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6"/>
  </p:notesMasterIdLst>
  <p:handoutMasterIdLst>
    <p:handoutMasterId r:id="rId57"/>
  </p:handoutMasterIdLst>
  <p:sldIdLst>
    <p:sldId id="949" r:id="rId2"/>
    <p:sldId id="1855" r:id="rId3"/>
    <p:sldId id="1422" r:id="rId4"/>
    <p:sldId id="1490" r:id="rId5"/>
    <p:sldId id="1565" r:id="rId6"/>
    <p:sldId id="1500" r:id="rId7"/>
    <p:sldId id="1501" r:id="rId8"/>
    <p:sldId id="1502" r:id="rId9"/>
    <p:sldId id="1503" r:id="rId10"/>
    <p:sldId id="1504" r:id="rId11"/>
    <p:sldId id="1493" r:id="rId12"/>
    <p:sldId id="1494" r:id="rId13"/>
    <p:sldId id="1436" r:id="rId14"/>
    <p:sldId id="1437" r:id="rId15"/>
    <p:sldId id="1438" r:id="rId16"/>
    <p:sldId id="1515" r:id="rId17"/>
    <p:sldId id="1439" r:id="rId18"/>
    <p:sldId id="1586" r:id="rId19"/>
    <p:sldId id="1491" r:id="rId20"/>
    <p:sldId id="1492" r:id="rId21"/>
    <p:sldId id="1530" r:id="rId22"/>
    <p:sldId id="1453" r:id="rId23"/>
    <p:sldId id="1540" r:id="rId24"/>
    <p:sldId id="1541" r:id="rId25"/>
    <p:sldId id="1542" r:id="rId26"/>
    <p:sldId id="1543" r:id="rId27"/>
    <p:sldId id="1457" r:id="rId28"/>
    <p:sldId id="1458" r:id="rId29"/>
    <p:sldId id="1459" r:id="rId30"/>
    <p:sldId id="1460" r:id="rId31"/>
    <p:sldId id="1461" r:id="rId32"/>
    <p:sldId id="1462" r:id="rId33"/>
    <p:sldId id="1464" r:id="rId34"/>
    <p:sldId id="1465" r:id="rId35"/>
    <p:sldId id="1548" r:id="rId36"/>
    <p:sldId id="1549" r:id="rId37"/>
    <p:sldId id="1550" r:id="rId38"/>
    <p:sldId id="1474" r:id="rId39"/>
    <p:sldId id="1475" r:id="rId40"/>
    <p:sldId id="1477" r:id="rId41"/>
    <p:sldId id="1478" r:id="rId42"/>
    <p:sldId id="1531" r:id="rId43"/>
    <p:sldId id="1479" r:id="rId44"/>
    <p:sldId id="1532" r:id="rId45"/>
    <p:sldId id="1533" r:id="rId46"/>
    <p:sldId id="1534" r:id="rId47"/>
    <p:sldId id="1512" r:id="rId48"/>
    <p:sldId id="1537" r:id="rId49"/>
    <p:sldId id="1514" r:id="rId50"/>
    <p:sldId id="1536" r:id="rId51"/>
    <p:sldId id="1535" r:id="rId52"/>
    <p:sldId id="1856" r:id="rId53"/>
    <p:sldId id="1857" r:id="rId54"/>
    <p:sldId id="1510" r:id="rId55"/>
  </p:sldIdLst>
  <p:sldSz cx="10591800" cy="7086600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 Tur" charset="-94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0DA5BCC-68E1-1644-995E-85840B6F23BC}">
          <p14:sldIdLst>
            <p14:sldId id="949"/>
            <p14:sldId id="1855"/>
            <p14:sldId id="1422"/>
            <p14:sldId id="1490"/>
            <p14:sldId id="1565"/>
            <p14:sldId id="1500"/>
            <p14:sldId id="1501"/>
            <p14:sldId id="1502"/>
            <p14:sldId id="1503"/>
            <p14:sldId id="1504"/>
            <p14:sldId id="1493"/>
            <p14:sldId id="1494"/>
            <p14:sldId id="1436"/>
            <p14:sldId id="1437"/>
            <p14:sldId id="1438"/>
            <p14:sldId id="1515"/>
            <p14:sldId id="1439"/>
            <p14:sldId id="1586"/>
            <p14:sldId id="1491"/>
            <p14:sldId id="1492"/>
            <p14:sldId id="1530"/>
            <p14:sldId id="1453"/>
            <p14:sldId id="1540"/>
            <p14:sldId id="1541"/>
            <p14:sldId id="1542"/>
            <p14:sldId id="1543"/>
            <p14:sldId id="1457"/>
            <p14:sldId id="1458"/>
            <p14:sldId id="1459"/>
            <p14:sldId id="1460"/>
            <p14:sldId id="1461"/>
            <p14:sldId id="1462"/>
            <p14:sldId id="1464"/>
            <p14:sldId id="1465"/>
            <p14:sldId id="1548"/>
            <p14:sldId id="1549"/>
            <p14:sldId id="1550"/>
            <p14:sldId id="1474"/>
            <p14:sldId id="1475"/>
            <p14:sldId id="1477"/>
            <p14:sldId id="1478"/>
            <p14:sldId id="1531"/>
            <p14:sldId id="1479"/>
            <p14:sldId id="1532"/>
            <p14:sldId id="1533"/>
            <p14:sldId id="1534"/>
            <p14:sldId id="1512"/>
            <p14:sldId id="1537"/>
            <p14:sldId id="1514"/>
            <p14:sldId id="1536"/>
            <p14:sldId id="1535"/>
            <p14:sldId id="1856"/>
            <p14:sldId id="1857"/>
            <p14:sldId id="1510"/>
          </p14:sldIdLst>
        </p14:section>
        <p14:section name="Untitled Section" id="{C99DB721-E8B1-244B-95CA-1CCB28B7EC2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99"/>
    <a:srgbClr val="FF0000"/>
    <a:srgbClr val="00FF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1" autoAdjust="0"/>
    <p:restoredTop sz="68895" autoAdjust="0"/>
  </p:normalViewPr>
  <p:slideViewPr>
    <p:cSldViewPr>
      <p:cViewPr varScale="1">
        <p:scale>
          <a:sx n="77" d="100"/>
          <a:sy n="77" d="100"/>
        </p:scale>
        <p:origin x="1980" y="102"/>
      </p:cViewPr>
      <p:guideLst/>
    </p:cSldViewPr>
  </p:slideViewPr>
  <p:outlineViewPr>
    <p:cViewPr>
      <p:scale>
        <a:sx n="33" d="100"/>
        <a:sy n="33" d="100"/>
      </p:scale>
      <p:origin x="0" y="-566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Times New Roman" charset="-94"/>
              </a:defRPr>
            </a:lvl1pPr>
          </a:lstStyle>
          <a:p>
            <a:fld id="{A5D61548-73A0-BB45-8A9E-ED8F553AFDC8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0952906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8363" y="687388"/>
            <a:ext cx="512127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Click to edit Master text styles</a:t>
            </a:r>
          </a:p>
          <a:p>
            <a:pPr lvl="1"/>
            <a:r>
              <a:rPr lang="tr-TR" altLang="tr-TR"/>
              <a:t>Second level</a:t>
            </a:r>
          </a:p>
          <a:p>
            <a:pPr lvl="2"/>
            <a:r>
              <a:rPr lang="tr-TR" altLang="tr-TR"/>
              <a:t>Third level</a:t>
            </a:r>
          </a:p>
          <a:p>
            <a:pPr lvl="3"/>
            <a:r>
              <a:rPr lang="tr-TR" altLang="tr-TR"/>
              <a:t>Fourth level</a:t>
            </a:r>
          </a:p>
          <a:p>
            <a:pPr lvl="4"/>
            <a:r>
              <a:rPr lang="tr-TR" altLang="tr-TR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Times New Roman" charset="-94"/>
              </a:defRPr>
            </a:lvl1pPr>
          </a:lstStyle>
          <a:p>
            <a:fld id="{E0279CE0-637D-B745-8EF8-AF803EAA1F42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3632771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-94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-94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-94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-94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-94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 Tur" charset="-94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 Tur" charset="-94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 Tur" charset="-94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 Tur" charset="-94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 Tur" charset="-9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charset="-9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charset="-9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charset="-9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 Tur" charset="-94"/>
              </a:defRPr>
            </a:lvl9pPr>
          </a:lstStyle>
          <a:p>
            <a:fld id="{75B2C7B1-F828-489B-A91A-9404B52BCC07}" type="slidenum">
              <a:rPr lang="tr-TR" altLang="en-US" sz="1200" smtClean="0">
                <a:latin typeface="Times New Roman" pitchFamily="18" charset="0"/>
              </a:rPr>
              <a:pPr/>
              <a:t>1</a:t>
            </a:fld>
            <a:endParaRPr lang="tr-TR" altLang="en-US" sz="120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505707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20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5902199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23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9107910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24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467777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25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9629031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26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1738952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35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2844890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36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8194595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37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27213499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41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6228657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45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95327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5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2617244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46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8949777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47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5757472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49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1371998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50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18198828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51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12062836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54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7997486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7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679699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8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182371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9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8319089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10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1563671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2163" y="801688"/>
            <a:ext cx="5273675" cy="3527425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tr-TR" altLang="tr-TR"/>
              <a:t>ŞEKİLLER İÇİN D3TUBULER KLASÖRÜNE BAK</a:t>
            </a:r>
          </a:p>
        </p:txBody>
      </p:sp>
    </p:spTree>
    <p:extLst>
      <p:ext uri="{BB962C8B-B14F-4D97-AF65-F5344CB8AC3E}">
        <p14:creationId xmlns:p14="http://schemas.microsoft.com/office/powerpoint/2010/main" val="14512341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3D7049-1D92-1448-9A92-C8711609AAF3}" type="slidenum">
              <a:rPr lang="tr-TR" altLang="tr-TR"/>
              <a:pPr/>
              <a:t>16</a:t>
            </a:fld>
            <a:endParaRPr lang="tr-TR" altLang="tr-TR">
              <a:latin typeface="Times New Roman Tur" charset="-94"/>
            </a:endParaRPr>
          </a:p>
        </p:txBody>
      </p:sp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798148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79CE0-637D-B745-8EF8-AF803EAA1F42}" type="slidenum">
              <a:rPr lang="tr-TR" altLang="tr-TR" smtClean="0"/>
              <a:pPr/>
              <a:t>19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078598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323975" y="1160463"/>
            <a:ext cx="7943850" cy="24669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323975" y="3722688"/>
            <a:ext cx="7943850" cy="17097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FFA77-B9C4-4043-BDEB-2E4AB0C3A17A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900676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66F9C4-F5BB-7047-83AE-EDFA972E4A72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696764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829550" y="190500"/>
            <a:ext cx="2251075" cy="5676900"/>
          </a:xfrm>
        </p:spPr>
        <p:txBody>
          <a:bodyPr vert="eaVert"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076325" y="190500"/>
            <a:ext cx="6600825" cy="5676900"/>
          </a:xfrm>
        </p:spPr>
        <p:txBody>
          <a:bodyPr vert="eaVert"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C38D67-61AD-0344-B632-D6400A95D3A8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084678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Başlık, Metin ve Küçü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76325" y="190500"/>
            <a:ext cx="9004300" cy="1181100"/>
          </a:xfrm>
        </p:spPr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1076325" y="1616075"/>
            <a:ext cx="4425950" cy="4251325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sim Yer Tutucusu 3"/>
          <p:cNvSpPr>
            <a:spLocks noGrp="1"/>
          </p:cNvSpPr>
          <p:nvPr>
            <p:ph type="clipArt" sz="half" idx="2"/>
          </p:nvPr>
        </p:nvSpPr>
        <p:spPr>
          <a:xfrm>
            <a:off x="5654675" y="1616075"/>
            <a:ext cx="4425950" cy="4251325"/>
          </a:xfrm>
        </p:spPr>
        <p:txBody>
          <a:bodyPr/>
          <a:lstStyle/>
          <a:p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793750" y="6456363"/>
            <a:ext cx="2206625" cy="473075"/>
          </a:xfrm>
        </p:spPr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>
          <a:xfrm>
            <a:off x="3619500" y="6456363"/>
            <a:ext cx="3352800" cy="473075"/>
          </a:xfrm>
        </p:spPr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7591425" y="6456363"/>
            <a:ext cx="2206625" cy="473075"/>
          </a:xfrm>
        </p:spPr>
        <p:txBody>
          <a:bodyPr/>
          <a:lstStyle>
            <a:lvl1pPr>
              <a:defRPr/>
            </a:lvl1pPr>
          </a:lstStyle>
          <a:p>
            <a:fld id="{FBE7CC0C-892D-E642-8F4E-E62901E92F11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04584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C131C-1FD1-D44E-AE55-4C357626100E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851593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1766888"/>
            <a:ext cx="9136062" cy="294798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4741863"/>
            <a:ext cx="9136062" cy="15509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776782-4F98-2F4D-980B-BEAF06959BED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908544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076325" y="1616075"/>
            <a:ext cx="4425950" cy="4251325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5654675" y="1616075"/>
            <a:ext cx="4425950" cy="4251325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34C176-7742-6348-ADDF-22F2B26373A1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091038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30250" y="377825"/>
            <a:ext cx="9134475" cy="1370013"/>
          </a:xfrm>
        </p:spPr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30250" y="1736725"/>
            <a:ext cx="4479925" cy="852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730250" y="2589213"/>
            <a:ext cx="4479925" cy="3806825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5362575" y="1736725"/>
            <a:ext cx="4502150" cy="852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5362575" y="2589213"/>
            <a:ext cx="4502150" cy="3806825"/>
          </a:xfrm>
        </p:spPr>
        <p:txBody>
          <a:bodyPr/>
          <a:lstStyle/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9D314A-2134-434F-A466-E7A29AFF9DB1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506606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tıklayın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12645-F59C-354A-AF80-DE9D1891E57B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908386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69377-BD7D-614D-8EA3-7A0644DE8B72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582091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30250" y="473075"/>
            <a:ext cx="3414713" cy="16525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02150" y="1020763"/>
            <a:ext cx="5362575" cy="50355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Ana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730250" y="2125663"/>
            <a:ext cx="3414713" cy="39385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A36B8A-4653-D44D-A242-CBBEE90EB33D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66146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30250" y="473075"/>
            <a:ext cx="3414713" cy="165258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tıklayın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4502150" y="1020763"/>
            <a:ext cx="5362575" cy="50355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730250" y="2125663"/>
            <a:ext cx="3414713" cy="39385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21FD7A-4B44-1E4D-B32E-C77423520B3F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480608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FF">
                <a:gamma/>
                <a:shade val="0"/>
                <a:invGamma/>
              </a:srgbClr>
            </a:gs>
            <a:gs pos="100000">
              <a:srgbClr val="0000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76325" y="190500"/>
            <a:ext cx="9004300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01600" tIns="50800" rIns="1016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6325" y="1616075"/>
            <a:ext cx="9004300" cy="425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Click to edit Master text styles</a:t>
            </a:r>
          </a:p>
          <a:p>
            <a:pPr lvl="1"/>
            <a:r>
              <a:rPr lang="tr-TR" altLang="tr-TR"/>
              <a:t>Second level</a:t>
            </a:r>
          </a:p>
          <a:p>
            <a:pPr lvl="2"/>
            <a:r>
              <a:rPr lang="tr-TR" altLang="tr-TR"/>
              <a:t>Third level</a:t>
            </a:r>
          </a:p>
          <a:p>
            <a:pPr lvl="3"/>
            <a:r>
              <a:rPr lang="tr-TR" altLang="tr-TR"/>
              <a:t>Fourth level</a:t>
            </a:r>
          </a:p>
          <a:p>
            <a:pPr lvl="4"/>
            <a:r>
              <a:rPr lang="tr-TR" altLang="tr-TR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93750" y="6456363"/>
            <a:ext cx="220662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>
            <a:lvl1pPr defTabSz="1009650">
              <a:defRPr sz="1500">
                <a:effectLst/>
              </a:defRPr>
            </a:lvl1pPr>
          </a:lstStyle>
          <a:p>
            <a:endParaRPr lang="tr-TR" altLang="tr-T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19500" y="6456363"/>
            <a:ext cx="3352800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>
            <a:lvl1pPr algn="ctr" defTabSz="1009650">
              <a:defRPr sz="1500">
                <a:effectLst/>
                <a:latin typeface="Times New Roman" charset="-94"/>
              </a:defRPr>
            </a:lvl1pPr>
          </a:lstStyle>
          <a:p>
            <a:r>
              <a:rPr lang="tr-TR" altLang="tr-TR">
                <a:latin typeface="Times New Roman Tur" charset="-94"/>
              </a:rPr>
              <a:t>www.tekinakpolat.com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1425" y="6456363"/>
            <a:ext cx="2206625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>
            <a:lvl1pPr algn="r" defTabSz="1009650">
              <a:defRPr sz="1500">
                <a:effectLst/>
                <a:latin typeface="Times New Roman" charset="-94"/>
              </a:defRPr>
            </a:lvl1pPr>
          </a:lstStyle>
          <a:p>
            <a:fld id="{0F6B0755-B62E-8042-A1A7-401430918731}" type="slidenum">
              <a:rPr lang="tr-TR" altLang="tr-TR"/>
              <a:pPr/>
              <a:t>‹#›</a:t>
            </a:fld>
            <a:endParaRPr lang="tr-TR" altLang="tr-TR">
              <a:latin typeface="Times New Roman Tur" charset="-9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defTabSz="1009650" rtl="0" eaLnBrk="0" fontAlgn="base" hangingPunct="0">
        <a:spcBef>
          <a:spcPct val="0"/>
        </a:spcBef>
        <a:spcAft>
          <a:spcPct val="0"/>
        </a:spcAft>
        <a:defRPr sz="5400" b="1" kern="1200">
          <a:solidFill>
            <a:srgbClr val="FFFF00"/>
          </a:solidFill>
          <a:latin typeface="+mj-lt"/>
          <a:ea typeface="+mj-ea"/>
          <a:cs typeface="+mj-cs"/>
        </a:defRPr>
      </a:lvl1pPr>
      <a:lvl2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2pPr>
      <a:lvl3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3pPr>
      <a:lvl4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4pPr>
      <a:lvl5pPr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5pPr>
      <a:lvl6pPr marL="4572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6pPr>
      <a:lvl7pPr marL="9144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7pPr>
      <a:lvl8pPr marL="13716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8pPr>
      <a:lvl9pPr marL="1828800" algn="ctr" defTabSz="1009650" rtl="0" eaLnBrk="0" fontAlgn="base" hangingPunct="0">
        <a:spcBef>
          <a:spcPct val="0"/>
        </a:spcBef>
        <a:spcAft>
          <a:spcPct val="0"/>
        </a:spcAft>
        <a:defRPr sz="5400" b="1">
          <a:solidFill>
            <a:srgbClr val="FFFF00"/>
          </a:solidFill>
          <a:latin typeface="Arial" charset="-94"/>
        </a:defRPr>
      </a:lvl9pPr>
    </p:titleStyle>
    <p:bodyStyle>
      <a:lvl1pPr marL="379413" indent="-379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FF00"/>
        </a:buClr>
        <a:buSzPct val="89000"/>
        <a:buFont typeface="Monotype Sorts" charset="2"/>
        <a:buChar char="l"/>
        <a:defRPr sz="32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820738" indent="-3159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lr>
          <a:srgbClr val="FFFF00"/>
        </a:buClr>
        <a:buSzPct val="89000"/>
        <a:buChar char="–"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2pPr>
      <a:lvl3pPr marL="1262063" indent="-252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•"/>
        <a:defRPr sz="2800" b="1" kern="1200">
          <a:solidFill>
            <a:schemeClr val="bg1"/>
          </a:solidFill>
          <a:latin typeface="+mn-lt"/>
          <a:ea typeface="+mn-ea"/>
          <a:cs typeface="+mn-cs"/>
        </a:defRPr>
      </a:lvl3pPr>
      <a:lvl4pPr marL="1768475" indent="-254000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–"/>
        <a:defRPr sz="2200" b="1" kern="1200">
          <a:solidFill>
            <a:schemeClr val="bg1"/>
          </a:solidFill>
          <a:latin typeface="+mn-lt"/>
          <a:ea typeface="+mn-ea"/>
          <a:cs typeface="+mn-cs"/>
        </a:defRPr>
      </a:lvl4pPr>
      <a:lvl5pPr marL="2273300" indent="-252413" algn="l" defTabSz="1009650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2200" b="1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://tekinakpolat.com/toksik-nefropati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00050" y="590550"/>
            <a:ext cx="9967913" cy="1181100"/>
          </a:xfrm>
        </p:spPr>
        <p:txBody>
          <a:bodyPr/>
          <a:lstStyle/>
          <a:p>
            <a:r>
              <a:rPr lang="tr-TR" altLang="tr-TR" sz="4800" dirty="0">
                <a:latin typeface="Comic Sans MS" panose="030F0702030302020204" pitchFamily="66" charset="0"/>
              </a:rPr>
              <a:t>RENAL TUBÜLER HASTALIKLAR</a:t>
            </a:r>
            <a:endParaRPr lang="tr-TR" altLang="en-US" sz="4800" dirty="0">
              <a:latin typeface="Comic Sans MS" pitchFamily="66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7750" y="2247900"/>
            <a:ext cx="9004300" cy="4251325"/>
          </a:xfrm>
        </p:spPr>
        <p:txBody>
          <a:bodyPr/>
          <a:lstStyle/>
          <a:p>
            <a:pPr algn="ctr">
              <a:buFont typeface="Monotype Sorts" charset="2"/>
              <a:buNone/>
            </a:pPr>
            <a:r>
              <a:rPr lang="tr-TR" altLang="en-US" dirty="0">
                <a:latin typeface="Comic Sans MS" pitchFamily="66" charset="0"/>
              </a:rPr>
              <a:t>Prof. Dr. Tekin AKPOLAT</a:t>
            </a:r>
          </a:p>
          <a:p>
            <a:pPr algn="ctr">
              <a:buFont typeface="Monotype Sorts" charset="2"/>
              <a:buNone/>
            </a:pPr>
            <a:r>
              <a:rPr lang="tr-TR" altLang="en-US" dirty="0">
                <a:latin typeface="Comic Sans MS" pitchFamily="66" charset="0"/>
              </a:rPr>
              <a:t>Liv </a:t>
            </a:r>
            <a:r>
              <a:rPr lang="tr-TR" altLang="en-US" dirty="0" err="1">
                <a:latin typeface="Comic Sans MS" pitchFamily="66" charset="0"/>
              </a:rPr>
              <a:t>Hospital</a:t>
            </a:r>
            <a:r>
              <a:rPr lang="tr-TR" altLang="en-US" dirty="0">
                <a:latin typeface="Comic Sans MS" pitchFamily="66" charset="0"/>
              </a:rPr>
              <a:t>-İSTANBUL</a:t>
            </a:r>
          </a:p>
          <a:p>
            <a:pPr algn="ctr">
              <a:buFont typeface="Monotype Sorts" charset="2"/>
              <a:buNone/>
            </a:pPr>
            <a:r>
              <a:rPr lang="tr-TR" altLang="en-US" dirty="0">
                <a:latin typeface="Comic Sans MS" pitchFamily="66" charset="0"/>
              </a:rPr>
              <a:t>İstinye Üniversitesi Tıp Fakültesi</a:t>
            </a:r>
          </a:p>
          <a:p>
            <a:pPr algn="ctr">
              <a:buNone/>
            </a:pPr>
            <a:r>
              <a:rPr lang="tr-TR" altLang="en-US" dirty="0" smtClean="0">
                <a:latin typeface="Comic Sans MS" pitchFamily="66" charset="0"/>
              </a:rPr>
              <a:t>2025-2026</a:t>
            </a:r>
            <a:endParaRPr lang="tr-TR" altLang="en-US" dirty="0">
              <a:latin typeface="Comic Sans MS" pitchFamily="66" charset="0"/>
            </a:endParaRPr>
          </a:p>
          <a:p>
            <a:pPr algn="ctr">
              <a:buFont typeface="Monotype Sorts" charset="2"/>
              <a:buNone/>
            </a:pPr>
            <a:r>
              <a:rPr lang="tr-TR" altLang="en-US" dirty="0" smtClean="0">
                <a:solidFill>
                  <a:srgbClr val="FFFF00"/>
                </a:solidFill>
                <a:latin typeface="Comic Sans MS" pitchFamily="66" charset="0"/>
              </a:rPr>
              <a:t>www.tekinakpolat.com</a:t>
            </a:r>
            <a:endParaRPr lang="tr-TR" altLang="en-US" dirty="0">
              <a:solidFill>
                <a:srgbClr val="FFFF00"/>
              </a:solidFill>
              <a:latin typeface="Comic Sans MS" pitchFamily="66" charset="0"/>
            </a:endParaRPr>
          </a:p>
          <a:p>
            <a:pPr algn="ctr">
              <a:buFont typeface="Monotype Sorts" charset="2"/>
              <a:buNone/>
            </a:pPr>
            <a:endParaRPr lang="tr-TR" altLang="en-US" dirty="0">
              <a:latin typeface="Comic Sans MS" pitchFamily="66" charset="0"/>
            </a:endParaRPr>
          </a:p>
        </p:txBody>
      </p:sp>
      <p:pic>
        <p:nvPicPr>
          <p:cNvPr id="13316" name="Picture 6" descr="https://encrypted-tbn0.gstatic.com/images?q=tbn:ANd9GcRAYcEN429V7jCAWWVWfiAQe6EQwS9p79gy7mAXTS7ZTSELGxm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4400550"/>
            <a:ext cx="2376488" cy="213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6" descr="C:\Users\tekin.akpolat\Desktop\hepsison\onemliler\kongre nefroloji 2017\istinye universite logo so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8650" y="4400550"/>
            <a:ext cx="2214563" cy="221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8870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altLang="en-US" sz="3600" dirty="0">
                <a:latin typeface="Comic Sans MS" panose="030F0702030302020204" pitchFamily="66" charset="0"/>
              </a:rPr>
              <a:t>GLOMERÜLER HASTALIKLAR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en-US" sz="2400" dirty="0" err="1">
                <a:latin typeface="Comic Sans MS" panose="030F0702030302020204" pitchFamily="66" charset="0"/>
              </a:rPr>
              <a:t>Glomerüler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hastalıklarda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nefronda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ağırlıklı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olarak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glomerülde</a:t>
            </a:r>
            <a:r>
              <a:rPr lang="en-US" sz="2400" dirty="0">
                <a:latin typeface="Comic Sans MS" panose="030F0702030302020204" pitchFamily="66" charset="0"/>
              </a:rPr>
              <a:t> problem </a:t>
            </a:r>
            <a:r>
              <a:rPr lang="en-US" sz="2400" dirty="0" err="1">
                <a:latin typeface="Comic Sans MS" panose="030F0702030302020204" pitchFamily="66" charset="0"/>
              </a:rPr>
              <a:t>vardır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hastalığın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ilerlemesi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ile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tubüllerde</a:t>
            </a:r>
            <a:r>
              <a:rPr lang="en-US" sz="2400" dirty="0">
                <a:latin typeface="Comic Sans MS" panose="030F0702030302020204" pitchFamily="66" charset="0"/>
              </a:rPr>
              <a:t> de </a:t>
            </a:r>
            <a:r>
              <a:rPr lang="en-US" sz="2400" dirty="0" err="1">
                <a:latin typeface="Comic Sans MS" panose="030F0702030302020204" pitchFamily="66" charset="0"/>
              </a:rPr>
              <a:t>hasar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oluşur</a:t>
            </a:r>
            <a:r>
              <a:rPr lang="en-US" sz="2400" dirty="0">
                <a:latin typeface="Comic Sans MS" panose="030F0702030302020204" pitchFamily="66" charset="0"/>
              </a:rPr>
              <a:t>. 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 err="1">
                <a:latin typeface="Comic Sans MS" panose="030F0702030302020204" pitchFamily="66" charset="0"/>
              </a:rPr>
              <a:t>Tubüler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hastalıklarda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ise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nefronda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ağırlıklı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olarak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tubüllerde</a:t>
            </a:r>
            <a:r>
              <a:rPr lang="en-US" sz="2400" dirty="0">
                <a:latin typeface="Comic Sans MS" panose="030F0702030302020204" pitchFamily="66" charset="0"/>
              </a:rPr>
              <a:t> problem </a:t>
            </a:r>
            <a:r>
              <a:rPr lang="en-US" sz="2400" dirty="0" err="1">
                <a:latin typeface="Comic Sans MS" panose="030F0702030302020204" pitchFamily="66" charset="0"/>
              </a:rPr>
              <a:t>vardır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hastalığın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ilerlemesi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ile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glomerüllerde</a:t>
            </a:r>
            <a:r>
              <a:rPr lang="en-US" sz="2400" dirty="0">
                <a:latin typeface="Comic Sans MS" panose="030F0702030302020204" pitchFamily="66" charset="0"/>
              </a:rPr>
              <a:t> de </a:t>
            </a:r>
            <a:r>
              <a:rPr lang="en-US" sz="2400" dirty="0" err="1">
                <a:latin typeface="Comic Sans MS" panose="030F0702030302020204" pitchFamily="66" charset="0"/>
              </a:rPr>
              <a:t>hasar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oluşur</a:t>
            </a:r>
            <a:r>
              <a:rPr lang="en-US" sz="2400" dirty="0">
                <a:latin typeface="Comic Sans MS" panose="030F0702030302020204" pitchFamily="66" charset="0"/>
              </a:rPr>
              <a:t>. 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 err="1">
                <a:latin typeface="Comic Sans MS" panose="030F0702030302020204" pitchFamily="66" charset="0"/>
              </a:rPr>
              <a:t>Değişik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glomerülonefrit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tipleri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vardır</a:t>
            </a:r>
            <a:endParaRPr lang="tr-TR" altLang="en-US" sz="2400" dirty="0">
              <a:latin typeface="Comic Sans MS" panose="030F0702030302020204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51198192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Temel bilgiler</a:t>
            </a:r>
          </a:p>
          <a:p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Renal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tubüler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 hastalıklar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Akut hastalıklar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Kronik hastalıklar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Tedavi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İlaçlar ve </a:t>
            </a:r>
            <a:r>
              <a:rPr lang="tr-TR" altLang="tr-TR" dirty="0" err="1">
                <a:latin typeface="Comic Sans MS" panose="030F0702030302020204" pitchFamily="66" charset="0"/>
              </a:rPr>
              <a:t>toksik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nefropati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Özet</a:t>
            </a:r>
          </a:p>
        </p:txBody>
      </p:sp>
    </p:spTree>
    <p:extLst>
      <p:ext uri="{BB962C8B-B14F-4D97-AF65-F5344CB8AC3E}">
        <p14:creationId xmlns:p14="http://schemas.microsoft.com/office/powerpoint/2010/main" val="2168056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 altLang="tr-T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514475"/>
            <a:ext cx="8296275" cy="4251325"/>
          </a:xfrm>
          <a:noFill/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RENAL TUBÜLER HASTALIKLAR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TUBÜLOİNTERSTİSİYEL HASTALIK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TUBÜLOİNTERSTİSİYEL NEFRİT (TIN)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TUBÜLOİNTERSTİSİYEL NEFROPATİ</a:t>
            </a:r>
          </a:p>
          <a:p>
            <a:pPr>
              <a:buFontTx/>
              <a:buNone/>
            </a:pPr>
            <a:endParaRPr lang="tr-TR" altLang="tr-TR" dirty="0"/>
          </a:p>
          <a:p>
            <a:pPr>
              <a:buFontTx/>
              <a:buNone/>
            </a:pPr>
            <a:r>
              <a:rPr lang="tr-TR" altLang="tr-TR" dirty="0"/>
              <a:t>				</a:t>
            </a:r>
          </a:p>
          <a:p>
            <a:pPr>
              <a:buFontTx/>
              <a:buNone/>
            </a:pPr>
            <a:r>
              <a:rPr lang="tr-TR" altLang="tr-TR" dirty="0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125099768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sz="4000" dirty="0">
                <a:latin typeface="Comic Sans MS" panose="030F0702030302020204" pitchFamily="66" charset="0"/>
              </a:rPr>
              <a:t>TUBÜLER HASTALIKLARDA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tr-TR" altLang="tr-TR" sz="2800" dirty="0">
                <a:latin typeface="Comic Sans MS" panose="030F0702030302020204" pitchFamily="66" charset="0"/>
              </a:rPr>
              <a:t>PRİMER LEZYON TUBÜLİ VE İNTERSTİSİYUMDA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GLOMERÜL OLAYA DAHA SONRA KATILIR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GLOMERÜLDEKİ HİSTOLOJİK LEZYON GLOMERÜLOSKLEROZDUR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KLİNİK VE LABORATUVAR BULGUSU GFD AZALMA, PROTEİNÜRİ VE HİPERTANSİYONDUR</a:t>
            </a:r>
          </a:p>
        </p:txBody>
      </p:sp>
    </p:spTree>
    <p:extLst>
      <p:ext uri="{BB962C8B-B14F-4D97-AF65-F5344CB8AC3E}">
        <p14:creationId xmlns:p14="http://schemas.microsoft.com/office/powerpoint/2010/main" val="2444156987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800" dirty="0" err="1">
                <a:latin typeface="Comic Sans MS" panose="030F0702030302020204" pitchFamily="66" charset="0"/>
              </a:rPr>
              <a:t>Tubüler</a:t>
            </a:r>
            <a:r>
              <a:rPr lang="tr-TR" altLang="tr-TR" sz="4800" dirty="0">
                <a:latin typeface="Comic Sans MS" panose="030F0702030302020204" pitchFamily="66" charset="0"/>
              </a:rPr>
              <a:t> hastalıklarda belirti ve bulgular 1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sz="2100" dirty="0" err="1">
                <a:latin typeface="Comic Sans MS" panose="030F0702030302020204" pitchFamily="66" charset="0"/>
              </a:rPr>
              <a:t>GFD’deki</a:t>
            </a:r>
            <a:r>
              <a:rPr lang="tr-TR" altLang="tr-TR" sz="2100" dirty="0">
                <a:latin typeface="Comic Sans MS" panose="030F0702030302020204" pitchFamily="66" charset="0"/>
              </a:rPr>
              <a:t> azalmayla uyumsuz </a:t>
            </a:r>
            <a:r>
              <a:rPr lang="tr-TR" altLang="tr-TR" sz="2100" dirty="0" err="1">
                <a:latin typeface="Comic Sans MS" panose="030F0702030302020204" pitchFamily="66" charset="0"/>
              </a:rPr>
              <a:t>tubüler</a:t>
            </a:r>
            <a:r>
              <a:rPr lang="tr-TR" altLang="tr-TR" sz="2100" dirty="0">
                <a:latin typeface="Comic Sans MS" panose="030F0702030302020204" pitchFamily="66" charset="0"/>
              </a:rPr>
              <a:t> </a:t>
            </a:r>
            <a:r>
              <a:rPr lang="tr-TR" altLang="tr-TR" sz="2100" dirty="0" err="1">
                <a:latin typeface="Comic Sans MS" panose="030F0702030302020204" pitchFamily="66" charset="0"/>
              </a:rPr>
              <a:t>disfonksiyon</a:t>
            </a:r>
            <a:endParaRPr lang="tr-TR" altLang="tr-TR" sz="2100" dirty="0">
              <a:latin typeface="Comic Sans MS" panose="030F0702030302020204" pitchFamily="66" charset="0"/>
            </a:endParaRPr>
          </a:p>
          <a:p>
            <a:r>
              <a:rPr lang="tr-TR" altLang="tr-TR" sz="2100" dirty="0" err="1">
                <a:latin typeface="Comic Sans MS" panose="030F0702030302020204" pitchFamily="66" charset="0"/>
              </a:rPr>
              <a:t>Tubuler</a:t>
            </a:r>
            <a:r>
              <a:rPr lang="tr-TR" altLang="tr-TR" sz="2100" dirty="0">
                <a:latin typeface="Comic Sans MS" panose="030F0702030302020204" pitchFamily="66" charset="0"/>
              </a:rPr>
              <a:t> anormallikler</a:t>
            </a:r>
          </a:p>
          <a:p>
            <a:pPr>
              <a:buFontTx/>
              <a:buNone/>
            </a:pPr>
            <a:r>
              <a:rPr lang="tr-TR" altLang="tr-TR" sz="2100" dirty="0">
                <a:latin typeface="Comic Sans MS" panose="030F0702030302020204" pitchFamily="66" charset="0"/>
              </a:rPr>
              <a:t>   a. Maksimal </a:t>
            </a:r>
            <a:r>
              <a:rPr lang="tr-TR" altLang="tr-TR" sz="2100" dirty="0" err="1">
                <a:latin typeface="Comic Sans MS" panose="030F0702030302020204" pitchFamily="66" charset="0"/>
              </a:rPr>
              <a:t>üriner</a:t>
            </a:r>
            <a:r>
              <a:rPr lang="tr-TR" altLang="tr-TR" sz="2100" dirty="0">
                <a:latin typeface="Comic Sans MS" panose="030F0702030302020204" pitchFamily="66" charset="0"/>
              </a:rPr>
              <a:t> konsantrasyon yeteneğinde azalma (</a:t>
            </a:r>
            <a:r>
              <a:rPr lang="tr-TR" altLang="tr-TR" sz="2100" dirty="0" err="1">
                <a:latin typeface="Comic Sans MS" panose="030F0702030302020204" pitchFamily="66" charset="0"/>
              </a:rPr>
              <a:t>poliüri</a:t>
            </a:r>
            <a:r>
              <a:rPr lang="tr-TR" altLang="tr-TR" sz="2100" dirty="0">
                <a:latin typeface="Comic Sans MS" panose="030F0702030302020204" pitchFamily="66" charset="0"/>
              </a:rPr>
              <a:t>, </a:t>
            </a:r>
            <a:r>
              <a:rPr lang="tr-TR" altLang="tr-TR" sz="2100" dirty="0" err="1">
                <a:latin typeface="Comic Sans MS" panose="030F0702030302020204" pitchFamily="66" charset="0"/>
              </a:rPr>
              <a:t>noktüri</a:t>
            </a:r>
            <a:r>
              <a:rPr lang="tr-TR" altLang="tr-TR" sz="2100" dirty="0">
                <a:latin typeface="Comic Sans MS" panose="030F0702030302020204" pitchFamily="66" charset="0"/>
              </a:rPr>
              <a:t>)</a:t>
            </a:r>
          </a:p>
          <a:p>
            <a:pPr>
              <a:buFontTx/>
              <a:buNone/>
            </a:pPr>
            <a:r>
              <a:rPr lang="tr-TR" altLang="tr-TR" sz="2100" dirty="0">
                <a:latin typeface="Comic Sans MS" panose="030F0702030302020204" pitchFamily="66" charset="0"/>
              </a:rPr>
              <a:t>   b. </a:t>
            </a:r>
            <a:r>
              <a:rPr lang="tr-TR" altLang="tr-TR" sz="2100" dirty="0" err="1">
                <a:latin typeface="Comic Sans MS" panose="030F0702030302020204" pitchFamily="66" charset="0"/>
              </a:rPr>
              <a:t>Renal</a:t>
            </a:r>
            <a:r>
              <a:rPr lang="tr-TR" altLang="tr-TR" sz="2100" dirty="0">
                <a:latin typeface="Comic Sans MS" panose="030F0702030302020204" pitchFamily="66" charset="0"/>
              </a:rPr>
              <a:t> </a:t>
            </a:r>
            <a:r>
              <a:rPr lang="tr-TR" altLang="tr-TR" sz="2100" dirty="0" err="1">
                <a:latin typeface="Comic Sans MS" panose="030F0702030302020204" pitchFamily="66" charset="0"/>
              </a:rPr>
              <a:t>tubüler</a:t>
            </a:r>
            <a:r>
              <a:rPr lang="tr-TR" altLang="tr-TR" sz="2100" dirty="0">
                <a:latin typeface="Comic Sans MS" panose="030F0702030302020204" pitchFamily="66" charset="0"/>
              </a:rPr>
              <a:t> </a:t>
            </a:r>
            <a:r>
              <a:rPr lang="tr-TR" altLang="tr-TR" sz="2100" dirty="0" err="1">
                <a:latin typeface="Comic Sans MS" panose="030F0702030302020204" pitchFamily="66" charset="0"/>
              </a:rPr>
              <a:t>asidoz</a:t>
            </a:r>
            <a:r>
              <a:rPr lang="tr-TR" altLang="tr-TR" sz="2100" dirty="0">
                <a:latin typeface="Comic Sans MS" panose="030F0702030302020204" pitchFamily="66" charset="0"/>
              </a:rPr>
              <a:t> (</a:t>
            </a:r>
            <a:r>
              <a:rPr lang="tr-TR" altLang="tr-TR" sz="2100" dirty="0" err="1">
                <a:latin typeface="Comic Sans MS" panose="030F0702030302020204" pitchFamily="66" charset="0"/>
              </a:rPr>
              <a:t>hiperkloremik</a:t>
            </a:r>
            <a:r>
              <a:rPr lang="tr-TR" altLang="tr-TR" sz="2100" dirty="0">
                <a:latin typeface="Comic Sans MS" panose="030F0702030302020204" pitchFamily="66" charset="0"/>
              </a:rPr>
              <a:t> </a:t>
            </a:r>
            <a:r>
              <a:rPr lang="tr-TR" altLang="tr-TR" sz="2100" dirty="0" err="1">
                <a:latin typeface="Comic Sans MS" panose="030F0702030302020204" pitchFamily="66" charset="0"/>
              </a:rPr>
              <a:t>metabolik</a:t>
            </a:r>
            <a:r>
              <a:rPr lang="tr-TR" altLang="tr-TR" sz="2100" dirty="0">
                <a:latin typeface="Comic Sans MS" panose="030F0702030302020204" pitchFamily="66" charset="0"/>
              </a:rPr>
              <a:t> </a:t>
            </a:r>
            <a:r>
              <a:rPr lang="tr-TR" altLang="tr-TR" sz="2100" dirty="0" err="1">
                <a:latin typeface="Comic Sans MS" panose="030F0702030302020204" pitchFamily="66" charset="0"/>
              </a:rPr>
              <a:t>asidoz</a:t>
            </a:r>
            <a:r>
              <a:rPr lang="tr-TR" altLang="tr-TR" sz="2100" dirty="0">
                <a:latin typeface="Comic Sans MS" panose="030F0702030302020204" pitchFamily="66" charset="0"/>
              </a:rPr>
              <a:t>)</a:t>
            </a:r>
          </a:p>
          <a:p>
            <a:pPr>
              <a:buFontTx/>
              <a:buNone/>
            </a:pPr>
            <a:r>
              <a:rPr lang="tr-TR" altLang="tr-TR" sz="2100" dirty="0">
                <a:latin typeface="Comic Sans MS" panose="030F0702030302020204" pitchFamily="66" charset="0"/>
              </a:rPr>
              <a:t>   c. </a:t>
            </a:r>
            <a:r>
              <a:rPr lang="tr-TR" altLang="tr-TR" sz="2100" dirty="0" err="1">
                <a:latin typeface="Comic Sans MS" panose="030F0702030302020204" pitchFamily="66" charset="0"/>
              </a:rPr>
              <a:t>Parsiyel</a:t>
            </a:r>
            <a:r>
              <a:rPr lang="tr-TR" altLang="tr-TR" sz="2100" dirty="0">
                <a:latin typeface="Comic Sans MS" panose="030F0702030302020204" pitchFamily="66" charset="0"/>
              </a:rPr>
              <a:t> veya </a:t>
            </a:r>
            <a:r>
              <a:rPr lang="tr-TR" altLang="tr-TR" sz="2100" dirty="0" err="1">
                <a:latin typeface="Comic Sans MS" panose="030F0702030302020204" pitchFamily="66" charset="0"/>
              </a:rPr>
              <a:t>komplet</a:t>
            </a:r>
            <a:r>
              <a:rPr lang="tr-TR" altLang="tr-TR" sz="2100" dirty="0">
                <a:latin typeface="Comic Sans MS" panose="030F0702030302020204" pitchFamily="66" charset="0"/>
              </a:rPr>
              <a:t> </a:t>
            </a:r>
            <a:r>
              <a:rPr lang="tr-TR" altLang="tr-TR" sz="2100" dirty="0" err="1">
                <a:latin typeface="Comic Sans MS" panose="030F0702030302020204" pitchFamily="66" charset="0"/>
              </a:rPr>
              <a:t>Fanconi</a:t>
            </a:r>
            <a:r>
              <a:rPr lang="tr-TR" altLang="tr-TR" sz="2100" dirty="0">
                <a:latin typeface="Comic Sans MS" panose="030F0702030302020204" pitchFamily="66" charset="0"/>
              </a:rPr>
              <a:t> sendromu</a:t>
            </a:r>
          </a:p>
          <a:p>
            <a:pPr>
              <a:buFontTx/>
              <a:buNone/>
            </a:pPr>
            <a:r>
              <a:rPr lang="tr-TR" altLang="tr-TR" sz="2100" dirty="0">
                <a:latin typeface="Comic Sans MS" panose="030F0702030302020204" pitchFamily="66" charset="0"/>
              </a:rPr>
              <a:t>         </a:t>
            </a:r>
            <a:r>
              <a:rPr lang="tr-TR" altLang="tr-TR" sz="2100" dirty="0" err="1">
                <a:latin typeface="Comic Sans MS" panose="030F0702030302020204" pitchFamily="66" charset="0"/>
              </a:rPr>
              <a:t>Fosfatüri</a:t>
            </a:r>
            <a:r>
              <a:rPr lang="tr-TR" altLang="tr-TR" sz="2100" dirty="0">
                <a:latin typeface="Comic Sans MS" panose="030F0702030302020204" pitchFamily="66" charset="0"/>
              </a:rPr>
              <a:t>                    </a:t>
            </a:r>
            <a:r>
              <a:rPr lang="tr-TR" altLang="tr-TR" sz="2100" dirty="0" err="1">
                <a:latin typeface="Comic Sans MS" panose="030F0702030302020204" pitchFamily="66" charset="0"/>
              </a:rPr>
              <a:t>Ürikozüri</a:t>
            </a:r>
            <a:endParaRPr lang="tr-TR" altLang="tr-TR" sz="2100" dirty="0"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r>
              <a:rPr lang="tr-TR" altLang="tr-TR" sz="2100" dirty="0">
                <a:latin typeface="Comic Sans MS" panose="030F0702030302020204" pitchFamily="66" charset="0"/>
              </a:rPr>
              <a:t>         </a:t>
            </a:r>
            <a:r>
              <a:rPr lang="tr-TR" altLang="tr-TR" sz="2100" dirty="0" err="1">
                <a:latin typeface="Comic Sans MS" panose="030F0702030302020204" pitchFamily="66" charset="0"/>
              </a:rPr>
              <a:t>Bikarbonatüri</a:t>
            </a:r>
            <a:r>
              <a:rPr lang="tr-TR" altLang="tr-TR" sz="2100" dirty="0">
                <a:latin typeface="Comic Sans MS" panose="030F0702030302020204" pitchFamily="66" charset="0"/>
              </a:rPr>
              <a:t>             </a:t>
            </a:r>
            <a:r>
              <a:rPr lang="tr-TR" altLang="tr-TR" sz="2100" dirty="0" err="1">
                <a:latin typeface="Comic Sans MS" panose="030F0702030302020204" pitchFamily="66" charset="0"/>
              </a:rPr>
              <a:t>Glukozüri</a:t>
            </a:r>
            <a:endParaRPr lang="tr-TR" altLang="tr-TR" sz="2100" dirty="0"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r>
              <a:rPr lang="tr-TR" altLang="tr-TR" sz="2100" dirty="0">
                <a:latin typeface="Comic Sans MS" panose="030F0702030302020204" pitchFamily="66" charset="0"/>
              </a:rPr>
              <a:t>         </a:t>
            </a:r>
            <a:r>
              <a:rPr lang="tr-TR" altLang="tr-TR" sz="2100" dirty="0" err="1">
                <a:latin typeface="Comic Sans MS" panose="030F0702030302020204" pitchFamily="66" charset="0"/>
              </a:rPr>
              <a:t>Aminoasitüri</a:t>
            </a:r>
            <a:endParaRPr lang="tr-TR" altLang="tr-TR" sz="2100" dirty="0"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r>
              <a:rPr lang="tr-TR" altLang="tr-TR" sz="2100" dirty="0">
                <a:latin typeface="Comic Sans MS" panose="030F0702030302020204" pitchFamily="66" charset="0"/>
              </a:rPr>
              <a:t>   d. Sodyum kaybı</a:t>
            </a:r>
          </a:p>
          <a:p>
            <a:pPr>
              <a:buFontTx/>
              <a:buNone/>
            </a:pPr>
            <a:r>
              <a:rPr lang="tr-TR" altLang="tr-TR" sz="2100" dirty="0">
                <a:latin typeface="Comic Sans MS" panose="030F0702030302020204" pitchFamily="66" charset="0"/>
              </a:rPr>
              <a:t>   e. </a:t>
            </a:r>
            <a:r>
              <a:rPr lang="tr-TR" altLang="tr-TR" sz="2100" dirty="0" err="1">
                <a:latin typeface="Comic Sans MS" panose="030F0702030302020204" pitchFamily="66" charset="0"/>
              </a:rPr>
              <a:t>Hiperkalemi</a:t>
            </a:r>
            <a:endParaRPr lang="tr-TR" altLang="tr-TR" sz="2100" dirty="0"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endParaRPr lang="tr-TR" altLang="tr-TR" sz="2100" dirty="0"/>
          </a:p>
        </p:txBody>
      </p:sp>
    </p:spTree>
    <p:extLst>
      <p:ext uri="{BB962C8B-B14F-4D97-AF65-F5344CB8AC3E}">
        <p14:creationId xmlns:p14="http://schemas.microsoft.com/office/powerpoint/2010/main" val="39249969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800" dirty="0" err="1">
                <a:latin typeface="Comic Sans MS" panose="030F0702030302020204" pitchFamily="66" charset="0"/>
              </a:rPr>
              <a:t>Tubüler</a:t>
            </a:r>
            <a:r>
              <a:rPr lang="tr-TR" altLang="tr-TR" sz="4800" dirty="0">
                <a:latin typeface="Comic Sans MS" panose="030F0702030302020204" pitchFamily="66" charset="0"/>
              </a:rPr>
              <a:t> hastalıklarda belirti ve bulgular 2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altLang="tr-TR" sz="2800" dirty="0" err="1">
                <a:latin typeface="Comic Sans MS" panose="030F0702030302020204" pitchFamily="66" charset="0"/>
              </a:rPr>
              <a:t>Renal</a:t>
            </a:r>
            <a:r>
              <a:rPr lang="tr-TR" altLang="tr-TR" sz="2800" dirty="0">
                <a:latin typeface="Comic Sans MS" panose="030F0702030302020204" pitchFamily="66" charset="0"/>
              </a:rPr>
              <a:t> endokrin bozukluklar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   </a:t>
            </a:r>
            <a:r>
              <a:rPr lang="tr-TR" altLang="tr-TR" sz="2800" dirty="0" err="1">
                <a:latin typeface="Comic Sans MS" panose="030F0702030302020204" pitchFamily="66" charset="0"/>
              </a:rPr>
              <a:t>a.Hiporeninemik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hipoaldosteronizm</a:t>
            </a:r>
            <a:r>
              <a:rPr lang="tr-TR" altLang="tr-TR" sz="2800" dirty="0">
                <a:latin typeface="Comic Sans MS" panose="030F0702030302020204" pitchFamily="66" charset="0"/>
              </a:rPr>
              <a:t> (</a:t>
            </a:r>
            <a:r>
              <a:rPr lang="tr-TR" altLang="tr-TR" sz="2800" dirty="0" err="1">
                <a:latin typeface="Comic Sans MS" panose="030F0702030302020204" pitchFamily="66" charset="0"/>
              </a:rPr>
              <a:t>hiperkalemi</a:t>
            </a:r>
            <a:r>
              <a:rPr lang="tr-TR" altLang="tr-TR" sz="2800" dirty="0">
                <a:latin typeface="Comic Sans MS" panose="030F0702030302020204" pitchFamily="66" charset="0"/>
              </a:rPr>
              <a:t>, </a:t>
            </a:r>
            <a:r>
              <a:rPr lang="tr-TR" altLang="tr-TR" sz="2800" dirty="0" err="1">
                <a:latin typeface="Comic Sans MS" panose="030F0702030302020204" pitchFamily="66" charset="0"/>
              </a:rPr>
              <a:t>metabolik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asidoz</a:t>
            </a:r>
            <a:r>
              <a:rPr lang="tr-TR" altLang="tr-TR" sz="2800" dirty="0">
                <a:latin typeface="Comic Sans MS" panose="030F0702030302020204" pitchFamily="66" charset="0"/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   </a:t>
            </a:r>
            <a:r>
              <a:rPr lang="tr-TR" altLang="tr-TR" sz="2800">
                <a:latin typeface="Comic Sans MS" panose="030F0702030302020204" pitchFamily="66" charset="0"/>
              </a:rPr>
              <a:t>b.Kalsitriol</a:t>
            </a:r>
            <a:r>
              <a:rPr lang="tr-TR" altLang="tr-TR" sz="2800" dirty="0">
                <a:latin typeface="Comic Sans MS" panose="030F0702030302020204" pitchFamily="66" charset="0"/>
              </a:rPr>
              <a:t> eksikliği (</a:t>
            </a:r>
            <a:r>
              <a:rPr lang="tr-TR" altLang="tr-TR" sz="2800" dirty="0" err="1">
                <a:latin typeface="Comic Sans MS" panose="030F0702030302020204" pitchFamily="66" charset="0"/>
              </a:rPr>
              <a:t>renal</a:t>
            </a:r>
            <a:r>
              <a:rPr lang="tr-TR" altLang="tr-TR" sz="2800" dirty="0">
                <a:latin typeface="Comic Sans MS" panose="030F0702030302020204" pitchFamily="66" charset="0"/>
              </a:rPr>
              <a:t> </a:t>
            </a:r>
            <a:r>
              <a:rPr lang="tr-TR" altLang="tr-TR" sz="2800" dirty="0" err="1">
                <a:latin typeface="Comic Sans MS" panose="030F0702030302020204" pitchFamily="66" charset="0"/>
              </a:rPr>
              <a:t>osteodistrofi</a:t>
            </a:r>
            <a:r>
              <a:rPr lang="tr-TR" altLang="tr-TR" sz="2800" dirty="0">
                <a:latin typeface="Comic Sans MS" panose="030F0702030302020204" pitchFamily="66" charset="0"/>
              </a:rPr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   </a:t>
            </a:r>
            <a:r>
              <a:rPr lang="tr-TR" altLang="tr-TR" sz="2800" dirty="0" err="1">
                <a:latin typeface="Comic Sans MS" panose="030F0702030302020204" pitchFamily="66" charset="0"/>
              </a:rPr>
              <a:t>c.Eritropoetin</a:t>
            </a:r>
            <a:r>
              <a:rPr lang="tr-TR" altLang="tr-TR" sz="2800" dirty="0">
                <a:latin typeface="Comic Sans MS" panose="030F0702030302020204" pitchFamily="66" charset="0"/>
              </a:rPr>
              <a:t> eksikliği (anemi)</a:t>
            </a:r>
          </a:p>
          <a:p>
            <a:pPr>
              <a:lnSpc>
                <a:spcPct val="80000"/>
              </a:lnSpc>
            </a:pPr>
            <a:r>
              <a:rPr lang="tr-TR" altLang="tr-TR" sz="2800" dirty="0">
                <a:latin typeface="Comic Sans MS" panose="030F0702030302020204" pitchFamily="66" charset="0"/>
              </a:rPr>
              <a:t>İdrar analizi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   </a:t>
            </a:r>
            <a:r>
              <a:rPr lang="tr-TR" altLang="tr-TR" sz="2800" dirty="0" err="1">
                <a:latin typeface="Comic Sans MS" panose="030F0702030302020204" pitchFamily="66" charset="0"/>
              </a:rPr>
              <a:t>a.Normal</a:t>
            </a:r>
            <a:r>
              <a:rPr lang="tr-TR" altLang="tr-TR" sz="2800" dirty="0">
                <a:latin typeface="Comic Sans MS" panose="030F0702030302020204" pitchFamily="66" charset="0"/>
              </a:rPr>
              <a:t> olabilir ancak genellikle hücresel elementler içerir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   </a:t>
            </a:r>
            <a:r>
              <a:rPr lang="tr-TR" altLang="tr-TR" sz="2800" dirty="0" err="1">
                <a:latin typeface="Comic Sans MS" panose="030F0702030302020204" pitchFamily="66" charset="0"/>
              </a:rPr>
              <a:t>b.Proteinüri</a:t>
            </a:r>
            <a:r>
              <a:rPr lang="tr-TR" altLang="tr-TR" sz="2800" dirty="0">
                <a:latin typeface="Comic Sans MS" panose="030F0702030302020204" pitchFamily="66" charset="0"/>
              </a:rPr>
              <a:t> genelde orta derecede(&lt;3.5g/gün) ve büyük ölçüde </a:t>
            </a:r>
            <a:r>
              <a:rPr lang="tr-TR" altLang="tr-TR" sz="2800" dirty="0" err="1">
                <a:latin typeface="Comic Sans MS" panose="030F0702030302020204" pitchFamily="66" charset="0"/>
              </a:rPr>
              <a:t>lizozim</a:t>
            </a:r>
            <a:r>
              <a:rPr lang="tr-TR" altLang="tr-TR" sz="2800" dirty="0">
                <a:latin typeface="Comic Sans MS" panose="030F0702030302020204" pitchFamily="66" charset="0"/>
              </a:rPr>
              <a:t> ve beta2 </a:t>
            </a:r>
            <a:r>
              <a:rPr lang="tr-TR" altLang="tr-TR" sz="2800" dirty="0" err="1">
                <a:latin typeface="Comic Sans MS" panose="030F0702030302020204" pitchFamily="66" charset="0"/>
              </a:rPr>
              <a:t>mikroglobülin</a:t>
            </a:r>
            <a:r>
              <a:rPr lang="tr-TR" altLang="tr-TR" sz="2800" dirty="0">
                <a:latin typeface="Comic Sans MS" panose="030F0702030302020204" pitchFamily="66" charset="0"/>
              </a:rPr>
              <a:t> gibi düşük moleküler ağırlıklı </a:t>
            </a:r>
            <a:r>
              <a:rPr lang="tr-TR" altLang="tr-TR" sz="2800" dirty="0" err="1">
                <a:latin typeface="Comic Sans MS" panose="030F0702030302020204" pitchFamily="66" charset="0"/>
              </a:rPr>
              <a:t>tubüler</a:t>
            </a:r>
            <a:r>
              <a:rPr lang="tr-TR" altLang="tr-TR" sz="2800" dirty="0">
                <a:latin typeface="Comic Sans MS" panose="030F0702030302020204" pitchFamily="66" charset="0"/>
              </a:rPr>
              <a:t> proteinlerdir</a:t>
            </a:r>
            <a:endParaRPr lang="el-GR" altLang="tr-TR" sz="28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41754978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dirty="0">
              <a:solidFill>
                <a:schemeClr val="bg1"/>
              </a:solidFill>
              <a:latin typeface="Times New Roman Tur" charset="-94"/>
            </a:endParaRPr>
          </a:p>
        </p:txBody>
      </p:sp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Comic Sans MS" panose="030F0702030302020204" pitchFamily="66" charset="0"/>
              </a:rPr>
              <a:t>T</a:t>
            </a:r>
            <a:r>
              <a:rPr lang="tr-TR" dirty="0">
                <a:latin typeface="Comic Sans MS" panose="030F0702030302020204" pitchFamily="66" charset="0"/>
              </a:rPr>
              <a:t>u</a:t>
            </a:r>
            <a:r>
              <a:rPr lang="de-DE" dirty="0" err="1">
                <a:latin typeface="Comic Sans MS" panose="030F0702030302020204" pitchFamily="66" charset="0"/>
              </a:rPr>
              <a:t>büler</a:t>
            </a:r>
            <a:r>
              <a:rPr lang="de-DE" dirty="0">
                <a:latin typeface="Comic Sans MS" panose="030F0702030302020204" pitchFamily="66" charset="0"/>
              </a:rPr>
              <a:t> </a:t>
            </a:r>
            <a:r>
              <a:rPr lang="de-DE" dirty="0" err="1">
                <a:latin typeface="Comic Sans MS" panose="030F0702030302020204" pitchFamily="66" charset="0"/>
              </a:rPr>
              <a:t>proteinüri</a:t>
            </a:r>
            <a:endParaRPr lang="tr-TR" altLang="tr-TR" dirty="0">
              <a:latin typeface="Comic Sans MS" panose="030F0702030302020204" pitchFamily="66" charset="0"/>
            </a:endParaRPr>
          </a:p>
        </p:txBody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52792" y="1371600"/>
            <a:ext cx="9004300" cy="4806950"/>
          </a:xfrm>
        </p:spPr>
        <p:txBody>
          <a:bodyPr/>
          <a:lstStyle/>
          <a:p>
            <a:r>
              <a:rPr lang="de-DE" sz="2400" dirty="0" err="1">
                <a:latin typeface="Comic Sans MS" panose="030F0702030302020204" pitchFamily="66" charset="0"/>
              </a:rPr>
              <a:t>İdrarda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albümine</a:t>
            </a:r>
            <a:r>
              <a:rPr lang="de-DE" sz="2400" dirty="0">
                <a:latin typeface="Comic Sans MS" panose="030F0702030302020204" pitchFamily="66" charset="0"/>
              </a:rPr>
              <a:t> (</a:t>
            </a:r>
            <a:r>
              <a:rPr lang="de-DE" sz="2400" dirty="0" err="1">
                <a:latin typeface="Comic Sans MS" panose="030F0702030302020204" pitchFamily="66" charset="0"/>
              </a:rPr>
              <a:t>molekül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ağırlığı</a:t>
            </a:r>
            <a:r>
              <a:rPr lang="de-DE" sz="2400" dirty="0">
                <a:latin typeface="Comic Sans MS" panose="030F0702030302020204" pitchFamily="66" charset="0"/>
              </a:rPr>
              <a:t> 69.000 </a:t>
            </a:r>
            <a:r>
              <a:rPr lang="de-DE" sz="2400" dirty="0" err="1">
                <a:latin typeface="Comic Sans MS" panose="030F0702030302020204" pitchFamily="66" charset="0"/>
              </a:rPr>
              <a:t>dalton</a:t>
            </a:r>
            <a:r>
              <a:rPr lang="de-DE" sz="2400" dirty="0">
                <a:latin typeface="Comic Sans MS" panose="030F0702030302020204" pitchFamily="66" charset="0"/>
              </a:rPr>
              <a:t>) </a:t>
            </a:r>
            <a:r>
              <a:rPr lang="de-DE" sz="2400" dirty="0" err="1">
                <a:latin typeface="Comic Sans MS" panose="030F0702030302020204" pitchFamily="66" charset="0"/>
              </a:rPr>
              <a:t>kıyasla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daha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küçük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molekül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ağırlığı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olan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proteinlerin</a:t>
            </a:r>
            <a:r>
              <a:rPr lang="de-DE" sz="2400" dirty="0">
                <a:latin typeface="Comic Sans MS" panose="030F0702030302020204" pitchFamily="66" charset="0"/>
              </a:rPr>
              <a:t> (beta</a:t>
            </a:r>
            <a:r>
              <a:rPr lang="de-DE" sz="2400" baseline="-25000" dirty="0">
                <a:latin typeface="Comic Sans MS" panose="030F0702030302020204" pitchFamily="66" charset="0"/>
              </a:rPr>
              <a:t>2</a:t>
            </a:r>
            <a:r>
              <a:rPr lang="de-DE" sz="2400" dirty="0">
                <a:latin typeface="Comic Sans MS" panose="030F0702030302020204" pitchFamily="66" charset="0"/>
              </a:rPr>
              <a:t>-mikroglobülin, </a:t>
            </a:r>
            <a:r>
              <a:rPr lang="de-DE" sz="2400" dirty="0" err="1">
                <a:latin typeface="Comic Sans MS" panose="030F0702030302020204" pitchFamily="66" charset="0"/>
              </a:rPr>
              <a:t>molekül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ağırlığı</a:t>
            </a:r>
            <a:r>
              <a:rPr lang="de-DE" sz="2400" dirty="0">
                <a:latin typeface="Comic Sans MS" panose="030F0702030302020204" pitchFamily="66" charset="0"/>
              </a:rPr>
              <a:t> 11.500 </a:t>
            </a:r>
            <a:r>
              <a:rPr lang="de-DE" sz="2400" dirty="0" err="1">
                <a:latin typeface="Comic Sans MS" panose="030F0702030302020204" pitchFamily="66" charset="0"/>
              </a:rPr>
              <a:t>dalton</a:t>
            </a:r>
            <a:r>
              <a:rPr lang="de-DE" sz="2400" dirty="0">
                <a:latin typeface="Comic Sans MS" panose="030F0702030302020204" pitchFamily="66" charset="0"/>
              </a:rPr>
              <a:t>) </a:t>
            </a:r>
            <a:r>
              <a:rPr lang="de-DE" sz="2400" dirty="0" err="1">
                <a:latin typeface="Comic Sans MS" panose="030F0702030302020204" pitchFamily="66" charset="0"/>
              </a:rPr>
              <a:t>bulunmasıdır</a:t>
            </a:r>
            <a:r>
              <a:rPr lang="de-DE" sz="2400" dirty="0">
                <a:latin typeface="Comic Sans MS" panose="030F0702030302020204" pitchFamily="66" charset="0"/>
              </a:rPr>
              <a:t>. </a:t>
            </a:r>
          </a:p>
          <a:p>
            <a:r>
              <a:rPr lang="de-DE" sz="2400" dirty="0" err="1">
                <a:latin typeface="Comic Sans MS" panose="030F0702030302020204" pitchFamily="66" charset="0"/>
              </a:rPr>
              <a:t>Bu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proteinler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glomerüler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bazal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membrandan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normalde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geçerler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ve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proksimal</a:t>
            </a:r>
            <a:r>
              <a:rPr lang="de-DE" sz="2400" dirty="0">
                <a:latin typeface="Comic Sans MS" panose="030F0702030302020204" pitchFamily="66" charset="0"/>
              </a:rPr>
              <a:t> t</a:t>
            </a:r>
            <a:r>
              <a:rPr lang="tr-TR" sz="2400" dirty="0">
                <a:latin typeface="Comic Sans MS" panose="030F0702030302020204" pitchFamily="66" charset="0"/>
              </a:rPr>
              <a:t>u</a:t>
            </a:r>
            <a:r>
              <a:rPr lang="de-DE" sz="2400" dirty="0" err="1">
                <a:latin typeface="Comic Sans MS" panose="030F0702030302020204" pitchFamily="66" charset="0"/>
              </a:rPr>
              <a:t>bülide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geri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emilirler</a:t>
            </a:r>
            <a:r>
              <a:rPr lang="de-DE" sz="2400" dirty="0">
                <a:latin typeface="Comic Sans MS" panose="030F0702030302020204" pitchFamily="66" charset="0"/>
              </a:rPr>
              <a:t>. </a:t>
            </a:r>
          </a:p>
          <a:p>
            <a:r>
              <a:rPr lang="de-DE" sz="2400" dirty="0" err="1">
                <a:latin typeface="Comic Sans MS" panose="030F0702030302020204" pitchFamily="66" charset="0"/>
              </a:rPr>
              <a:t>Tanı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için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idrar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protein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elektroforezi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gerekir</a:t>
            </a:r>
            <a:r>
              <a:rPr lang="de-DE" sz="2400" dirty="0">
                <a:latin typeface="Comic Sans MS" panose="030F0702030302020204" pitchFamily="66" charset="0"/>
              </a:rPr>
              <a:t>. </a:t>
            </a:r>
          </a:p>
          <a:p>
            <a:r>
              <a:rPr lang="de-DE" sz="2400" dirty="0">
                <a:latin typeface="Comic Sans MS" panose="030F0702030302020204" pitchFamily="66" charset="0"/>
              </a:rPr>
              <a:t>T</a:t>
            </a:r>
            <a:r>
              <a:rPr lang="tr-TR" sz="2400" dirty="0">
                <a:latin typeface="Comic Sans MS" panose="030F0702030302020204" pitchFamily="66" charset="0"/>
              </a:rPr>
              <a:t>u</a:t>
            </a:r>
            <a:r>
              <a:rPr lang="de-DE" sz="2400" dirty="0" err="1">
                <a:latin typeface="Comic Sans MS" panose="030F0702030302020204" pitchFamily="66" charset="0"/>
              </a:rPr>
              <a:t>büler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proteinüri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genellikle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günde</a:t>
            </a:r>
            <a:r>
              <a:rPr lang="de-DE" sz="2400" dirty="0">
                <a:latin typeface="Comic Sans MS" panose="030F0702030302020204" pitchFamily="66" charset="0"/>
              </a:rPr>
              <a:t> 1.5 </a:t>
            </a:r>
            <a:r>
              <a:rPr lang="de-DE" sz="2400" dirty="0" err="1">
                <a:latin typeface="Comic Sans MS" panose="030F0702030302020204" pitchFamily="66" charset="0"/>
              </a:rPr>
              <a:t>gramdan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daha</a:t>
            </a:r>
            <a:r>
              <a:rPr lang="de-DE" sz="2400" dirty="0">
                <a:latin typeface="Comic Sans MS" panose="030F0702030302020204" pitchFamily="66" charset="0"/>
              </a:rPr>
              <a:t> </a:t>
            </a:r>
            <a:r>
              <a:rPr lang="de-DE" sz="2400" dirty="0" err="1">
                <a:latin typeface="Comic Sans MS" panose="030F0702030302020204" pitchFamily="66" charset="0"/>
              </a:rPr>
              <a:t>azdır</a:t>
            </a:r>
            <a:r>
              <a:rPr lang="de-DE" sz="2400" dirty="0">
                <a:latin typeface="Comic Sans MS" panose="030F0702030302020204" pitchFamily="66" charset="0"/>
              </a:rPr>
              <a:t>. </a:t>
            </a:r>
            <a:endParaRPr lang="en-US" sz="2400" dirty="0">
              <a:latin typeface="Comic Sans MS" panose="030F0702030302020204" pitchFamily="66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408050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sz="4000" dirty="0">
                <a:latin typeface="Comic Sans MS" panose="030F0702030302020204" pitchFamily="66" charset="0"/>
              </a:rPr>
              <a:t>GLOMERÜLER HASTALIKLARDA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tr-TR" altLang="tr-TR" sz="2800" dirty="0">
                <a:latin typeface="Comic Sans MS" panose="030F0702030302020204" pitchFamily="66" charset="0"/>
              </a:rPr>
              <a:t>LEZYON ÖNCELİKLE GLOMERÜLDEDİR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TUBÜL VE İNTERSTİSİYUM OLAYA DAHA SONRA KATILIR</a:t>
            </a:r>
          </a:p>
        </p:txBody>
      </p:sp>
    </p:spTree>
    <p:extLst>
      <p:ext uri="{BB962C8B-B14F-4D97-AF65-F5344CB8AC3E}">
        <p14:creationId xmlns:p14="http://schemas.microsoft.com/office/powerpoint/2010/main" val="2203695723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4800" dirty="0">
                <a:latin typeface="Comic Sans MS" panose="030F0702030302020204" pitchFamily="66" charset="0"/>
              </a:rPr>
              <a:t>GLOMERÜLER HASTALIKLAR </a:t>
            </a:r>
            <a:endParaRPr lang="en-US" altLang="tr-TR" sz="4800" dirty="0">
              <a:latin typeface="Comic Sans MS" panose="030F0702030302020204" pitchFamily="66" charset="0"/>
            </a:endParaRP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1.İdrar incelemesinde anormallikler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2.Makroskopik </a:t>
            </a:r>
            <a:r>
              <a:rPr lang="tr-TR" altLang="tr-TR" dirty="0" err="1">
                <a:latin typeface="Comic Sans MS" panose="030F0702030302020204" pitchFamily="66" charset="0"/>
              </a:rPr>
              <a:t>hematüri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3.Nefrotik sendrom 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4.Ani başlayan </a:t>
            </a:r>
            <a:r>
              <a:rPr lang="tr-TR" altLang="tr-TR" dirty="0" err="1">
                <a:latin typeface="Comic Sans MS" panose="030F0702030302020204" pitchFamily="66" charset="0"/>
              </a:rPr>
              <a:t>glomerülonefrit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5.Kronik (müzmin, uzun süreli) </a:t>
            </a:r>
            <a:r>
              <a:rPr lang="tr-TR" altLang="tr-TR" dirty="0" err="1">
                <a:latin typeface="Comic Sans MS" panose="030F0702030302020204" pitchFamily="66" charset="0"/>
              </a:rPr>
              <a:t>glomerülonefrit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>
              <a:buFont typeface="Monotype Sorts" charset="2"/>
              <a:buNone/>
            </a:pPr>
            <a:r>
              <a:rPr lang="tr-TR" altLang="tr-TR" dirty="0">
                <a:latin typeface="Comic Sans MS" panose="030F0702030302020204" pitchFamily="66" charset="0"/>
              </a:rPr>
              <a:t>6.Hızlı ilerleyen nefrit </a:t>
            </a:r>
            <a:endParaRPr lang="en-US" altLang="tr-TR" dirty="0">
              <a:latin typeface="Comic Sans MS" panose="030F0702030302020204" pitchFamily="66" charset="0"/>
            </a:endParaRPr>
          </a:p>
          <a:p>
            <a:pPr marL="0" indent="0"/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4235604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l"/>
            <a:r>
              <a:rPr lang="tr-TR" altLang="en-US" sz="2400" dirty="0"/>
              <a:t>TUBÜL		FONKSİYON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tr-TR" altLang="en-US" sz="2400" dirty="0"/>
              <a:t>KORTEKS</a:t>
            </a:r>
          </a:p>
          <a:p>
            <a:pPr>
              <a:buFontTx/>
              <a:buNone/>
            </a:pPr>
            <a:r>
              <a:rPr lang="tr-TR" altLang="en-US" sz="2400" dirty="0"/>
              <a:t>  PROKSİMAL 	GERİ EMİLİM (amino asit, </a:t>
            </a:r>
          </a:p>
          <a:p>
            <a:pPr>
              <a:buFontTx/>
              <a:buNone/>
            </a:pPr>
            <a:r>
              <a:rPr lang="tr-TR" altLang="en-US" sz="2400" dirty="0"/>
              <a:t>  TUBÜL		bikarbonat, </a:t>
            </a:r>
            <a:r>
              <a:rPr lang="tr-TR" altLang="en-US" sz="2400" dirty="0" err="1"/>
              <a:t>glukoz</a:t>
            </a:r>
            <a:r>
              <a:rPr lang="tr-TR" altLang="en-US" sz="2400" dirty="0"/>
              <a:t>, fosfat,</a:t>
            </a:r>
          </a:p>
          <a:p>
            <a:pPr>
              <a:buFontTx/>
              <a:buNone/>
            </a:pPr>
            <a:r>
              <a:rPr lang="tr-TR" altLang="en-US" sz="2400" dirty="0"/>
              <a:t>				protein, sodyum, ürik asit)</a:t>
            </a:r>
          </a:p>
          <a:p>
            <a:pPr>
              <a:buFontTx/>
              <a:buNone/>
            </a:pPr>
            <a:r>
              <a:rPr lang="tr-TR" altLang="en-US" sz="2400" dirty="0"/>
              <a:t>  DİSTAL 		Sodyum geri emilimi</a:t>
            </a:r>
          </a:p>
          <a:p>
            <a:pPr>
              <a:buFontTx/>
              <a:buNone/>
            </a:pPr>
            <a:r>
              <a:rPr lang="tr-TR" altLang="en-US" sz="2400" dirty="0"/>
              <a:t>				K, H atılımı</a:t>
            </a:r>
          </a:p>
          <a:p>
            <a:pPr>
              <a:buFontTx/>
              <a:buNone/>
            </a:pPr>
            <a:r>
              <a:rPr lang="tr-TR" altLang="en-US" sz="2400" dirty="0"/>
              <a:t>MEDÜLLA VE	            İdrarın konsantre edilmesi</a:t>
            </a:r>
          </a:p>
          <a:p>
            <a:pPr>
              <a:buFontTx/>
              <a:buNone/>
            </a:pPr>
            <a:r>
              <a:rPr lang="tr-TR" altLang="en-US" sz="2400" dirty="0"/>
              <a:t>PAPİLLA		Sodyum geri emilimi</a:t>
            </a:r>
          </a:p>
          <a:p>
            <a:pPr>
              <a:buFontTx/>
              <a:buNone/>
            </a:pPr>
            <a:r>
              <a:rPr lang="tr-TR" altLang="en-US" sz="2400" dirty="0"/>
              <a:t> 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46421550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sz="2800" dirty="0" smtClean="0">
                <a:latin typeface="Comic Sans MS" panose="030F0702030302020204" pitchFamily="66" charset="0"/>
              </a:rPr>
              <a:t>www.tekinakpolat.com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dirty="0" smtClean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2814456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l"/>
            <a:r>
              <a:rPr lang="tr-TR" altLang="en-US" sz="2400"/>
              <a:t>LEZYONUN YERİ 	FONKSİYON BOZUKLUĞU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tr-TR" altLang="en-US" sz="2400" dirty="0"/>
              <a:t>KORTEKS</a:t>
            </a:r>
          </a:p>
          <a:p>
            <a:pPr>
              <a:buFontTx/>
              <a:buNone/>
            </a:pPr>
            <a:r>
              <a:rPr lang="tr-TR" altLang="en-US" sz="2400" dirty="0"/>
              <a:t>  PROKSİMAL 	GERİ EMİLİMDE AZALMA (amino  </a:t>
            </a:r>
          </a:p>
          <a:p>
            <a:pPr>
              <a:buFontTx/>
              <a:buNone/>
            </a:pPr>
            <a:r>
              <a:rPr lang="tr-TR" altLang="en-US" sz="2400" dirty="0"/>
              <a:t>  TUBÜL		asit, bikarbonat, </a:t>
            </a:r>
            <a:r>
              <a:rPr lang="tr-TR" altLang="en-US" sz="2400" dirty="0" err="1"/>
              <a:t>glukoz</a:t>
            </a:r>
            <a:r>
              <a:rPr lang="tr-TR" altLang="en-US" sz="2400" dirty="0"/>
              <a:t>, fosfat,</a:t>
            </a:r>
          </a:p>
          <a:p>
            <a:pPr>
              <a:buFontTx/>
              <a:buNone/>
            </a:pPr>
            <a:r>
              <a:rPr lang="tr-TR" altLang="en-US" sz="2400" dirty="0"/>
              <a:t>				protein, sodyum, ürik asit)</a:t>
            </a:r>
          </a:p>
          <a:p>
            <a:pPr>
              <a:buFontTx/>
              <a:buNone/>
            </a:pPr>
            <a:r>
              <a:rPr lang="tr-TR" altLang="en-US" sz="2400" dirty="0"/>
              <a:t>  DİSTAL 		Sodyum geri emiliminde azalma</a:t>
            </a:r>
          </a:p>
          <a:p>
            <a:pPr>
              <a:buFontTx/>
              <a:buNone/>
            </a:pPr>
            <a:r>
              <a:rPr lang="tr-TR" altLang="en-US" sz="2400" dirty="0"/>
              <a:t>				K, H atılımında azalma</a:t>
            </a:r>
          </a:p>
          <a:p>
            <a:pPr>
              <a:buFontTx/>
              <a:buNone/>
            </a:pPr>
            <a:r>
              <a:rPr lang="tr-TR" altLang="en-US" sz="2400" dirty="0"/>
              <a:t>MEDÜLLA VE	            İdrar konsantrasyonunda azalma</a:t>
            </a:r>
          </a:p>
          <a:p>
            <a:pPr>
              <a:buFontTx/>
              <a:buNone/>
            </a:pPr>
            <a:r>
              <a:rPr lang="tr-TR" altLang="en-US" sz="2400" dirty="0"/>
              <a:t>PAPİLLA		Sodyum geri emiliminde azalma</a:t>
            </a:r>
          </a:p>
          <a:p>
            <a:pPr>
              <a:buFontTx/>
              <a:buNone/>
            </a:pPr>
            <a:r>
              <a:rPr lang="tr-TR" altLang="en-US" sz="2400" dirty="0"/>
              <a:t> 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42205026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Temel bilgiler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Renal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tubüler</a:t>
            </a:r>
            <a:r>
              <a:rPr lang="tr-TR" altLang="tr-TR" dirty="0">
                <a:latin typeface="Comic Sans MS" panose="030F0702030302020204" pitchFamily="66" charset="0"/>
              </a:rPr>
              <a:t> hastalıklar</a:t>
            </a:r>
          </a:p>
          <a:p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Akut hastalıklar</a:t>
            </a:r>
          </a:p>
          <a:p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Kronik hastalıklar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Tedavi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İlaçlar ve </a:t>
            </a:r>
            <a:r>
              <a:rPr lang="tr-TR" altLang="tr-TR" dirty="0" err="1">
                <a:latin typeface="Comic Sans MS" panose="030F0702030302020204" pitchFamily="66" charset="0"/>
              </a:rPr>
              <a:t>toksik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nefropati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Özet</a:t>
            </a:r>
          </a:p>
        </p:txBody>
      </p:sp>
    </p:spTree>
    <p:extLst>
      <p:ext uri="{BB962C8B-B14F-4D97-AF65-F5344CB8AC3E}">
        <p14:creationId xmlns:p14="http://schemas.microsoft.com/office/powerpoint/2010/main" val="22771887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sz="4400" dirty="0">
                <a:latin typeface="Comic Sans MS" panose="030F0702030302020204" pitchFamily="66" charset="0"/>
              </a:rPr>
              <a:t>AKUT TIN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1563" y="1514475"/>
            <a:ext cx="8296275" cy="4251325"/>
          </a:xfrm>
          <a:noFill/>
        </p:spPr>
        <p:txBody>
          <a:bodyPr/>
          <a:lstStyle/>
          <a:p>
            <a:r>
              <a:rPr lang="tr-TR" altLang="tr-TR" sz="2400" dirty="0">
                <a:latin typeface="Comic Sans MS" panose="030F0702030302020204" pitchFamily="66" charset="0"/>
              </a:rPr>
              <a:t>BÖBREK FONKSİYONLARINDA ANİ BOZULMA İLE KARAKTERİZEDİR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İNTERSTİSİYUMDA ÖDEM VE İLTİHABİ MONONÜKLEER HÜCRE İNFİLTRASYON VARDIR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İNTERSTİSİYUMDA FİBROZİS YOKTUR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GLOMERÜL VE DAMARLAR NORMALDİR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TUBÜLER HASAR OLABİLİR ANCAK TUBÜLER ATROFİ YOKTUR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TANI İÇİN GENELLİKLE BİYOPSİ GEREKMEZ</a:t>
            </a:r>
          </a:p>
        </p:txBody>
      </p:sp>
    </p:spTree>
    <p:extLst>
      <p:ext uri="{BB962C8B-B14F-4D97-AF65-F5344CB8AC3E}">
        <p14:creationId xmlns:p14="http://schemas.microsoft.com/office/powerpoint/2010/main" val="3013775563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400" dirty="0" err="1">
                <a:latin typeface="Comic Sans MS" panose="030F0702030302020204" pitchFamily="66" charset="0"/>
              </a:rPr>
              <a:t>Akut</a:t>
            </a:r>
            <a:r>
              <a:rPr lang="en-US" sz="4400" dirty="0">
                <a:latin typeface="Comic Sans MS" panose="030F0702030302020204" pitchFamily="66" charset="0"/>
              </a:rPr>
              <a:t> TIN </a:t>
            </a:r>
            <a:r>
              <a:rPr lang="en-US" sz="4400" dirty="0" err="1">
                <a:latin typeface="Comic Sans MS" panose="030F0702030302020204" pitchFamily="66" charset="0"/>
              </a:rPr>
              <a:t>nedenleri</a:t>
            </a:r>
            <a:r>
              <a:rPr lang="tr-TR" sz="4400" dirty="0">
                <a:latin typeface="Comic Sans MS" panose="030F0702030302020204" pitchFamily="66" charset="0"/>
              </a:rPr>
              <a:t> 1</a:t>
            </a:r>
            <a:endParaRPr lang="tr-TR" altLang="en-US" sz="4400" dirty="0">
              <a:latin typeface="Comic Sans MS" panose="030F0702030302020204" pitchFamily="66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İlaçlar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İnfeksiyonlar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Sistemik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infeksiyonlar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en-US" sz="2400" dirty="0" err="1">
                <a:latin typeface="Comic Sans MS" panose="030F0702030302020204" pitchFamily="66" charset="0"/>
              </a:rPr>
              <a:t>Bruselloz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sitomegalovirus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infeksiyonu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difteri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infeksiyöz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mononükleoz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leptospiroz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sifiliz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streptokoksik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infeksiyonlar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toksoplazmoz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mikoplazma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pnömonisi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lejiyoner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hastalığı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Renal </a:t>
            </a:r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infeksiyonlar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en-US" sz="2400" dirty="0" err="1">
                <a:latin typeface="Comic Sans MS" panose="030F0702030302020204" pitchFamily="66" charset="0"/>
              </a:rPr>
              <a:t>Bakteriyel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piyelonefrit</a:t>
            </a:r>
            <a:r>
              <a:rPr lang="en-US" sz="2400" dirty="0">
                <a:latin typeface="Comic Sans MS" panose="030F0702030302020204" pitchFamily="66" charset="0"/>
              </a:rPr>
              <a:t>, renal </a:t>
            </a:r>
            <a:r>
              <a:rPr lang="en-US" sz="2400" dirty="0" err="1">
                <a:latin typeface="Comic Sans MS" panose="030F0702030302020204" pitchFamily="66" charset="0"/>
              </a:rPr>
              <a:t>tüberküloz</a:t>
            </a:r>
            <a:r>
              <a:rPr lang="en-US" sz="2400" dirty="0">
                <a:latin typeface="Comic Sans MS" panose="030F0702030302020204" pitchFamily="66" charset="0"/>
              </a:rPr>
              <a:t>, fungal </a:t>
            </a:r>
            <a:r>
              <a:rPr lang="en-US" sz="2400" dirty="0" err="1">
                <a:latin typeface="Comic Sans MS" panose="030F0702030302020204" pitchFamily="66" charset="0"/>
              </a:rPr>
              <a:t>nefrit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832412285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400" dirty="0" err="1">
                <a:latin typeface="Comic Sans MS" panose="030F0702030302020204" pitchFamily="66" charset="0"/>
              </a:rPr>
              <a:t>Akut</a:t>
            </a:r>
            <a:r>
              <a:rPr lang="en-US" sz="4400" dirty="0">
                <a:latin typeface="Comic Sans MS" panose="030F0702030302020204" pitchFamily="66" charset="0"/>
              </a:rPr>
              <a:t> TIN </a:t>
            </a:r>
            <a:r>
              <a:rPr lang="en-US" sz="4400" dirty="0" err="1">
                <a:latin typeface="Comic Sans MS" panose="030F0702030302020204" pitchFamily="66" charset="0"/>
              </a:rPr>
              <a:t>nedenleri</a:t>
            </a:r>
            <a:r>
              <a:rPr lang="tr-TR" sz="4400" dirty="0">
                <a:latin typeface="Comic Sans MS" panose="030F0702030302020204" pitchFamily="66" charset="0"/>
              </a:rPr>
              <a:t> 2</a:t>
            </a:r>
            <a:endParaRPr lang="tr-TR" altLang="en-US" sz="4400" dirty="0">
              <a:latin typeface="Comic Sans MS" panose="030F0702030302020204" pitchFamily="66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Sistemik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hastalıklar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Metabolik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bozukluklar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en-US" sz="2400" dirty="0" err="1">
                <a:latin typeface="Comic Sans MS" panose="030F0702030302020204" pitchFamily="66" charset="0"/>
              </a:rPr>
              <a:t>Hiperürisemi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hipopotasemi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hiperkalsemi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oksalat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metabolizması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bozuklukları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Ağır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metaller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en-US" sz="2400" dirty="0" err="1">
                <a:latin typeface="Comic Sans MS" panose="030F0702030302020204" pitchFamily="66" charset="0"/>
              </a:rPr>
              <a:t>Kurşun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kadmiyum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İmmünolojik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hastalıklar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en-US" sz="2400" dirty="0" err="1">
                <a:latin typeface="Comic Sans MS" panose="030F0702030302020204" pitchFamily="66" charset="0"/>
              </a:rPr>
              <a:t>Sistemik</a:t>
            </a:r>
            <a:r>
              <a:rPr lang="en-US" sz="2400" dirty="0">
                <a:latin typeface="Comic Sans MS" panose="030F0702030302020204" pitchFamily="66" charset="0"/>
              </a:rPr>
              <a:t> lupus </a:t>
            </a:r>
            <a:r>
              <a:rPr lang="en-US" sz="2400" dirty="0" err="1">
                <a:latin typeface="Comic Sans MS" panose="030F0702030302020204" pitchFamily="66" charset="0"/>
              </a:rPr>
              <a:t>eritematozus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sarkoidoz</a:t>
            </a:r>
            <a:r>
              <a:rPr lang="en-US" sz="2400" dirty="0">
                <a:latin typeface="Comic Sans MS" panose="030F0702030302020204" pitchFamily="66" charset="0"/>
              </a:rPr>
              <a:t>, transplant </a:t>
            </a:r>
            <a:r>
              <a:rPr lang="en-US" sz="2400" dirty="0" err="1">
                <a:latin typeface="Comic Sans MS" panose="030F0702030302020204" pitchFamily="66" charset="0"/>
              </a:rPr>
              <a:t>böbreğin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akut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rejeksiyonu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nekrotizan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vaskülit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Hematopoietik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hastalıklar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en-US" sz="2400" dirty="0" err="1">
                <a:latin typeface="Comic Sans MS" panose="030F0702030302020204" pitchFamily="66" charset="0"/>
              </a:rPr>
              <a:t>Lenfoproliferatif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hastalıklar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plazma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hücre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diskrazileri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İdiyopatik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endParaRPr lang="tr-TR" alt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284571823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000" dirty="0" err="1">
                <a:latin typeface="Comic Sans MS" panose="030F0702030302020204" pitchFamily="66" charset="0"/>
              </a:rPr>
              <a:t>Akut</a:t>
            </a:r>
            <a:r>
              <a:rPr lang="en-US" sz="4000" dirty="0">
                <a:latin typeface="Comic Sans MS" panose="030F0702030302020204" pitchFamily="66" charset="0"/>
              </a:rPr>
              <a:t> </a:t>
            </a:r>
            <a:r>
              <a:rPr lang="en-US" sz="4000" dirty="0" err="1">
                <a:latin typeface="Comic Sans MS" panose="030F0702030302020204" pitchFamily="66" charset="0"/>
              </a:rPr>
              <a:t>TIN’e</a:t>
            </a:r>
            <a:r>
              <a:rPr lang="en-US" sz="4000" dirty="0">
                <a:latin typeface="Comic Sans MS" panose="030F0702030302020204" pitchFamily="66" charset="0"/>
              </a:rPr>
              <a:t> </a:t>
            </a:r>
            <a:r>
              <a:rPr lang="en-US" sz="4000" dirty="0" err="1">
                <a:latin typeface="Comic Sans MS" panose="030F0702030302020204" pitchFamily="66" charset="0"/>
              </a:rPr>
              <a:t>yol</a:t>
            </a:r>
            <a:r>
              <a:rPr lang="en-US" sz="4000" dirty="0">
                <a:latin typeface="Comic Sans MS" panose="030F0702030302020204" pitchFamily="66" charset="0"/>
              </a:rPr>
              <a:t> </a:t>
            </a:r>
            <a:r>
              <a:rPr lang="en-US" sz="4000" dirty="0" err="1">
                <a:latin typeface="Comic Sans MS" panose="030F0702030302020204" pitchFamily="66" charset="0"/>
              </a:rPr>
              <a:t>açan</a:t>
            </a:r>
            <a:r>
              <a:rPr lang="en-US" sz="4000" dirty="0">
                <a:latin typeface="Comic Sans MS" panose="030F0702030302020204" pitchFamily="66" charset="0"/>
              </a:rPr>
              <a:t> </a:t>
            </a:r>
            <a:r>
              <a:rPr lang="en-US" sz="4000" dirty="0" err="1">
                <a:latin typeface="Comic Sans MS" panose="030F0702030302020204" pitchFamily="66" charset="0"/>
              </a:rPr>
              <a:t>ilaçlar</a:t>
            </a:r>
            <a:r>
              <a:rPr lang="tr-TR" sz="4000" dirty="0">
                <a:latin typeface="Comic Sans MS" panose="030F0702030302020204" pitchFamily="66" charset="0"/>
              </a:rPr>
              <a:t> 1</a:t>
            </a:r>
            <a:endParaRPr lang="tr-TR" altLang="en-US" sz="4000" dirty="0">
              <a:latin typeface="Comic Sans MS" panose="030F0702030302020204" pitchFamily="66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Antibiyotikler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Comic Sans MS" panose="030F0702030302020204" pitchFamily="66" charset="0"/>
              </a:rPr>
              <a:t>Metisilin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ampisilin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penisilin</a:t>
            </a:r>
            <a:r>
              <a:rPr lang="en-US" sz="2400" dirty="0">
                <a:latin typeface="Comic Sans MS" panose="030F0702030302020204" pitchFamily="66" charset="0"/>
              </a:rPr>
              <a:t> G, </a:t>
            </a:r>
            <a:r>
              <a:rPr lang="en-US" sz="2400" dirty="0" err="1">
                <a:latin typeface="Comic Sans MS" panose="030F0702030302020204" pitchFamily="66" charset="0"/>
              </a:rPr>
              <a:t>karbenisilin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oksasilin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amoksisilin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sefalotin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sefradin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sefaleksin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sefoksitin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sefazolin</a:t>
            </a:r>
            <a:r>
              <a:rPr lang="en-US" sz="2400" dirty="0">
                <a:latin typeface="Comic Sans MS" panose="030F0702030302020204" pitchFamily="66" charset="0"/>
              </a:rPr>
              <a:t>, rifampin, </a:t>
            </a:r>
            <a:r>
              <a:rPr lang="en-US" sz="2400" dirty="0" err="1">
                <a:latin typeface="Comic Sans MS" panose="030F0702030302020204" pitchFamily="66" charset="0"/>
              </a:rPr>
              <a:t>tetrasiklin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doksisiklin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gentamisin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vankomisin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linkomisin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mezlosilin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kloramfenikol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kotrimoksazol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sülfametoksazol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eritromisin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etambutol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izoniazid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siprofloksasin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norfloksasin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asiklovir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Nonsteroid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antiinflamatuvar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ilaçlar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Comic Sans MS" panose="030F0702030302020204" pitchFamily="66" charset="0"/>
              </a:rPr>
              <a:t>Fenoprofen</a:t>
            </a:r>
            <a:r>
              <a:rPr lang="en-US" sz="2400" dirty="0">
                <a:latin typeface="Comic Sans MS" panose="030F0702030302020204" pitchFamily="66" charset="0"/>
              </a:rPr>
              <a:t>, ibuprofen, </a:t>
            </a:r>
            <a:r>
              <a:rPr lang="en-US" sz="2400" dirty="0" err="1">
                <a:latin typeface="Comic Sans MS" panose="030F0702030302020204" pitchFamily="66" charset="0"/>
              </a:rPr>
              <a:t>naproksen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tolmetin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indometasin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diflunisal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fenilbutazon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sulindak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fenazon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sülfinpirazon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aminopirin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845480940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000" dirty="0" err="1">
                <a:latin typeface="Comic Sans MS" panose="030F0702030302020204" pitchFamily="66" charset="0"/>
              </a:rPr>
              <a:t>Akut</a:t>
            </a:r>
            <a:r>
              <a:rPr lang="en-US" sz="4000" dirty="0">
                <a:latin typeface="Comic Sans MS" panose="030F0702030302020204" pitchFamily="66" charset="0"/>
              </a:rPr>
              <a:t> </a:t>
            </a:r>
            <a:r>
              <a:rPr lang="en-US" sz="4000" dirty="0" err="1">
                <a:latin typeface="Comic Sans MS" panose="030F0702030302020204" pitchFamily="66" charset="0"/>
              </a:rPr>
              <a:t>TIN’e</a:t>
            </a:r>
            <a:r>
              <a:rPr lang="en-US" sz="4000" dirty="0">
                <a:latin typeface="Comic Sans MS" panose="030F0702030302020204" pitchFamily="66" charset="0"/>
              </a:rPr>
              <a:t> </a:t>
            </a:r>
            <a:r>
              <a:rPr lang="en-US" sz="4000" dirty="0" err="1">
                <a:latin typeface="Comic Sans MS" panose="030F0702030302020204" pitchFamily="66" charset="0"/>
              </a:rPr>
              <a:t>yol</a:t>
            </a:r>
            <a:r>
              <a:rPr lang="en-US" sz="4000" dirty="0">
                <a:latin typeface="Comic Sans MS" panose="030F0702030302020204" pitchFamily="66" charset="0"/>
              </a:rPr>
              <a:t> </a:t>
            </a:r>
            <a:r>
              <a:rPr lang="en-US" sz="4000" dirty="0" err="1">
                <a:latin typeface="Comic Sans MS" panose="030F0702030302020204" pitchFamily="66" charset="0"/>
              </a:rPr>
              <a:t>açan</a:t>
            </a:r>
            <a:r>
              <a:rPr lang="en-US" sz="4000" dirty="0">
                <a:latin typeface="Comic Sans MS" panose="030F0702030302020204" pitchFamily="66" charset="0"/>
              </a:rPr>
              <a:t> </a:t>
            </a:r>
            <a:r>
              <a:rPr lang="en-US" sz="4000" dirty="0" err="1">
                <a:latin typeface="Comic Sans MS" panose="030F0702030302020204" pitchFamily="66" charset="0"/>
              </a:rPr>
              <a:t>ilaçlar</a:t>
            </a:r>
            <a:r>
              <a:rPr lang="tr-TR" sz="4000" dirty="0">
                <a:latin typeface="Comic Sans MS" panose="030F0702030302020204" pitchFamily="66" charset="0"/>
              </a:rPr>
              <a:t> 2</a:t>
            </a:r>
            <a:endParaRPr lang="tr-TR" altLang="en-US" sz="4000" dirty="0">
              <a:latin typeface="Comic Sans MS" panose="030F0702030302020204" pitchFamily="66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en-US" sz="20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Antiepileptik</a:t>
            </a:r>
            <a:r>
              <a:rPr lang="en-US" sz="20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ilaçlar</a:t>
            </a:r>
            <a:endParaRPr lang="tr-TR" sz="20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Comic Sans MS" panose="030F0702030302020204" pitchFamily="66" charset="0"/>
              </a:rPr>
              <a:t>Fenitoin</a:t>
            </a:r>
            <a:r>
              <a:rPr lang="en-US" sz="2000" dirty="0">
                <a:latin typeface="Comic Sans MS" panose="030F0702030302020204" pitchFamily="66" charset="0"/>
              </a:rPr>
              <a:t>, </a:t>
            </a:r>
            <a:r>
              <a:rPr lang="en-US" sz="2000" dirty="0" err="1">
                <a:latin typeface="Comic Sans MS" panose="030F0702030302020204" pitchFamily="66" charset="0"/>
              </a:rPr>
              <a:t>fenobarbital</a:t>
            </a:r>
            <a:r>
              <a:rPr lang="en-US" sz="2000" dirty="0">
                <a:latin typeface="Comic Sans MS" panose="030F0702030302020204" pitchFamily="66" charset="0"/>
              </a:rPr>
              <a:t>, </a:t>
            </a:r>
            <a:r>
              <a:rPr lang="en-US" sz="2000" dirty="0" err="1">
                <a:latin typeface="Comic Sans MS" panose="030F0702030302020204" pitchFamily="66" charset="0"/>
              </a:rPr>
              <a:t>karbamazepin</a:t>
            </a:r>
            <a:endParaRPr lang="tr-TR" sz="2000" dirty="0">
              <a:latin typeface="Comic Sans MS" panose="030F0702030302020204" pitchFamily="66" charset="0"/>
            </a:endParaRPr>
          </a:p>
          <a:p>
            <a:r>
              <a:rPr lang="en-US" sz="20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Antikoagülan</a:t>
            </a:r>
            <a:r>
              <a:rPr lang="en-US" sz="20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ilaçlar</a:t>
            </a:r>
            <a:endParaRPr lang="tr-TR" sz="20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Comic Sans MS" panose="030F0702030302020204" pitchFamily="66" charset="0"/>
              </a:rPr>
              <a:t>Fenindion</a:t>
            </a:r>
            <a:r>
              <a:rPr lang="en-US" sz="2000" dirty="0">
                <a:latin typeface="Comic Sans MS" panose="030F0702030302020204" pitchFamily="66" charset="0"/>
              </a:rPr>
              <a:t>, warfarin</a:t>
            </a:r>
            <a:endParaRPr lang="tr-TR" sz="2000" dirty="0">
              <a:latin typeface="Comic Sans MS" panose="030F0702030302020204" pitchFamily="66" charset="0"/>
            </a:endParaRPr>
          </a:p>
          <a:p>
            <a:r>
              <a:rPr lang="en-US" sz="20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Diüretikler</a:t>
            </a:r>
            <a:endParaRPr lang="tr-TR" sz="20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Comic Sans MS" panose="030F0702030302020204" pitchFamily="66" charset="0"/>
              </a:rPr>
              <a:t>Tiyazid</a:t>
            </a:r>
            <a:r>
              <a:rPr lang="en-US" sz="2000" dirty="0">
                <a:latin typeface="Comic Sans MS" panose="030F0702030302020204" pitchFamily="66" charset="0"/>
              </a:rPr>
              <a:t>, </a:t>
            </a:r>
            <a:r>
              <a:rPr lang="en-US" sz="2000" dirty="0" err="1">
                <a:latin typeface="Comic Sans MS" panose="030F0702030302020204" pitchFamily="66" charset="0"/>
              </a:rPr>
              <a:t>furosemid</a:t>
            </a:r>
            <a:r>
              <a:rPr lang="en-US" sz="2000" dirty="0">
                <a:latin typeface="Comic Sans MS" panose="030F0702030302020204" pitchFamily="66" charset="0"/>
              </a:rPr>
              <a:t>, </a:t>
            </a:r>
            <a:r>
              <a:rPr lang="en-US" sz="2000" dirty="0" err="1">
                <a:latin typeface="Comic Sans MS" panose="030F0702030302020204" pitchFamily="66" charset="0"/>
              </a:rPr>
              <a:t>triamteren</a:t>
            </a:r>
            <a:r>
              <a:rPr lang="en-US" sz="2000" dirty="0">
                <a:latin typeface="Comic Sans MS" panose="030F0702030302020204" pitchFamily="66" charset="0"/>
              </a:rPr>
              <a:t>, </a:t>
            </a:r>
            <a:r>
              <a:rPr lang="en-US" sz="2000" dirty="0" err="1">
                <a:latin typeface="Comic Sans MS" panose="030F0702030302020204" pitchFamily="66" charset="0"/>
              </a:rPr>
              <a:t>klortalidon</a:t>
            </a:r>
            <a:endParaRPr lang="tr-TR" sz="2000" dirty="0">
              <a:latin typeface="Comic Sans MS" panose="030F0702030302020204" pitchFamily="66" charset="0"/>
            </a:endParaRPr>
          </a:p>
          <a:p>
            <a:r>
              <a:rPr lang="en-US" sz="20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İmmunosupresifler</a:t>
            </a:r>
            <a:endParaRPr lang="tr-TR" sz="20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Comic Sans MS" panose="030F0702030302020204" pitchFamily="66" charset="0"/>
              </a:rPr>
              <a:t>Azatioprin</a:t>
            </a:r>
            <a:r>
              <a:rPr lang="en-US" sz="2000" dirty="0">
                <a:latin typeface="Comic Sans MS" panose="030F0702030302020204" pitchFamily="66" charset="0"/>
              </a:rPr>
              <a:t>, </a:t>
            </a:r>
            <a:r>
              <a:rPr lang="en-US" sz="2000" dirty="0" err="1">
                <a:latin typeface="Comic Sans MS" panose="030F0702030302020204" pitchFamily="66" charset="0"/>
              </a:rPr>
              <a:t>siklosporin</a:t>
            </a:r>
            <a:endParaRPr lang="tr-TR" sz="2000" dirty="0">
              <a:latin typeface="Comic Sans MS" panose="030F0702030302020204" pitchFamily="66" charset="0"/>
            </a:endParaRPr>
          </a:p>
          <a:p>
            <a:r>
              <a:rPr lang="en-US" sz="20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Diğer</a:t>
            </a:r>
            <a:endParaRPr lang="tr-TR" sz="20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Comic Sans MS" panose="030F0702030302020204" pitchFamily="66" charset="0"/>
              </a:rPr>
              <a:t>Allopürinol</a:t>
            </a:r>
            <a:r>
              <a:rPr lang="en-US" sz="2000" dirty="0">
                <a:latin typeface="Comic Sans MS" panose="030F0702030302020204" pitchFamily="66" charset="0"/>
              </a:rPr>
              <a:t>, </a:t>
            </a:r>
            <a:r>
              <a:rPr lang="en-US" sz="2000" dirty="0" err="1">
                <a:latin typeface="Comic Sans MS" panose="030F0702030302020204" pitchFamily="66" charset="0"/>
              </a:rPr>
              <a:t>simetidin</a:t>
            </a:r>
            <a:r>
              <a:rPr lang="en-US" sz="2000" dirty="0">
                <a:latin typeface="Comic Sans MS" panose="030F0702030302020204" pitchFamily="66" charset="0"/>
              </a:rPr>
              <a:t>, </a:t>
            </a:r>
            <a:r>
              <a:rPr lang="en-US" sz="2000" dirty="0" err="1">
                <a:latin typeface="Comic Sans MS" panose="030F0702030302020204" pitchFamily="66" charset="0"/>
              </a:rPr>
              <a:t>kaptopril</a:t>
            </a:r>
            <a:r>
              <a:rPr lang="en-US" sz="2000" dirty="0">
                <a:latin typeface="Comic Sans MS" panose="030F0702030302020204" pitchFamily="66" charset="0"/>
              </a:rPr>
              <a:t>, </a:t>
            </a:r>
            <a:r>
              <a:rPr lang="en-US" sz="2000" dirty="0" err="1">
                <a:latin typeface="Comic Sans MS" panose="030F0702030302020204" pitchFamily="66" charset="0"/>
              </a:rPr>
              <a:t>amfetamin</a:t>
            </a:r>
            <a:r>
              <a:rPr lang="en-US" sz="2000" dirty="0">
                <a:latin typeface="Comic Sans MS" panose="030F0702030302020204" pitchFamily="66" charset="0"/>
              </a:rPr>
              <a:t>, </a:t>
            </a:r>
            <a:r>
              <a:rPr lang="en-US" sz="2000" dirty="0" err="1">
                <a:latin typeface="Comic Sans MS" panose="030F0702030302020204" pitchFamily="66" charset="0"/>
              </a:rPr>
              <a:t>klofibrat</a:t>
            </a:r>
            <a:r>
              <a:rPr lang="en-US" sz="2000" dirty="0">
                <a:latin typeface="Comic Sans MS" panose="030F0702030302020204" pitchFamily="66" charset="0"/>
              </a:rPr>
              <a:t>, </a:t>
            </a:r>
            <a:r>
              <a:rPr lang="en-US" sz="2000" dirty="0" err="1">
                <a:latin typeface="Comic Sans MS" panose="030F0702030302020204" pitchFamily="66" charset="0"/>
              </a:rPr>
              <a:t>metildopa</a:t>
            </a:r>
            <a:endParaRPr lang="tr-TR" sz="2000" dirty="0"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endParaRPr lang="tr-TR" alt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745309088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AKUT TIN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1563" y="1590675"/>
            <a:ext cx="8296275" cy="4251325"/>
          </a:xfrm>
          <a:noFill/>
        </p:spPr>
        <p:txBody>
          <a:bodyPr/>
          <a:lstStyle/>
          <a:p>
            <a:r>
              <a:rPr lang="tr-TR" altLang="tr-TR" sz="2800" dirty="0">
                <a:latin typeface="Comic Sans MS" panose="030F0702030302020204" pitchFamily="66" charset="0"/>
              </a:rPr>
              <a:t>DOZA BAĞIMLI DEĞİLDİR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İLACI KULLANAN HASTALARIN AZ BİR KISMINDA ORTAYA ÇIKAR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İLAÇ YENİDEN VERİLİRSE TEKRARLAR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BULGULAR GENELLİKLE AŞIRI DUYARLILIĞIN YARATTIĞI SİSTEMİK SEMPTOMLARLA BİRLİKTEDİR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KANDA İLACA KARŞI ANTİKOR SAPTANABİLİR</a:t>
            </a:r>
          </a:p>
        </p:txBody>
      </p:sp>
    </p:spTree>
    <p:extLst>
      <p:ext uri="{BB962C8B-B14F-4D97-AF65-F5344CB8AC3E}">
        <p14:creationId xmlns:p14="http://schemas.microsoft.com/office/powerpoint/2010/main" val="3079479520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İLACA BAĞLI TIN 1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666875"/>
            <a:ext cx="8296275" cy="4251325"/>
          </a:xfrm>
          <a:noFill/>
        </p:spPr>
        <p:txBody>
          <a:bodyPr/>
          <a:lstStyle/>
          <a:p>
            <a:r>
              <a:rPr lang="tr-TR" altLang="tr-TR" sz="2400" dirty="0">
                <a:latin typeface="Comic Sans MS" panose="030F0702030302020204" pitchFamily="66" charset="0"/>
              </a:rPr>
              <a:t>HEMATÜRİ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PİYÜRİ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PROTEİNÜRİ (TUBÜLER)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NSAİİ MASİF PROTEİNÜRİ YAPAR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EOZİNOFİLÜRİ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SERUM </a:t>
            </a:r>
            <a:r>
              <a:rPr lang="tr-TR" altLang="tr-TR" sz="2400" dirty="0" err="1">
                <a:latin typeface="Comic Sans MS" panose="030F0702030302020204" pitchFamily="66" charset="0"/>
              </a:rPr>
              <a:t>IgE</a:t>
            </a:r>
            <a:r>
              <a:rPr lang="tr-TR" altLang="tr-TR" sz="2400" dirty="0">
                <a:latin typeface="Comic Sans MS" panose="030F0702030302020204" pitchFamily="66" charset="0"/>
              </a:rPr>
              <a:t> ARTABİLİR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COOMBS TESTİ POZİTİF OLABİLİR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USG’DE BÖBREK BOYUTLARI NORMALDİR</a:t>
            </a:r>
          </a:p>
        </p:txBody>
      </p:sp>
    </p:spTree>
    <p:extLst>
      <p:ext uri="{BB962C8B-B14F-4D97-AF65-F5344CB8AC3E}">
        <p14:creationId xmlns:p14="http://schemas.microsoft.com/office/powerpoint/2010/main" val="2553309058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İLACA BAĞLI TIN 2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tr-TR" altLang="tr-TR" sz="2800" dirty="0">
                <a:latin typeface="Comic Sans MS" panose="030F0702030302020204" pitchFamily="66" charset="0"/>
              </a:rPr>
              <a:t>FONKSİYON BOZUKLUĞU HAFİF TUBÜLER FONKSİYON BOZUKLUĞUNDAN ABY’NE  KADAR DEĞİŞEBİLİR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ÇOĞU NONOLİGÜRİK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OLİGÜRİK DÖNEM BİRKAÇ GÜN SÜREBİLİR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DİYALİZ DESTEĞİNE İHTİYAÇ DUYABİLİR</a:t>
            </a:r>
          </a:p>
        </p:txBody>
      </p:sp>
    </p:spTree>
    <p:extLst>
      <p:ext uri="{BB962C8B-B14F-4D97-AF65-F5344CB8AC3E}">
        <p14:creationId xmlns:p14="http://schemas.microsoft.com/office/powerpoint/2010/main" val="179362161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Temel bilgiler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Renal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tubüler</a:t>
            </a:r>
            <a:r>
              <a:rPr lang="tr-TR" altLang="tr-TR" dirty="0">
                <a:latin typeface="Comic Sans MS" panose="030F0702030302020204" pitchFamily="66" charset="0"/>
              </a:rPr>
              <a:t> hastalıklar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Akut hastalıklar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Kronik hastalıklar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Tedavi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İlaçlar ve </a:t>
            </a:r>
            <a:r>
              <a:rPr lang="tr-TR" altLang="tr-TR" dirty="0" err="1">
                <a:latin typeface="Comic Sans MS" panose="030F0702030302020204" pitchFamily="66" charset="0"/>
              </a:rPr>
              <a:t>toksik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nefropati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Özet </a:t>
            </a:r>
          </a:p>
        </p:txBody>
      </p:sp>
    </p:spTree>
    <p:extLst>
      <p:ext uri="{BB962C8B-B14F-4D97-AF65-F5344CB8AC3E}">
        <p14:creationId xmlns:p14="http://schemas.microsoft.com/office/powerpoint/2010/main" val="247061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İLACA BAĞLI TIN 3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GENELLİKLE KESİNCE DÜZELİR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SEMPTOMATİK TEDAVİ YAPILIR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ŞİDDETLİ BÖBREK YETMEZLİĞİ VARSA İMMÜNSUPRESİF VERİLEBİLİR</a:t>
            </a:r>
          </a:p>
          <a:p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SORUMLU İLAÇ HASTAYA BİR DAHA VERİLMEMELİDİR (İLAÇ ÖYKÜSÜ ÖNEMLİ)</a:t>
            </a:r>
          </a:p>
        </p:txBody>
      </p:sp>
    </p:spTree>
    <p:extLst>
      <p:ext uri="{BB962C8B-B14F-4D97-AF65-F5344CB8AC3E}">
        <p14:creationId xmlns:p14="http://schemas.microsoft.com/office/powerpoint/2010/main" val="3316576099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sz="4800" dirty="0">
                <a:latin typeface="Comic Sans MS" panose="030F0702030302020204" pitchFamily="66" charset="0"/>
              </a:rPr>
              <a:t>İNFEKSİYONA BAĞLI TIN 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1563" y="1590675"/>
            <a:ext cx="8296275" cy="4251325"/>
          </a:xfrm>
          <a:noFill/>
        </p:spPr>
        <p:txBody>
          <a:bodyPr/>
          <a:lstStyle/>
          <a:p>
            <a:r>
              <a:rPr lang="tr-TR" altLang="tr-TR" sz="2000" dirty="0">
                <a:latin typeface="Comic Sans MS" panose="030F0702030302020204" pitchFamily="66" charset="0"/>
              </a:rPr>
              <a:t>2 ŞEKİLDE OLUŞABİLİR</a:t>
            </a:r>
          </a:p>
          <a:p>
            <a:pPr>
              <a:buFontTx/>
              <a:buNone/>
            </a:pPr>
            <a:r>
              <a:rPr lang="tr-TR" altLang="tr-TR" sz="2000" dirty="0">
                <a:solidFill>
                  <a:srgbClr val="FFFF00"/>
                </a:solidFill>
                <a:latin typeface="Comic Sans MS" panose="030F0702030302020204" pitchFamily="66" charset="0"/>
              </a:rPr>
              <a:t>MİKROORGANİZMA BÖBREĞE DİREKT ULAŞABİLİR</a:t>
            </a:r>
          </a:p>
          <a:p>
            <a:pPr>
              <a:buFontTx/>
              <a:buNone/>
            </a:pPr>
            <a:r>
              <a:rPr lang="tr-TR" altLang="tr-TR" sz="2000" dirty="0">
                <a:solidFill>
                  <a:srgbClr val="FFFF00"/>
                </a:solidFill>
                <a:latin typeface="Comic Sans MS" panose="030F0702030302020204" pitchFamily="66" charset="0"/>
              </a:rPr>
              <a:t>BAKTERİYEMİ VEYA İNVAZYON OLMADAN AŞIRI </a:t>
            </a:r>
          </a:p>
          <a:p>
            <a:pPr>
              <a:buFontTx/>
              <a:buNone/>
            </a:pPr>
            <a:r>
              <a:rPr lang="tr-TR" altLang="tr-TR" sz="2000" dirty="0">
                <a:solidFill>
                  <a:srgbClr val="FFFF00"/>
                </a:solidFill>
                <a:latin typeface="Comic Sans MS" panose="030F0702030302020204" pitchFamily="66" charset="0"/>
              </a:rPr>
              <a:t>DUYARLILIK ŞEKLİNDE</a:t>
            </a:r>
          </a:p>
          <a:p>
            <a:r>
              <a:rPr lang="tr-TR" altLang="tr-TR" sz="2000" dirty="0">
                <a:latin typeface="Comic Sans MS" panose="030F0702030302020204" pitchFamily="66" charset="0"/>
              </a:rPr>
              <a:t>İNFEKSİYONU TAKİBEN İLK GÜNLERDE ORTAYA </a:t>
            </a:r>
          </a:p>
          <a:p>
            <a:pPr>
              <a:buFontTx/>
              <a:buNone/>
            </a:pPr>
            <a:r>
              <a:rPr lang="tr-TR" altLang="tr-TR" sz="2000" dirty="0">
                <a:latin typeface="Comic Sans MS" panose="030F0702030302020204" pitchFamily="66" charset="0"/>
              </a:rPr>
              <a:t>ÇIKAR (NADİREN 10-12 GÜNÜ GEÇER)</a:t>
            </a:r>
          </a:p>
          <a:p>
            <a:r>
              <a:rPr lang="tr-TR" altLang="tr-TR" sz="2000" dirty="0">
                <a:latin typeface="Comic Sans MS" panose="030F0702030302020204" pitchFamily="66" charset="0"/>
              </a:rPr>
              <a:t>İNFEKSİYONA BAĞLI GLOMERÜLER LEZYONLAR </a:t>
            </a:r>
          </a:p>
          <a:p>
            <a:pPr>
              <a:buFontTx/>
              <a:buNone/>
            </a:pPr>
            <a:r>
              <a:rPr lang="tr-TR" altLang="tr-TR" sz="2000" dirty="0">
                <a:latin typeface="Comic Sans MS" panose="030F0702030302020204" pitchFamily="66" charset="0"/>
              </a:rPr>
              <a:t>İSE GENELLİKLE 2-3 HAFTA SONRA ORTAYA ÇIKAR</a:t>
            </a:r>
          </a:p>
        </p:txBody>
      </p:sp>
    </p:spTree>
    <p:extLst>
      <p:ext uri="{BB962C8B-B14F-4D97-AF65-F5344CB8AC3E}">
        <p14:creationId xmlns:p14="http://schemas.microsoft.com/office/powerpoint/2010/main" val="4289903249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PİYELONEFRİT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tr-TR" altLang="tr-TR" sz="2800" dirty="0">
                <a:latin typeface="Comic Sans MS" panose="030F0702030302020204" pitchFamily="66" charset="0"/>
              </a:rPr>
              <a:t>ATEŞ, TİTREME, KVAH, DİZÜRİ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LÖKOSİTOZ, PİYÜRİ, BAKTERİÜRİ, SİLENDİRLER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İDRAR KÜLTÜRÜNDE ÜREME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GFD GENELLİKLE AZALMAZ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OBSTRÜKSİYON, DİYABETES MELLİTUS VARSA VEYA ETKEN LEPTOSPİROZ, BRUSELLOZİS VEYA KANDİDA İSE GFD AZALABİLİR, HASTALIK KRONİKLEŞEBİLİR</a:t>
            </a:r>
          </a:p>
        </p:txBody>
      </p:sp>
    </p:spTree>
    <p:extLst>
      <p:ext uri="{BB962C8B-B14F-4D97-AF65-F5344CB8AC3E}">
        <p14:creationId xmlns:p14="http://schemas.microsoft.com/office/powerpoint/2010/main" val="3591247656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KRONİK TIN 1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590675"/>
            <a:ext cx="8296275" cy="4251325"/>
          </a:xfrm>
          <a:noFill/>
        </p:spPr>
        <p:txBody>
          <a:bodyPr/>
          <a:lstStyle/>
          <a:p>
            <a:r>
              <a:rPr lang="tr-TR" altLang="tr-TR" sz="2400" dirty="0">
                <a:latin typeface="Comic Sans MS" panose="030F0702030302020204" pitchFamily="66" charset="0"/>
              </a:rPr>
              <a:t>İLERLEYİCİ TABİATTADIR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TUBÜLİDE İNTERSTİSİYEL FİBROZİS, MONONÜKLEER HÜCRE İNFİLTRASYONU,ATROFİ VE DEJENERASYON VARDIR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GLOMERÜLDE İSE GEÇ DÖNEMDE SKLEROZ, ATROFİ VE PERİGLOMERÜLER FİBROZİS ORTAYA ÇIKAR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SİNSİ SEYİRLİDİR, ERKEN DÖNEMDE GFD AZALMADAN YAKALANMASI ZORDUR</a:t>
            </a:r>
          </a:p>
        </p:txBody>
      </p:sp>
    </p:spTree>
    <p:extLst>
      <p:ext uri="{BB962C8B-B14F-4D97-AF65-F5344CB8AC3E}">
        <p14:creationId xmlns:p14="http://schemas.microsoft.com/office/powerpoint/2010/main" val="1507656684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KRONİK TIN 2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590675"/>
            <a:ext cx="8296275" cy="4251325"/>
          </a:xfrm>
          <a:noFill/>
        </p:spPr>
        <p:txBody>
          <a:bodyPr/>
          <a:lstStyle/>
          <a:p>
            <a:r>
              <a:rPr lang="tr-TR" altLang="tr-TR" sz="2400" dirty="0">
                <a:latin typeface="Comic Sans MS" panose="030F0702030302020204" pitchFamily="66" charset="0"/>
              </a:rPr>
              <a:t>BAŞLANGIÇ DÖNEMİNDE TUBÜLİYE AİT FONKSİYON BOZUKLUKLARI VARDIR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ZAMANLA GFD AZALIR, MASİF PROTEİNÜRİ, ÖDEM VE HİPERTANSİYON ORTAYA ÇIKAR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KBH’NIN SIK BİR NEDENİ: ÖZELLİKLE İLAÇ VE TOKSİN 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İLAÇ VEYA TOKSİNİN ELİMİNASYONU KBY GELİŞİMİNİ ÖNLEYEBİLİR</a:t>
            </a:r>
          </a:p>
        </p:txBody>
      </p:sp>
    </p:spTree>
    <p:extLst>
      <p:ext uri="{BB962C8B-B14F-4D97-AF65-F5344CB8AC3E}">
        <p14:creationId xmlns:p14="http://schemas.microsoft.com/office/powerpoint/2010/main" val="622543463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3600" dirty="0" err="1">
                <a:latin typeface="Comic Sans MS" panose="030F0702030302020204" pitchFamily="66" charset="0"/>
              </a:rPr>
              <a:t>Kronik</a:t>
            </a:r>
            <a:r>
              <a:rPr lang="en-US" sz="3600" dirty="0">
                <a:latin typeface="Comic Sans MS" panose="030F0702030302020204" pitchFamily="66" charset="0"/>
              </a:rPr>
              <a:t> TIN </a:t>
            </a:r>
            <a:r>
              <a:rPr lang="en-US" sz="3600" dirty="0" err="1">
                <a:latin typeface="Comic Sans MS" panose="030F0702030302020204" pitchFamily="66" charset="0"/>
              </a:rPr>
              <a:t>nedenleri</a:t>
            </a:r>
            <a:r>
              <a:rPr lang="tr-TR" sz="3600" dirty="0">
                <a:latin typeface="Comic Sans MS" panose="030F0702030302020204" pitchFamily="66" charset="0"/>
              </a:rPr>
              <a:t> 1</a:t>
            </a:r>
            <a:endParaRPr lang="tr-TR" altLang="en-US" sz="3600" dirty="0">
              <a:latin typeface="Comic Sans MS" panose="030F0702030302020204" pitchFamily="66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İmmünolojik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hastalıklar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Comic Sans MS" panose="030F0702030302020204" pitchFamily="66" charset="0"/>
              </a:rPr>
              <a:t>Sistemik</a:t>
            </a:r>
            <a:r>
              <a:rPr lang="en-US" sz="2400" dirty="0">
                <a:latin typeface="Comic Sans MS" panose="030F0702030302020204" pitchFamily="66" charset="0"/>
              </a:rPr>
              <a:t> lupus </a:t>
            </a:r>
            <a:r>
              <a:rPr lang="en-US" sz="2400" dirty="0" err="1">
                <a:latin typeface="Comic Sans MS" panose="030F0702030302020204" pitchFamily="66" charset="0"/>
              </a:rPr>
              <a:t>eritematozus</a:t>
            </a:r>
            <a:r>
              <a:rPr lang="en-US" sz="2400" dirty="0">
                <a:latin typeface="Comic Sans MS" panose="030F0702030302020204" pitchFamily="66" charset="0"/>
              </a:rPr>
              <a:t>, transplant </a:t>
            </a:r>
            <a:r>
              <a:rPr lang="en-US" sz="2400" dirty="0" err="1">
                <a:latin typeface="Comic Sans MS" panose="030F0702030302020204" pitchFamily="66" charset="0"/>
              </a:rPr>
              <a:t>böbreğin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kronik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rejeksiyonu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kriyoglobülinemi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Sjögren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sendromu</a:t>
            </a:r>
            <a:r>
              <a:rPr lang="en-US" sz="2400" dirty="0">
                <a:latin typeface="Comic Sans MS" panose="030F0702030302020204" pitchFamily="66" charset="0"/>
              </a:rPr>
              <a:t>, IgA </a:t>
            </a:r>
            <a:r>
              <a:rPr lang="en-US" sz="2400" dirty="0" err="1">
                <a:latin typeface="Comic Sans MS" panose="030F0702030302020204" pitchFamily="66" charset="0"/>
              </a:rPr>
              <a:t>nefropatisi</a:t>
            </a:r>
            <a:r>
              <a:rPr lang="en-US" sz="2400" dirty="0">
                <a:latin typeface="Comic Sans MS" panose="030F0702030302020204" pitchFamily="66" charset="0"/>
              </a:rPr>
              <a:t> (Berger </a:t>
            </a:r>
            <a:r>
              <a:rPr lang="en-US" sz="2400" dirty="0" err="1">
                <a:latin typeface="Comic Sans MS" panose="030F0702030302020204" pitchFamily="66" charset="0"/>
              </a:rPr>
              <a:t>hastalığı</a:t>
            </a:r>
            <a:r>
              <a:rPr lang="en-US" sz="2400" dirty="0">
                <a:latin typeface="Comic Sans MS" panose="030F0702030302020204" pitchFamily="66" charset="0"/>
              </a:rPr>
              <a:t>), </a:t>
            </a:r>
            <a:r>
              <a:rPr lang="en-US" sz="2400" dirty="0" err="1">
                <a:latin typeface="Comic Sans MS" panose="030F0702030302020204" pitchFamily="66" charset="0"/>
              </a:rPr>
              <a:t>GoodPasture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sendromu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amiloidoz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İlaçlar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Comic Sans MS" panose="030F0702030302020204" pitchFamily="66" charset="0"/>
              </a:rPr>
              <a:t>Analjezikler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nonsteroid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antiinflamatuvar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ilaçlar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siklosporin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sisplatin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nitrozüre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lityum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İnfeksiyonlar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Comic Sans MS" panose="030F0702030302020204" pitchFamily="66" charset="0"/>
              </a:rPr>
              <a:t>Bakteriyel</a:t>
            </a:r>
            <a:r>
              <a:rPr lang="en-US" sz="2400" dirty="0">
                <a:latin typeface="Comic Sans MS" panose="030F0702030302020204" pitchFamily="66" charset="0"/>
              </a:rPr>
              <a:t>, viral, fungal, </a:t>
            </a:r>
            <a:r>
              <a:rPr lang="en-US" sz="2400" dirty="0" err="1">
                <a:latin typeface="Comic Sans MS" panose="030F0702030302020204" pitchFamily="66" charset="0"/>
              </a:rPr>
              <a:t>mikobakteriyel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145294696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3600" dirty="0" err="1">
                <a:latin typeface="Comic Sans MS" panose="030F0702030302020204" pitchFamily="66" charset="0"/>
              </a:rPr>
              <a:t>Kronik</a:t>
            </a:r>
            <a:r>
              <a:rPr lang="en-US" sz="3600" dirty="0">
                <a:latin typeface="Comic Sans MS" panose="030F0702030302020204" pitchFamily="66" charset="0"/>
              </a:rPr>
              <a:t> TIN </a:t>
            </a:r>
            <a:r>
              <a:rPr lang="en-US" sz="3600" dirty="0" err="1">
                <a:latin typeface="Comic Sans MS" panose="030F0702030302020204" pitchFamily="66" charset="0"/>
              </a:rPr>
              <a:t>nedenleri</a:t>
            </a:r>
            <a:r>
              <a:rPr lang="tr-TR" sz="3600" dirty="0">
                <a:latin typeface="Comic Sans MS" panose="030F0702030302020204" pitchFamily="66" charset="0"/>
              </a:rPr>
              <a:t> 2</a:t>
            </a:r>
            <a:endParaRPr lang="tr-TR" altLang="en-US" sz="3600" dirty="0">
              <a:latin typeface="Comic Sans MS" panose="030F0702030302020204" pitchFamily="66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Obstrüktif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üropati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Comic Sans MS" panose="030F0702030302020204" pitchFamily="66" charset="0"/>
              </a:rPr>
              <a:t>Vezikoüreteral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reflü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mekanik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Hematopoietik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hastalıklar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dirty="0">
                <a:latin typeface="Comic Sans MS" panose="030F0702030302020204" pitchFamily="66" charset="0"/>
              </a:rPr>
              <a:t>"Sickle cell" (</a:t>
            </a:r>
            <a:r>
              <a:rPr lang="en-US" sz="2400" dirty="0" err="1">
                <a:latin typeface="Comic Sans MS" panose="030F0702030302020204" pitchFamily="66" charset="0"/>
              </a:rPr>
              <a:t>orak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hücreli</a:t>
            </a:r>
            <a:r>
              <a:rPr lang="en-US" sz="2400" dirty="0">
                <a:latin typeface="Comic Sans MS" panose="030F0702030302020204" pitchFamily="66" charset="0"/>
              </a:rPr>
              <a:t>) </a:t>
            </a:r>
            <a:r>
              <a:rPr lang="en-US" sz="2400" dirty="0" err="1">
                <a:latin typeface="Comic Sans MS" panose="030F0702030302020204" pitchFamily="66" charset="0"/>
              </a:rPr>
              <a:t>hemoglobinopatiler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plazma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hücre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diskrazileri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lenfoproliferatif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hastalıklar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Ağır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metaller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Comic Sans MS" panose="030F0702030302020204" pitchFamily="66" charset="0"/>
              </a:rPr>
              <a:t>Kurşun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kadmiyum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Metabolik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hastalıklar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dirty="0">
                <a:latin typeface="Comic Sans MS" panose="030F0702030302020204" pitchFamily="66" charset="0"/>
              </a:rPr>
              <a:t>Gut, </a:t>
            </a:r>
            <a:r>
              <a:rPr lang="en-US" sz="2400" dirty="0" err="1">
                <a:latin typeface="Comic Sans MS" panose="030F0702030302020204" pitchFamily="66" charset="0"/>
              </a:rPr>
              <a:t>hiperoksalüri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sistinozis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hiperkalsemi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hipopotasemi</a:t>
            </a:r>
            <a:endParaRPr lang="tr-TR" altLang="en-US" sz="2400" dirty="0">
              <a:latin typeface="Comic Sans MS" panose="030F0702030302020204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927735222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3600" dirty="0" err="1">
                <a:latin typeface="Comic Sans MS" panose="030F0702030302020204" pitchFamily="66" charset="0"/>
              </a:rPr>
              <a:t>Kronik</a:t>
            </a:r>
            <a:r>
              <a:rPr lang="en-US" sz="3600" dirty="0">
                <a:latin typeface="Comic Sans MS" panose="030F0702030302020204" pitchFamily="66" charset="0"/>
              </a:rPr>
              <a:t> TIN </a:t>
            </a:r>
            <a:r>
              <a:rPr lang="en-US" sz="3600" dirty="0" err="1">
                <a:latin typeface="Comic Sans MS" panose="030F0702030302020204" pitchFamily="66" charset="0"/>
              </a:rPr>
              <a:t>nedenleri</a:t>
            </a:r>
            <a:r>
              <a:rPr lang="tr-TR" sz="3600" dirty="0">
                <a:latin typeface="Comic Sans MS" panose="030F0702030302020204" pitchFamily="66" charset="0"/>
              </a:rPr>
              <a:t> 3</a:t>
            </a:r>
            <a:endParaRPr lang="tr-TR" altLang="en-US" sz="3600" dirty="0">
              <a:latin typeface="Comic Sans MS" panose="030F0702030302020204" pitchFamily="66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en-US" sz="20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Granülomatöz</a:t>
            </a:r>
            <a:r>
              <a:rPr lang="en-US" sz="20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hastalıklar</a:t>
            </a:r>
            <a:endParaRPr lang="tr-TR" sz="20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Comic Sans MS" panose="030F0702030302020204" pitchFamily="66" charset="0"/>
              </a:rPr>
              <a:t>Sarkoidoz</a:t>
            </a:r>
            <a:r>
              <a:rPr lang="en-US" sz="2000" dirty="0">
                <a:latin typeface="Comic Sans MS" panose="030F0702030302020204" pitchFamily="66" charset="0"/>
              </a:rPr>
              <a:t>, Wegener </a:t>
            </a:r>
            <a:r>
              <a:rPr lang="en-US" sz="2000" dirty="0" err="1">
                <a:latin typeface="Comic Sans MS" panose="030F0702030302020204" pitchFamily="66" charset="0"/>
              </a:rPr>
              <a:t>granülomatozisi</a:t>
            </a:r>
            <a:r>
              <a:rPr lang="en-US" sz="2000" dirty="0">
                <a:latin typeface="Comic Sans MS" panose="030F0702030302020204" pitchFamily="66" charset="0"/>
              </a:rPr>
              <a:t>, </a:t>
            </a:r>
            <a:r>
              <a:rPr lang="en-US" sz="2000" dirty="0" err="1">
                <a:latin typeface="Comic Sans MS" panose="030F0702030302020204" pitchFamily="66" charset="0"/>
              </a:rPr>
              <a:t>intravenöz</a:t>
            </a: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latin typeface="Comic Sans MS" panose="030F0702030302020204" pitchFamily="66" charset="0"/>
              </a:rPr>
              <a:t>ilaç</a:t>
            </a: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latin typeface="Comic Sans MS" panose="030F0702030302020204" pitchFamily="66" charset="0"/>
              </a:rPr>
              <a:t>bağımlılığı</a:t>
            </a:r>
            <a:endParaRPr lang="tr-TR" sz="2000" dirty="0">
              <a:latin typeface="Comic Sans MS" panose="030F0702030302020204" pitchFamily="66" charset="0"/>
            </a:endParaRPr>
          </a:p>
          <a:p>
            <a:r>
              <a:rPr lang="en-US" sz="20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Diğer</a:t>
            </a:r>
            <a:endParaRPr lang="tr-TR" sz="20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Comic Sans MS" panose="030F0702030302020204" pitchFamily="66" charset="0"/>
              </a:rPr>
              <a:t>Vasküler</a:t>
            </a: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latin typeface="Comic Sans MS" panose="030F0702030302020204" pitchFamily="66" charset="0"/>
              </a:rPr>
              <a:t>hastalıklar</a:t>
            </a:r>
            <a:r>
              <a:rPr lang="en-US" sz="2000" dirty="0">
                <a:latin typeface="Comic Sans MS" panose="030F0702030302020204" pitchFamily="66" charset="0"/>
              </a:rPr>
              <a:t> (</a:t>
            </a:r>
            <a:r>
              <a:rPr lang="en-US" sz="2000" dirty="0" err="1">
                <a:latin typeface="Comic Sans MS" panose="030F0702030302020204" pitchFamily="66" charset="0"/>
              </a:rPr>
              <a:t>inflamatuvar</a:t>
            </a:r>
            <a:r>
              <a:rPr lang="en-US" sz="2000" dirty="0">
                <a:latin typeface="Comic Sans MS" panose="030F0702030302020204" pitchFamily="66" charset="0"/>
              </a:rPr>
              <a:t>, </a:t>
            </a:r>
            <a:r>
              <a:rPr lang="en-US" sz="2000" dirty="0" err="1">
                <a:latin typeface="Comic Sans MS" panose="030F0702030302020204" pitchFamily="66" charset="0"/>
              </a:rPr>
              <a:t>sklerotik</a:t>
            </a:r>
            <a:r>
              <a:rPr lang="en-US" sz="2000" dirty="0">
                <a:latin typeface="Comic Sans MS" panose="030F0702030302020204" pitchFamily="66" charset="0"/>
              </a:rPr>
              <a:t>, </a:t>
            </a:r>
            <a:r>
              <a:rPr lang="en-US" sz="2000" dirty="0" err="1">
                <a:latin typeface="Comic Sans MS" panose="030F0702030302020204" pitchFamily="66" charset="0"/>
              </a:rPr>
              <a:t>embolik</a:t>
            </a:r>
            <a:r>
              <a:rPr lang="en-US" sz="2000" dirty="0">
                <a:latin typeface="Comic Sans MS" panose="030F0702030302020204" pitchFamily="66" charset="0"/>
              </a:rPr>
              <a:t>)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Comic Sans MS" panose="030F0702030302020204" pitchFamily="66" charset="0"/>
              </a:rPr>
              <a:t>Herediter</a:t>
            </a: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latin typeface="Comic Sans MS" panose="030F0702030302020204" pitchFamily="66" charset="0"/>
              </a:rPr>
              <a:t>hastalıklar</a:t>
            </a:r>
            <a:r>
              <a:rPr lang="en-US" sz="2000" dirty="0">
                <a:latin typeface="Comic Sans MS" panose="030F0702030302020204" pitchFamily="66" charset="0"/>
              </a:rPr>
              <a:t> (</a:t>
            </a:r>
            <a:r>
              <a:rPr lang="en-US" sz="2000" dirty="0" err="1">
                <a:latin typeface="Comic Sans MS" panose="030F0702030302020204" pitchFamily="66" charset="0"/>
              </a:rPr>
              <a:t>herediter</a:t>
            </a: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latin typeface="Comic Sans MS" panose="030F0702030302020204" pitchFamily="66" charset="0"/>
              </a:rPr>
              <a:t>nefrit</a:t>
            </a:r>
            <a:r>
              <a:rPr lang="en-US" sz="2000" dirty="0">
                <a:latin typeface="Comic Sans MS" panose="030F0702030302020204" pitchFamily="66" charset="0"/>
              </a:rPr>
              <a:t>, </a:t>
            </a:r>
            <a:r>
              <a:rPr lang="en-US" sz="2000" dirty="0" err="1">
                <a:latin typeface="Comic Sans MS" panose="030F0702030302020204" pitchFamily="66" charset="0"/>
              </a:rPr>
              <a:t>medüller</a:t>
            </a: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latin typeface="Comic Sans MS" panose="030F0702030302020204" pitchFamily="66" charset="0"/>
              </a:rPr>
              <a:t>sünger</a:t>
            </a: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latin typeface="Comic Sans MS" panose="030F0702030302020204" pitchFamily="66" charset="0"/>
              </a:rPr>
              <a:t>böbrek</a:t>
            </a:r>
            <a:r>
              <a:rPr lang="en-US" sz="2000" dirty="0">
                <a:latin typeface="Comic Sans MS" panose="030F0702030302020204" pitchFamily="66" charset="0"/>
              </a:rPr>
              <a:t>, </a:t>
            </a:r>
            <a:r>
              <a:rPr lang="en-US" sz="2000" dirty="0" err="1">
                <a:latin typeface="Comic Sans MS" panose="030F0702030302020204" pitchFamily="66" charset="0"/>
              </a:rPr>
              <a:t>medüller</a:t>
            </a: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latin typeface="Comic Sans MS" panose="030F0702030302020204" pitchFamily="66" charset="0"/>
              </a:rPr>
              <a:t>kistik</a:t>
            </a: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latin typeface="Comic Sans MS" panose="030F0702030302020204" pitchFamily="66" charset="0"/>
              </a:rPr>
              <a:t>hastalık</a:t>
            </a:r>
            <a:r>
              <a:rPr lang="en-US" sz="2000" dirty="0">
                <a:latin typeface="Comic Sans MS" panose="030F0702030302020204" pitchFamily="66" charset="0"/>
              </a:rPr>
              <a:t>, </a:t>
            </a:r>
            <a:r>
              <a:rPr lang="en-US" sz="2000" dirty="0" err="1">
                <a:latin typeface="Comic Sans MS" panose="030F0702030302020204" pitchFamily="66" charset="0"/>
              </a:rPr>
              <a:t>polikistik</a:t>
            </a: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latin typeface="Comic Sans MS" panose="030F0702030302020204" pitchFamily="66" charset="0"/>
              </a:rPr>
              <a:t>böbrek</a:t>
            </a: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latin typeface="Comic Sans MS" panose="030F0702030302020204" pitchFamily="66" charset="0"/>
              </a:rPr>
              <a:t>hastalığı</a:t>
            </a:r>
            <a:r>
              <a:rPr lang="en-US" sz="2000" dirty="0">
                <a:latin typeface="Comic Sans MS" panose="030F0702030302020204" pitchFamily="66" charset="0"/>
              </a:rPr>
              <a:t>)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Comic Sans MS" panose="030F0702030302020204" pitchFamily="66" charset="0"/>
              </a:rPr>
              <a:t>Endemik</a:t>
            </a: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latin typeface="Comic Sans MS" panose="030F0702030302020204" pitchFamily="66" charset="0"/>
              </a:rPr>
              <a:t>hastalıklar</a:t>
            </a:r>
            <a:r>
              <a:rPr lang="en-US" sz="2000" dirty="0">
                <a:latin typeface="Comic Sans MS" panose="030F0702030302020204" pitchFamily="66" charset="0"/>
              </a:rPr>
              <a:t> (Balkan </a:t>
            </a:r>
            <a:r>
              <a:rPr lang="en-US" sz="2000" dirty="0" err="1">
                <a:latin typeface="Comic Sans MS" panose="030F0702030302020204" pitchFamily="66" charset="0"/>
              </a:rPr>
              <a:t>nefropatisi</a:t>
            </a:r>
            <a:r>
              <a:rPr lang="en-US" sz="2000" dirty="0">
                <a:latin typeface="Comic Sans MS" panose="030F0702030302020204" pitchFamily="66" charset="0"/>
              </a:rPr>
              <a:t>, </a:t>
            </a:r>
            <a:r>
              <a:rPr lang="en-US" sz="2000" dirty="0" err="1">
                <a:latin typeface="Comic Sans MS" panose="030F0702030302020204" pitchFamily="66" charset="0"/>
              </a:rPr>
              <a:t>epidemik</a:t>
            </a:r>
            <a:r>
              <a:rPr lang="en-US" sz="2000" dirty="0">
                <a:latin typeface="Comic Sans MS" panose="030F0702030302020204" pitchFamily="66" charset="0"/>
              </a:rPr>
              <a:t> </a:t>
            </a:r>
            <a:r>
              <a:rPr lang="en-US" sz="2000" dirty="0" err="1">
                <a:latin typeface="Comic Sans MS" panose="030F0702030302020204" pitchFamily="66" charset="0"/>
              </a:rPr>
              <a:t>nefropati</a:t>
            </a:r>
            <a:r>
              <a:rPr lang="en-US" sz="2000" dirty="0">
                <a:latin typeface="Comic Sans MS" panose="030F0702030302020204" pitchFamily="66" charset="0"/>
              </a:rPr>
              <a:t>)</a:t>
            </a:r>
            <a:endParaRPr lang="tr-TR" sz="2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Comic Sans MS" panose="030F0702030302020204" pitchFamily="66" charset="0"/>
              </a:rPr>
              <a:t>Radyasyon</a:t>
            </a:r>
            <a:endParaRPr lang="tr-TR" sz="2000" dirty="0">
              <a:latin typeface="Comic Sans MS" panose="030F0702030302020204" pitchFamily="66" charset="0"/>
            </a:endParaRPr>
          </a:p>
          <a:p>
            <a:r>
              <a:rPr lang="en-US" sz="20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İdiyopatik</a:t>
            </a:r>
            <a:endParaRPr lang="tr-TR" sz="2400" dirty="0"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endParaRPr lang="tr-TR" alt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846859209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sz="4000" dirty="0">
                <a:latin typeface="Comic Sans MS" panose="030F0702030302020204" pitchFamily="66" charset="0"/>
              </a:rPr>
              <a:t>İLAÇLARA BAĞLI KRONİK TIN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tr-TR" altLang="tr-TR" sz="2800" dirty="0">
                <a:latin typeface="Comic Sans MS" panose="030F0702030302020204" pitchFamily="66" charset="0"/>
              </a:rPr>
              <a:t>EN SIK KRONİK TIN NEDENİDİR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ANALJEZİKLERLE PAPİLLER NEKROZ GELİŞEBİLİR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İLACIN KESİLMESİ İLE BÖBREK FONKSİYONLARI GENELLİKLE DÜZELİR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MEDÜLLAYI TUTARSA İDRAR KONSANTRE EDİLEMEZ VE POLİÜRİ, NOKTÜRİ VARDIR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DİSTAL TUBÜLİ TUTULABİLİR</a:t>
            </a:r>
          </a:p>
        </p:txBody>
      </p:sp>
    </p:spTree>
    <p:extLst>
      <p:ext uri="{BB962C8B-B14F-4D97-AF65-F5344CB8AC3E}">
        <p14:creationId xmlns:p14="http://schemas.microsoft.com/office/powerpoint/2010/main" val="2991018206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7763" y="325438"/>
            <a:ext cx="8296275" cy="1181100"/>
          </a:xfrm>
          <a:noFill/>
        </p:spPr>
        <p:txBody>
          <a:bodyPr/>
          <a:lstStyle/>
          <a:p>
            <a:r>
              <a:rPr lang="tr-TR" altLang="tr-TR" sz="4400" dirty="0">
                <a:latin typeface="Comic Sans MS" panose="030F0702030302020204" pitchFamily="66" charset="0"/>
              </a:rPr>
              <a:t>ANALJEZİK NEFROPATİSİ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506538"/>
            <a:ext cx="8296275" cy="4251325"/>
          </a:xfrm>
          <a:noFill/>
        </p:spPr>
        <p:txBody>
          <a:bodyPr/>
          <a:lstStyle/>
          <a:p>
            <a:r>
              <a:rPr lang="tr-TR" altLang="tr-TR" sz="2400" dirty="0">
                <a:latin typeface="Comic Sans MS" panose="030F0702030302020204" pitchFamily="66" charset="0"/>
              </a:rPr>
              <a:t>HASTALAR GENELLİKLE 3 KİLODAN FAZLA İLAÇ ALMIŞTIR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RENAL PELVİS CA SIKLIĞI ARTMIŞTIR (</a:t>
            </a:r>
            <a:r>
              <a:rPr lang="tr-TR" altLang="tr-TR" sz="2400" dirty="0" err="1">
                <a:latin typeface="Comic Sans MS" panose="030F0702030302020204" pitchFamily="66" charset="0"/>
              </a:rPr>
              <a:t>Papiller</a:t>
            </a:r>
            <a:r>
              <a:rPr lang="tr-TR" altLang="tr-TR" sz="2400" dirty="0">
                <a:latin typeface="Comic Sans MS" panose="030F0702030302020204" pitchFamily="66" charset="0"/>
              </a:rPr>
              <a:t> nekroz, </a:t>
            </a:r>
            <a:r>
              <a:rPr lang="tr-TR" altLang="tr-TR" sz="2400" dirty="0" err="1">
                <a:latin typeface="Comic Sans MS" panose="030F0702030302020204" pitchFamily="66" charset="0"/>
              </a:rPr>
              <a:t>fenasetin</a:t>
            </a:r>
            <a:r>
              <a:rPr lang="tr-TR" altLang="tr-TR" sz="2400" dirty="0">
                <a:latin typeface="Comic Sans MS" panose="030F0702030302020204" pitchFamily="66" charset="0"/>
              </a:rPr>
              <a:t> nedeni ile)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KADINLARDA DAHA SIK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BAŞLANGIÇTA HASTALAR ASEMPTOMATİK</a:t>
            </a:r>
          </a:p>
          <a:p>
            <a:r>
              <a:rPr lang="tr-TR" altLang="tr-TR" sz="2400" dirty="0">
                <a:latin typeface="Comic Sans MS" panose="030F0702030302020204" pitchFamily="66" charset="0"/>
              </a:rPr>
              <a:t>İLK BULGU PAPİLLER NEKROZ, TIKANMA, ÜROSEPSİS, HİPERTANSİYON, PROTEİNÜRİ OLABİLİR</a:t>
            </a:r>
          </a:p>
        </p:txBody>
      </p:sp>
    </p:spTree>
    <p:extLst>
      <p:ext uri="{BB962C8B-B14F-4D97-AF65-F5344CB8AC3E}">
        <p14:creationId xmlns:p14="http://schemas.microsoft.com/office/powerpoint/2010/main" val="112109155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tr-TR" altLang="en-US" sz="4400" dirty="0">
                <a:latin typeface="Comic Sans MS" charset="0"/>
              </a:rPr>
              <a:t>Böbreğin temel fonksiyonları (özet)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1.Dolaşımın </a:t>
            </a:r>
            <a:r>
              <a:rPr lang="en-US" sz="3600" dirty="0" err="1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sağlanması</a:t>
            </a:r>
            <a:r>
              <a:rPr lang="en-US" sz="36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: </a:t>
            </a:r>
            <a:r>
              <a:rPr lang="en-US" sz="3600" dirty="0" err="1">
                <a:latin typeface="Comic Sans MS" charset="0"/>
                <a:ea typeface="Comic Sans MS" charset="0"/>
                <a:cs typeface="Comic Sans MS" charset="0"/>
              </a:rPr>
              <a:t>sodyum</a:t>
            </a:r>
            <a:r>
              <a:rPr lang="mr-IN" sz="3600" dirty="0">
                <a:latin typeface="Comic Sans MS" charset="0"/>
                <a:ea typeface="Comic Sans MS" charset="0"/>
                <a:cs typeface="Comic Sans MS" charset="0"/>
              </a:rPr>
              <a:t>…</a:t>
            </a:r>
            <a:endParaRPr lang="en-US" sz="3600" dirty="0">
              <a:latin typeface="Comic Sans MS" charset="0"/>
              <a:ea typeface="Comic Sans MS" charset="0"/>
              <a:cs typeface="Comic Sans MS" charset="0"/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2.Metabolik </a:t>
            </a:r>
            <a:r>
              <a:rPr lang="en-US" sz="3600" dirty="0" err="1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denge</a:t>
            </a:r>
            <a:r>
              <a:rPr lang="en-US" sz="36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: </a:t>
            </a:r>
            <a:r>
              <a:rPr lang="en-US" sz="3600" dirty="0" err="1">
                <a:latin typeface="Comic Sans MS" charset="0"/>
                <a:ea typeface="Comic Sans MS" charset="0"/>
                <a:cs typeface="Comic Sans MS" charset="0"/>
              </a:rPr>
              <a:t>asit</a:t>
            </a:r>
            <a:r>
              <a:rPr lang="en-US" sz="3600" dirty="0">
                <a:latin typeface="Comic Sans MS" charset="0"/>
                <a:ea typeface="Comic Sans MS" charset="0"/>
                <a:cs typeface="Comic Sans MS" charset="0"/>
              </a:rPr>
              <a:t> </a:t>
            </a:r>
            <a:r>
              <a:rPr lang="en-US" sz="3600" dirty="0" err="1">
                <a:latin typeface="Comic Sans MS" charset="0"/>
                <a:ea typeface="Comic Sans MS" charset="0"/>
                <a:cs typeface="Comic Sans MS" charset="0"/>
              </a:rPr>
              <a:t>baz</a:t>
            </a:r>
            <a:r>
              <a:rPr lang="mr-IN" sz="3600" dirty="0">
                <a:latin typeface="Comic Sans MS" charset="0"/>
                <a:ea typeface="Comic Sans MS" charset="0"/>
                <a:cs typeface="Comic Sans MS" charset="0"/>
              </a:rPr>
              <a:t>…</a:t>
            </a:r>
            <a:endParaRPr lang="en-US" sz="3600" dirty="0">
              <a:latin typeface="Comic Sans MS" charset="0"/>
              <a:ea typeface="Comic Sans MS" charset="0"/>
              <a:cs typeface="Comic Sans MS" charset="0"/>
            </a:endParaRPr>
          </a:p>
          <a:p>
            <a:pPr marL="0" indent="0">
              <a:buNone/>
            </a:pPr>
            <a:r>
              <a:rPr lang="en-US" sz="3600" dirty="0">
                <a:solidFill>
                  <a:srgbClr val="FFFF00"/>
                </a:solidFill>
                <a:latin typeface="Comic Sans MS" charset="0"/>
                <a:ea typeface="Comic Sans MS" charset="0"/>
                <a:cs typeface="Comic Sans MS" charset="0"/>
              </a:rPr>
              <a:t>3.Çöpçülük: </a:t>
            </a:r>
            <a:r>
              <a:rPr lang="en-US" sz="3600" dirty="0" err="1">
                <a:latin typeface="Comic Sans MS" charset="0"/>
                <a:ea typeface="Comic Sans MS" charset="0"/>
                <a:cs typeface="Comic Sans MS" charset="0"/>
              </a:rPr>
              <a:t>üre</a:t>
            </a:r>
            <a:r>
              <a:rPr lang="mr-IN" sz="3600" dirty="0">
                <a:latin typeface="Comic Sans MS" charset="0"/>
                <a:ea typeface="Comic Sans MS" charset="0"/>
                <a:cs typeface="Comic Sans MS" charset="0"/>
              </a:rPr>
              <a:t>…</a:t>
            </a:r>
            <a:endParaRPr lang="en-US" sz="3600" dirty="0"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456363"/>
            <a:ext cx="3352800" cy="473075"/>
          </a:xfrm>
        </p:spPr>
        <p:txBody>
          <a:bodyPr/>
          <a:lstStyle/>
          <a:p>
            <a:r>
              <a:rPr lang="tr-TR" altLang="tr-TR" sz="24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4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8501309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sz="4000" dirty="0">
                <a:latin typeface="Comic Sans MS" panose="030F0702030302020204" pitchFamily="66" charset="0"/>
              </a:rPr>
              <a:t>ANALJEZİK NEFROPATİSİNDE BÖBREK DIŞI BULGU SIKTIR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6325" y="1404931"/>
            <a:ext cx="9004300" cy="4251325"/>
          </a:xfrm>
          <a:noFill/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GASTRİK ÜLSER (ÖZELLİKLE ASPİRİN)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ANEMİ (KRONİK KAN KAYBINA BAĞLI)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NÖROPSİKİYATRİK SEMPTOMLAR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İLAÇ, ALKOL, SİGARA TÜKETİMİ ARTMIŞ OLABİLİR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ERKEN VE YAYGIN ARTERİYOSKLEROZ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KAHVERENGİ CİLT PİGMENTASYONU</a:t>
            </a:r>
          </a:p>
        </p:txBody>
      </p:sp>
    </p:spTree>
    <p:extLst>
      <p:ext uri="{BB962C8B-B14F-4D97-AF65-F5344CB8AC3E}">
        <p14:creationId xmlns:p14="http://schemas.microsoft.com/office/powerpoint/2010/main" val="2588589075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TIN TANISAL TESTLER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666875"/>
            <a:ext cx="8296275" cy="4251325"/>
          </a:xfrm>
          <a:noFill/>
        </p:spPr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Renal </a:t>
            </a:r>
            <a:r>
              <a:rPr lang="en-US" dirty="0" err="1">
                <a:latin typeface="Comic Sans MS" panose="030F0702030302020204" pitchFamily="66" charset="0"/>
              </a:rPr>
              <a:t>tubüler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hastalık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tanı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ve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takibinde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tubüler</a:t>
            </a:r>
            <a:r>
              <a:rPr lang="en-US" dirty="0">
                <a:latin typeface="Comic Sans MS" panose="030F0702030302020204" pitchFamily="66" charset="0"/>
              </a:rPr>
              <a:t> protein, </a:t>
            </a:r>
            <a:r>
              <a:rPr lang="en-US" dirty="0" err="1">
                <a:latin typeface="Comic Sans MS" panose="030F0702030302020204" pitchFamily="66" charset="0"/>
              </a:rPr>
              <a:t>enzim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ve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antijenlerinden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kullanımı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hep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gündemde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r>
              <a:rPr lang="en-US" dirty="0" err="1">
                <a:latin typeface="Comic Sans MS" panose="030F0702030302020204" pitchFamily="66" charset="0"/>
              </a:rPr>
              <a:t>olmuştur</a:t>
            </a:r>
            <a:r>
              <a:rPr lang="en-US" dirty="0">
                <a:latin typeface="Comic Sans MS" panose="030F0702030302020204" pitchFamily="66" charset="0"/>
              </a:rPr>
              <a:t>.</a:t>
            </a:r>
            <a:endParaRPr lang="tr-TR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845257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Temel bilgiler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Renal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tubüler</a:t>
            </a:r>
            <a:r>
              <a:rPr lang="tr-TR" altLang="tr-TR" dirty="0">
                <a:latin typeface="Comic Sans MS" panose="030F0702030302020204" pitchFamily="66" charset="0"/>
              </a:rPr>
              <a:t> hastalıklar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Akut hastalıklar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Kronik hastalıklar</a:t>
            </a:r>
          </a:p>
          <a:p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Tedavi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İlaçlar ve </a:t>
            </a:r>
            <a:r>
              <a:rPr lang="tr-TR" altLang="tr-TR" dirty="0" err="1">
                <a:latin typeface="Comic Sans MS" panose="030F0702030302020204" pitchFamily="66" charset="0"/>
              </a:rPr>
              <a:t>toksik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nefropati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Özet</a:t>
            </a:r>
          </a:p>
        </p:txBody>
      </p:sp>
    </p:spTree>
    <p:extLst>
      <p:ext uri="{BB962C8B-B14F-4D97-AF65-F5344CB8AC3E}">
        <p14:creationId xmlns:p14="http://schemas.microsoft.com/office/powerpoint/2010/main" val="100621875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TIN TEDAVİ PRENSİPLERİ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tr-TR" altLang="tr-TR" sz="2800" dirty="0">
                <a:solidFill>
                  <a:srgbClr val="FFFF00"/>
                </a:solidFill>
                <a:latin typeface="Comic Sans MS" panose="030F0702030302020204" pitchFamily="66" charset="0"/>
              </a:rPr>
              <a:t>NEDENE YÖNELİK TEDAVİ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SEMPTOMATİK TEDAVİ (Uygun sıvı, sodyum, alkali, oral fosfat, D vitamini, gerekirse potasyum)</a:t>
            </a:r>
          </a:p>
          <a:p>
            <a:r>
              <a:rPr lang="tr-TR" altLang="tr-TR" sz="2800" dirty="0">
                <a:latin typeface="Comic Sans MS" panose="030F0702030302020204" pitchFamily="66" charset="0"/>
              </a:rPr>
              <a:t>KRONİK BÖBREK YETMEZLİĞİ GELİŞİRSE</a:t>
            </a:r>
          </a:p>
          <a:p>
            <a:pPr>
              <a:buFontTx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KONSERVATİF TEDAVİ</a:t>
            </a:r>
          </a:p>
          <a:p>
            <a:pPr>
              <a:buFontTx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DİYALİZ</a:t>
            </a:r>
          </a:p>
          <a:p>
            <a:pPr>
              <a:buFontTx/>
              <a:buNone/>
            </a:pPr>
            <a:r>
              <a:rPr lang="tr-TR" altLang="tr-TR" sz="2800" dirty="0">
                <a:latin typeface="Comic Sans MS" panose="030F0702030302020204" pitchFamily="66" charset="0"/>
              </a:rPr>
              <a:t>RENAL TRANSPLANTASYON</a:t>
            </a:r>
          </a:p>
        </p:txBody>
      </p:sp>
    </p:spTree>
    <p:extLst>
      <p:ext uri="{BB962C8B-B14F-4D97-AF65-F5344CB8AC3E}">
        <p14:creationId xmlns:p14="http://schemas.microsoft.com/office/powerpoint/2010/main" val="3650698086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Temel bilgiler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Renal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tubüler</a:t>
            </a:r>
            <a:r>
              <a:rPr lang="tr-TR" altLang="tr-TR" dirty="0">
                <a:latin typeface="Comic Sans MS" panose="030F0702030302020204" pitchFamily="66" charset="0"/>
              </a:rPr>
              <a:t> hastalıklar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Akut hastalıklar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Kronik hastalıklar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Tedavi</a:t>
            </a:r>
          </a:p>
          <a:p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İlaçlar ve </a:t>
            </a:r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toksik</a:t>
            </a:r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solidFill>
                  <a:srgbClr val="FFFF00"/>
                </a:solidFill>
                <a:latin typeface="Comic Sans MS" panose="030F0702030302020204" pitchFamily="66" charset="0"/>
              </a:rPr>
              <a:t>nefropati</a:t>
            </a:r>
            <a:endParaRPr lang="tr-TR" altLang="tr-TR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altLang="tr-TR" dirty="0">
                <a:latin typeface="Comic Sans MS" panose="030F0702030302020204" pitchFamily="66" charset="0"/>
              </a:rPr>
              <a:t>Özet</a:t>
            </a:r>
          </a:p>
        </p:txBody>
      </p:sp>
    </p:spTree>
    <p:extLst>
      <p:ext uri="{BB962C8B-B14F-4D97-AF65-F5344CB8AC3E}">
        <p14:creationId xmlns:p14="http://schemas.microsoft.com/office/powerpoint/2010/main" val="70740893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altLang="en-US" sz="3600" dirty="0">
                <a:latin typeface="Comic Sans MS" panose="030F0702030302020204" pitchFamily="66" charset="0"/>
              </a:rPr>
              <a:t>İLAÇ VE TOKSİNLER 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AMİNOGLİKOZİDLER</a:t>
            </a:r>
          </a:p>
          <a:p>
            <a:pPr>
              <a:buFontTx/>
              <a:buNone/>
            </a:pPr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RADYOGRAFİK KONTRAST MADDE</a:t>
            </a:r>
          </a:p>
          <a:p>
            <a:pPr>
              <a:buFontTx/>
              <a:buNone/>
            </a:pPr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NON-STEROİD ANTİİNFLAMATUAR İLAÇLAR </a:t>
            </a:r>
          </a:p>
          <a:p>
            <a:pPr>
              <a:buFontTx/>
              <a:buNone/>
            </a:pPr>
            <a:r>
              <a:rPr lang="tr-TR" sz="2400" dirty="0">
                <a:latin typeface="Comic Sans MS" panose="030F0702030302020204" pitchFamily="66" charset="0"/>
              </a:rPr>
              <a:t>ANALJEZİK NEFROPATİSİ</a:t>
            </a:r>
          </a:p>
          <a:p>
            <a:pPr>
              <a:buFontTx/>
              <a:buNone/>
            </a:pPr>
            <a:r>
              <a:rPr lang="tr-TR" sz="2400" dirty="0">
                <a:latin typeface="Comic Sans MS" panose="030F0702030302020204" pitchFamily="66" charset="0"/>
              </a:rPr>
              <a:t>VANKOMİSİN</a:t>
            </a:r>
          </a:p>
          <a:p>
            <a:pPr>
              <a:buFontTx/>
              <a:buNone/>
            </a:pPr>
            <a:r>
              <a:rPr lang="tr-TR" sz="2400" dirty="0">
                <a:latin typeface="Comic Sans MS" panose="030F0702030302020204" pitchFamily="66" charset="0"/>
              </a:rPr>
              <a:t>AMFOTERİSİN B</a:t>
            </a:r>
          </a:p>
          <a:p>
            <a:pPr>
              <a:buFontTx/>
              <a:buNone/>
            </a:pPr>
            <a:r>
              <a:rPr lang="tr-TR" sz="2400" dirty="0">
                <a:latin typeface="Comic Sans MS" panose="030F0702030302020204" pitchFamily="66" charset="0"/>
              </a:rPr>
              <a:t>ASİKLOVİR</a:t>
            </a:r>
            <a:endParaRPr lang="tr-TR" altLang="en-US" sz="2400" dirty="0">
              <a:latin typeface="Comic Sans MS" panose="030F0702030302020204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937864961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3200" dirty="0" err="1">
                <a:latin typeface="Comic Sans MS" panose="030F0702030302020204" pitchFamily="66" charset="0"/>
              </a:rPr>
              <a:t>Bazı</a:t>
            </a:r>
            <a:r>
              <a:rPr lang="en-US" sz="3200" dirty="0">
                <a:latin typeface="Comic Sans MS" panose="030F0702030302020204" pitchFamily="66" charset="0"/>
              </a:rPr>
              <a:t> </a:t>
            </a:r>
            <a:r>
              <a:rPr lang="en-US" sz="3200" dirty="0" err="1">
                <a:latin typeface="Comic Sans MS" panose="030F0702030302020204" pitchFamily="66" charset="0"/>
              </a:rPr>
              <a:t>nefrotoksik</a:t>
            </a:r>
            <a:r>
              <a:rPr lang="en-US" sz="3200" dirty="0">
                <a:latin typeface="Comic Sans MS" panose="030F0702030302020204" pitchFamily="66" charset="0"/>
              </a:rPr>
              <a:t> </a:t>
            </a:r>
            <a:r>
              <a:rPr lang="en-US" sz="3200" dirty="0" err="1">
                <a:latin typeface="Comic Sans MS" panose="030F0702030302020204" pitchFamily="66" charset="0"/>
              </a:rPr>
              <a:t>ilaçlar</a:t>
            </a:r>
            <a:r>
              <a:rPr lang="en-US" sz="3200" dirty="0">
                <a:latin typeface="Comic Sans MS" panose="030F0702030302020204" pitchFamily="66" charset="0"/>
              </a:rPr>
              <a:t>/</a:t>
            </a:r>
            <a:r>
              <a:rPr lang="en-US" sz="3200" dirty="0" err="1">
                <a:latin typeface="Comic Sans MS" panose="030F0702030302020204" pitchFamily="66" charset="0"/>
              </a:rPr>
              <a:t>maddeler</a:t>
            </a:r>
            <a:r>
              <a:rPr lang="en-US" sz="3200" dirty="0">
                <a:latin typeface="Comic Sans MS" panose="030F0702030302020204" pitchFamily="66" charset="0"/>
              </a:rPr>
              <a:t>/</a:t>
            </a:r>
            <a:r>
              <a:rPr lang="en-US" sz="3200" dirty="0" err="1">
                <a:latin typeface="Comic Sans MS" panose="030F0702030302020204" pitchFamily="66" charset="0"/>
              </a:rPr>
              <a:t>durumlar</a:t>
            </a:r>
            <a:endParaRPr lang="tr-TR" altLang="en-US" sz="3200" dirty="0">
              <a:latin typeface="Comic Sans MS" panose="030F0702030302020204" pitchFamily="66" charset="0"/>
            </a:endParaRP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Kemoterapötik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ilaçlar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: </a:t>
            </a:r>
            <a:r>
              <a:rPr lang="en-US" sz="2400" dirty="0" err="1">
                <a:latin typeface="Comic Sans MS" panose="030F0702030302020204" pitchFamily="66" charset="0"/>
              </a:rPr>
              <a:t>Cisplatin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methotreksat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mitramisin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siklofosfamid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vinkristin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Siklosporin</a:t>
            </a:r>
            <a:r>
              <a:rPr lang="en-US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takrolimus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Lityum</a:t>
            </a:r>
          </a:p>
          <a:p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Ağır metaller</a:t>
            </a:r>
          </a:p>
          <a:p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Altın</a:t>
            </a:r>
          </a:p>
          <a:p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Radyasyon nefriti</a:t>
            </a:r>
          </a:p>
          <a:p>
            <a:r>
              <a:rPr lang="tr-TR" sz="2400" dirty="0">
                <a:solidFill>
                  <a:srgbClr val="FFFF00"/>
                </a:solidFill>
                <a:latin typeface="Comic Sans MS" panose="030F0702030302020204" pitchFamily="66" charset="0"/>
              </a:rPr>
              <a:t>Diğer maddeler: </a:t>
            </a:r>
            <a:r>
              <a:rPr lang="tr-TR" sz="2400" dirty="0">
                <a:latin typeface="Comic Sans MS" panose="030F0702030302020204" pitchFamily="66" charset="0"/>
              </a:rPr>
              <a:t>Etilen glikol (antifrizde bulunur)</a:t>
            </a:r>
          </a:p>
          <a:p>
            <a:r>
              <a:rPr lang="tr-TR" sz="2400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Colistin</a:t>
            </a:r>
            <a:endParaRPr lang="tr-TR" sz="2400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>
              <a:buFontTx/>
              <a:buNone/>
            </a:pPr>
            <a:endParaRPr lang="tr-TR" alt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925260857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altLang="en-US" sz="4000" dirty="0">
                <a:latin typeface="Comic Sans MS" panose="030F0702030302020204" pitchFamily="66" charset="0"/>
              </a:rPr>
              <a:t>TOKSİK NEFROPATİ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tr-TR" altLang="en-US" sz="2400" dirty="0"/>
              <a:t> </a:t>
            </a:r>
            <a:r>
              <a:rPr lang="tr-TR" sz="2400" dirty="0">
                <a:hlinkClick r:id="rId3"/>
              </a:rPr>
              <a:t>http://tekinakpolat.com/toksik-nefropati/</a:t>
            </a:r>
            <a:endParaRPr lang="tr-TR" alt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805921993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Plan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dirty="0">
                <a:latin typeface="Comic Sans MS" panose="030F0702030302020204" pitchFamily="66" charset="0"/>
              </a:rPr>
              <a:t>Temel bilgiler</a:t>
            </a:r>
          </a:p>
          <a:p>
            <a:r>
              <a:rPr lang="tr-TR" altLang="tr-TR" dirty="0" err="1">
                <a:latin typeface="Comic Sans MS" panose="030F0702030302020204" pitchFamily="66" charset="0"/>
              </a:rPr>
              <a:t>Renal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tubüler</a:t>
            </a:r>
            <a:r>
              <a:rPr lang="tr-TR" altLang="tr-TR" dirty="0">
                <a:latin typeface="Comic Sans MS" panose="030F0702030302020204" pitchFamily="66" charset="0"/>
              </a:rPr>
              <a:t> hastalıklar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Akut hastalıklar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Kronik hastalıklar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Tedavi</a:t>
            </a:r>
          </a:p>
          <a:p>
            <a:r>
              <a:rPr lang="tr-TR" altLang="tr-TR" dirty="0">
                <a:latin typeface="Comic Sans MS" panose="030F0702030302020204" pitchFamily="66" charset="0"/>
              </a:rPr>
              <a:t>İlaçlar ve </a:t>
            </a:r>
            <a:r>
              <a:rPr lang="tr-TR" altLang="tr-TR" dirty="0" err="1">
                <a:latin typeface="Comic Sans MS" panose="030F0702030302020204" pitchFamily="66" charset="0"/>
              </a:rPr>
              <a:t>toksik</a:t>
            </a:r>
            <a:r>
              <a:rPr lang="tr-TR" altLang="tr-TR" dirty="0">
                <a:latin typeface="Comic Sans MS" panose="030F0702030302020204" pitchFamily="66" charset="0"/>
              </a:rPr>
              <a:t> </a:t>
            </a:r>
            <a:r>
              <a:rPr lang="tr-TR" altLang="tr-TR" dirty="0" err="1">
                <a:latin typeface="Comic Sans MS" panose="030F0702030302020204" pitchFamily="66" charset="0"/>
              </a:rPr>
              <a:t>nefropati</a:t>
            </a:r>
            <a:endParaRPr lang="tr-TR" altLang="tr-TR" dirty="0">
              <a:latin typeface="Comic Sans MS" panose="030F0702030302020204" pitchFamily="66" charset="0"/>
            </a:endParaRPr>
          </a:p>
          <a:p>
            <a:r>
              <a:rPr lang="tr-TR" altLang="tr-TR" dirty="0">
                <a:solidFill>
                  <a:srgbClr val="FFFF00"/>
                </a:solidFill>
                <a:latin typeface="Comic Sans MS" panose="030F0702030302020204" pitchFamily="66" charset="0"/>
              </a:rPr>
              <a:t>Özet</a:t>
            </a:r>
          </a:p>
        </p:txBody>
      </p:sp>
    </p:spTree>
    <p:extLst>
      <p:ext uri="{BB962C8B-B14F-4D97-AF65-F5344CB8AC3E}">
        <p14:creationId xmlns:p14="http://schemas.microsoft.com/office/powerpoint/2010/main" val="252957933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altLang="en-US" sz="4400" dirty="0">
                <a:latin typeface="Comic Sans MS" panose="030F0702030302020204" pitchFamily="66" charset="0"/>
              </a:rPr>
              <a:t>ÖZET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tr-TR" sz="2400" dirty="0">
                <a:latin typeface="Comic Sans MS" panose="030F0702030302020204" pitchFamily="66" charset="0"/>
              </a:rPr>
              <a:t>T</a:t>
            </a:r>
            <a:r>
              <a:rPr lang="en-US" sz="2400" dirty="0" err="1">
                <a:latin typeface="Comic Sans MS" panose="030F0702030302020204" pitchFamily="66" charset="0"/>
              </a:rPr>
              <a:t>ubüler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ve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glomerüler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hastalıklar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nefroloji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pratiğinde</a:t>
            </a:r>
            <a:r>
              <a:rPr lang="en-US" sz="2400" dirty="0">
                <a:latin typeface="Comic Sans MS" panose="030F0702030302020204" pitchFamily="66" charset="0"/>
              </a:rPr>
              <a:t> en </a:t>
            </a:r>
            <a:r>
              <a:rPr lang="en-US" sz="2400" dirty="0" err="1">
                <a:latin typeface="Comic Sans MS" panose="030F0702030302020204" pitchFamily="66" charset="0"/>
              </a:rPr>
              <a:t>sık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karşılaşılan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hastalıklardır</a:t>
            </a:r>
            <a:r>
              <a:rPr lang="en-US" sz="2400" dirty="0">
                <a:latin typeface="Comic Sans MS" panose="030F0702030302020204" pitchFamily="66" charset="0"/>
              </a:rPr>
              <a:t>. 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 err="1">
                <a:latin typeface="Comic Sans MS" panose="030F0702030302020204" pitchFamily="66" charset="0"/>
              </a:rPr>
              <a:t>Bazı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durumlarda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ayırım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zordur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çünkü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birinden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başlayan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diğerini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etkileyebilir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veya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aynı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hastalık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ikisinde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birden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başlayabilir</a:t>
            </a:r>
            <a:r>
              <a:rPr lang="en-US" sz="2400" dirty="0">
                <a:latin typeface="Comic Sans MS" panose="030F0702030302020204" pitchFamily="66" charset="0"/>
              </a:rPr>
              <a:t>. 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 err="1">
                <a:latin typeface="Comic Sans MS" panose="030F0702030302020204" pitchFamily="66" charset="0"/>
              </a:rPr>
              <a:t>Bazı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tubüler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hastalıkların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bulgularının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silik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olması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tanıyı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zorlaştırır</a:t>
            </a:r>
            <a:r>
              <a:rPr lang="en-US" sz="2400" dirty="0">
                <a:latin typeface="Comic Sans MS" panose="030F0702030302020204" pitchFamily="66" charset="0"/>
              </a:rPr>
              <a:t>. 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tr-TR" sz="2400" dirty="0">
                <a:latin typeface="Comic Sans MS" panose="030F0702030302020204" pitchFamily="66" charset="0"/>
              </a:rPr>
              <a:t>İlaçlar önemli etkendir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7437331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5250" tIns="47625" rIns="95250" bIns="47625"/>
          <a:lstStyle/>
          <a:p>
            <a:r>
              <a:rPr lang="tr-TR" altLang="en-US">
                <a:latin typeface="Comic Sans MS" charset="0"/>
              </a:rPr>
              <a:t>İDRAR OLUŞUMU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4294967295"/>
          </p:nvPr>
        </p:nvSpPr>
        <p:spPr>
          <a:noFill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5250" tIns="47625" rIns="95250" bIns="47625"/>
          <a:lstStyle/>
          <a:p>
            <a:r>
              <a:rPr lang="tr-TR" altLang="en-US" dirty="0">
                <a:latin typeface="Comic Sans MS" charset="0"/>
              </a:rPr>
              <a:t>BÖBREK KAN AKIMI</a:t>
            </a:r>
          </a:p>
          <a:p>
            <a:r>
              <a:rPr lang="tr-TR" altLang="en-US" dirty="0">
                <a:latin typeface="Comic Sans MS" charset="0"/>
              </a:rPr>
              <a:t>GLOMERÜLER FİLTRASYON</a:t>
            </a:r>
          </a:p>
          <a:p>
            <a:r>
              <a:rPr lang="tr-TR" altLang="en-US" dirty="0">
                <a:solidFill>
                  <a:srgbClr val="FFFF00"/>
                </a:solidFill>
                <a:latin typeface="Comic Sans MS" charset="0"/>
              </a:rPr>
              <a:t>TUBÜLER GERİ EMİLİM </a:t>
            </a:r>
          </a:p>
          <a:p>
            <a:r>
              <a:rPr lang="tr-TR" altLang="en-US" dirty="0">
                <a:solidFill>
                  <a:srgbClr val="FFFF00"/>
                </a:solidFill>
                <a:latin typeface="Comic Sans MS" charset="0"/>
              </a:rPr>
              <a:t>TUBÜLER SEKRESYON</a:t>
            </a: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456363"/>
            <a:ext cx="3352800" cy="473075"/>
          </a:xfrm>
        </p:spPr>
        <p:txBody>
          <a:bodyPr/>
          <a:lstStyle/>
          <a:p>
            <a:r>
              <a:rPr lang="tr-TR" altLang="tr-TR" sz="24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4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502171962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altLang="en-US" sz="4400" dirty="0">
                <a:latin typeface="Comic Sans MS" panose="030F0702030302020204" pitchFamily="66" charset="0"/>
              </a:rPr>
              <a:t>ÖZET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tr-TR" sz="2400" dirty="0">
                <a:latin typeface="Comic Sans MS" panose="030F0702030302020204" pitchFamily="66" charset="0"/>
              </a:rPr>
              <a:t>Böbrek ilaç ve diğer maddelere bağlı yan etkilerin sık görüldüğü organlardan birisidir. </a:t>
            </a:r>
          </a:p>
          <a:p>
            <a:r>
              <a:rPr lang="tr-TR" sz="2400" dirty="0">
                <a:latin typeface="Comic Sans MS" panose="030F0702030302020204" pitchFamily="66" charset="0"/>
              </a:rPr>
              <a:t>Bu yan etkiler çok çeşitlidir, hafif bozukluktan diyaliz gerektiren kalıcı kronik böbrek hasarına kadar değişkenlik gösterebilir. </a:t>
            </a:r>
          </a:p>
          <a:p>
            <a:r>
              <a:rPr lang="tr-TR" sz="2400" dirty="0">
                <a:latin typeface="Comic Sans MS" panose="030F0702030302020204" pitchFamily="66" charset="0"/>
              </a:rPr>
              <a:t>Bu yan etkilerin çoğu önlenebilir, </a:t>
            </a:r>
            <a:r>
              <a:rPr lang="tr-TR" sz="2400" dirty="0" err="1">
                <a:latin typeface="Comic Sans MS" panose="030F0702030302020204" pitchFamily="66" charset="0"/>
              </a:rPr>
              <a:t>hidrasyon</a:t>
            </a:r>
            <a:r>
              <a:rPr lang="tr-TR" sz="2400" dirty="0">
                <a:latin typeface="Comic Sans MS" panose="030F0702030302020204" pitchFamily="66" charset="0"/>
              </a:rPr>
              <a:t> önemlidir. </a:t>
            </a:r>
          </a:p>
          <a:p>
            <a:r>
              <a:rPr lang="tr-TR" sz="2400" dirty="0">
                <a:latin typeface="Comic Sans MS" panose="030F0702030302020204" pitchFamily="66" charset="0"/>
              </a:rPr>
              <a:t>Günümüzde </a:t>
            </a:r>
            <a:r>
              <a:rPr lang="tr-TR" sz="2400" dirty="0" err="1">
                <a:latin typeface="Comic Sans MS" panose="030F0702030302020204" pitchFamily="66" charset="0"/>
              </a:rPr>
              <a:t>nefrotoksik</a:t>
            </a:r>
            <a:r>
              <a:rPr lang="tr-TR" sz="2400" dirty="0">
                <a:latin typeface="Comic Sans MS" panose="030F0702030302020204" pitchFamily="66" charset="0"/>
              </a:rPr>
              <a:t> olduğu bilinen ilaçların alternatifi çoktur. </a:t>
            </a:r>
          </a:p>
          <a:p>
            <a:r>
              <a:rPr lang="tr-TR" sz="2400" dirty="0">
                <a:latin typeface="Comic Sans MS" panose="030F0702030302020204" pitchFamily="66" charset="0"/>
              </a:rPr>
              <a:t>En önemlisi gereksiz ilaç kullanımının önüne geçmektir.</a:t>
            </a:r>
          </a:p>
          <a:p>
            <a:pPr>
              <a:buFontTx/>
              <a:buNone/>
            </a:pPr>
            <a:endParaRPr lang="tr-TR" alt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183549517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altLang="en-US" sz="4400" dirty="0">
                <a:latin typeface="Comic Sans MS" panose="030F0702030302020204" pitchFamily="66" charset="0"/>
              </a:rPr>
              <a:t>ÖZET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en-US" sz="2400" dirty="0" err="1">
                <a:latin typeface="Comic Sans MS" panose="030F0702030302020204" pitchFamily="66" charset="0"/>
              </a:rPr>
              <a:t>Tanıyı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koymak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için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öncelikle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şüphelenmek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gerekir</a:t>
            </a:r>
            <a:r>
              <a:rPr lang="en-US" sz="2400" dirty="0">
                <a:latin typeface="Comic Sans MS" panose="030F0702030302020204" pitchFamily="66" charset="0"/>
              </a:rPr>
              <a:t>. 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 err="1">
                <a:latin typeface="Comic Sans MS" panose="030F0702030302020204" pitchFamily="66" charset="0"/>
              </a:rPr>
              <a:t>Teorik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bilgi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iyi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olmalıdır</a:t>
            </a:r>
            <a:r>
              <a:rPr lang="en-US" sz="2400" dirty="0">
                <a:latin typeface="Comic Sans MS" panose="030F0702030302020204" pitchFamily="66" charset="0"/>
              </a:rPr>
              <a:t>. 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 err="1">
                <a:latin typeface="Comic Sans MS" panose="030F0702030302020204" pitchFamily="66" charset="0"/>
              </a:rPr>
              <a:t>Tedavi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öncelikle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nedene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yöneliktir</a:t>
            </a:r>
            <a:r>
              <a:rPr lang="en-US" sz="2400" dirty="0">
                <a:latin typeface="Comic Sans MS" panose="030F0702030302020204" pitchFamily="66" charset="0"/>
              </a:rPr>
              <a:t>. 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 err="1">
                <a:latin typeface="Comic Sans MS" panose="030F0702030302020204" pitchFamily="66" charset="0"/>
              </a:rPr>
              <a:t>Konservatif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tedavide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glomerüler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hastalıklara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göre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farklılıklar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olabilir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daha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erken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asidoz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anemi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kemik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hastalığı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tedavisi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gerekebilir</a:t>
            </a:r>
            <a:r>
              <a:rPr lang="en-US" sz="2400" dirty="0">
                <a:latin typeface="Comic Sans MS" panose="030F0702030302020204" pitchFamily="66" charset="0"/>
              </a:rPr>
              <a:t>.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628216145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sz="2800" smtClean="0">
                <a:latin typeface="Comic Sans MS" panose="030F0702030302020204" pitchFamily="66" charset="0"/>
              </a:rPr>
              <a:t>www.tekinakpolat.com</a:t>
            </a:r>
            <a:endParaRPr lang="tr-TR" sz="2800" dirty="0" smtClean="0">
              <a:latin typeface="Comic Sans MS" panose="030F0702030302020204" pitchFamily="66" charset="0"/>
            </a:endParaRP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dirty="0" smtClean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12712747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800" dirty="0" smtClean="0">
                <a:latin typeface="Comic Sans MS" panose="030F0702030302020204" pitchFamily="66" charset="0"/>
              </a:rPr>
              <a:t>NEFROLOJİ KAYNAKLARI</a:t>
            </a:r>
            <a:endParaRPr lang="tr-TR" sz="4800" dirty="0">
              <a:latin typeface="Comic Sans MS" panose="030F0702030302020204" pitchFamily="66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mic Sans MS" panose="030F0702030302020204" pitchFamily="66" charset="0"/>
              </a:rPr>
              <a:t>Pratik bilgiler</a:t>
            </a:r>
          </a:p>
          <a:p>
            <a:r>
              <a:rPr lang="tr-TR" dirty="0" smtClean="0">
                <a:latin typeface="Comic Sans MS" panose="030F0702030302020204" pitchFamily="66" charset="0"/>
              </a:rPr>
              <a:t>Online kitaplar</a:t>
            </a:r>
          </a:p>
          <a:p>
            <a:r>
              <a:rPr lang="tr-TR" dirty="0" smtClean="0">
                <a:latin typeface="Comic Sans MS" panose="030F0702030302020204" pitchFamily="66" charset="0"/>
              </a:rPr>
              <a:t>Youtube kanalım: Beslenme, sıvı elektrolit vaka örnekleri… kısa filmler</a:t>
            </a:r>
            <a:endParaRPr lang="tr-TR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tr-TR" dirty="0" smtClean="0">
                <a:latin typeface="Comic Sans MS" panose="030F0702030302020204" pitchFamily="66" charset="0"/>
              </a:rPr>
              <a:t>www.tekinakpolat.com</a:t>
            </a:r>
          </a:p>
          <a:p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dirty="0" smtClean="0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27701116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altLang="en-US" sz="4400" dirty="0">
                <a:latin typeface="Comic Sans MS" panose="030F0702030302020204" pitchFamily="66" charset="0"/>
              </a:rPr>
              <a:t>KAYNAKLAR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en-US" sz="2400" dirty="0" err="1">
                <a:latin typeface="Comic Sans MS" panose="030F0702030302020204" pitchFamily="66" charset="0"/>
              </a:rPr>
              <a:t>Feehaly</a:t>
            </a:r>
            <a:r>
              <a:rPr lang="en-US" sz="2400" dirty="0">
                <a:latin typeface="Comic Sans MS" panose="030F0702030302020204" pitchFamily="66" charset="0"/>
              </a:rPr>
              <a:t> J, </a:t>
            </a:r>
            <a:r>
              <a:rPr lang="en-US" sz="2400" dirty="0" err="1">
                <a:latin typeface="Comic Sans MS" panose="030F0702030302020204" pitchFamily="66" charset="0"/>
              </a:rPr>
              <a:t>Floege</a:t>
            </a:r>
            <a:r>
              <a:rPr lang="en-US" sz="2400" dirty="0">
                <a:latin typeface="Comic Sans MS" panose="030F0702030302020204" pitchFamily="66" charset="0"/>
              </a:rPr>
              <a:t> J, </a:t>
            </a:r>
            <a:r>
              <a:rPr lang="en-US" sz="2400" dirty="0" err="1">
                <a:latin typeface="Comic Sans MS" panose="030F0702030302020204" pitchFamily="66" charset="0"/>
              </a:rPr>
              <a:t>Tonelli</a:t>
            </a:r>
            <a:r>
              <a:rPr lang="en-US" sz="2400" dirty="0">
                <a:latin typeface="Comic Sans MS" panose="030F0702030302020204" pitchFamily="66" charset="0"/>
              </a:rPr>
              <a:t> M, Johnson RJ. Comprehensive Clinical Nephrology. Elsevier Limited, China, 2019.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it-IT" sz="2400" dirty="0">
                <a:latin typeface="Comic Sans MS" panose="030F0702030302020204" pitchFamily="66" charset="0"/>
              </a:rPr>
              <a:t>www.uptodate.com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>
                <a:latin typeface="Comic Sans MS" panose="030F0702030302020204" pitchFamily="66" charset="0"/>
              </a:rPr>
              <a:t>Akpolat T, </a:t>
            </a:r>
            <a:r>
              <a:rPr lang="en-US" sz="2400" dirty="0" err="1">
                <a:latin typeface="Comic Sans MS" panose="030F0702030302020204" pitchFamily="66" charset="0"/>
              </a:rPr>
              <a:t>Utaş</a:t>
            </a:r>
            <a:r>
              <a:rPr lang="en-US" sz="2400" dirty="0">
                <a:latin typeface="Comic Sans MS" panose="030F0702030302020204" pitchFamily="66" charset="0"/>
              </a:rPr>
              <a:t> C, </a:t>
            </a:r>
            <a:r>
              <a:rPr lang="en-US" sz="2400" dirty="0" err="1">
                <a:latin typeface="Comic Sans MS" panose="030F0702030302020204" pitchFamily="66" charset="0"/>
              </a:rPr>
              <a:t>Süleymanlar</a:t>
            </a:r>
            <a:r>
              <a:rPr lang="en-US" sz="2400" dirty="0">
                <a:latin typeface="Comic Sans MS" panose="030F0702030302020204" pitchFamily="66" charset="0"/>
              </a:rPr>
              <a:t> G. </a:t>
            </a:r>
            <a:r>
              <a:rPr lang="en-US" sz="2400" dirty="0" err="1">
                <a:latin typeface="Comic Sans MS" panose="030F0702030302020204" pitchFamily="66" charset="0"/>
              </a:rPr>
              <a:t>Nefroloji</a:t>
            </a:r>
            <a:r>
              <a:rPr lang="en-US" sz="2400" dirty="0">
                <a:latin typeface="Comic Sans MS" panose="030F0702030302020204" pitchFamily="66" charset="0"/>
              </a:rPr>
              <a:t> El </a:t>
            </a:r>
            <a:r>
              <a:rPr lang="en-US" sz="2400" dirty="0" err="1">
                <a:latin typeface="Comic Sans MS" panose="030F0702030302020204" pitchFamily="66" charset="0"/>
              </a:rPr>
              <a:t>Kitabı</a:t>
            </a:r>
            <a:r>
              <a:rPr lang="en-US" sz="2400" dirty="0">
                <a:latin typeface="Comic Sans MS" panose="030F0702030302020204" pitchFamily="66" charset="0"/>
              </a:rPr>
              <a:t>. Nobel Tıp </a:t>
            </a:r>
            <a:r>
              <a:rPr lang="en-US" sz="2400" dirty="0" err="1">
                <a:latin typeface="Comic Sans MS" panose="030F0702030302020204" pitchFamily="66" charset="0"/>
              </a:rPr>
              <a:t>Kitabevleri</a:t>
            </a:r>
            <a:r>
              <a:rPr lang="en-US" sz="2400" dirty="0">
                <a:latin typeface="Comic Sans MS" panose="030F0702030302020204" pitchFamily="66" charset="0"/>
              </a:rPr>
              <a:t>, İstanbul: 2007.</a:t>
            </a:r>
            <a:endParaRPr lang="tr-TR" sz="24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sz="2400" dirty="0"/>
              <a:t> </a:t>
            </a:r>
            <a:endParaRPr lang="tr-TR" sz="2400" dirty="0"/>
          </a:p>
          <a:p>
            <a:pPr>
              <a:buFontTx/>
              <a:buNone/>
            </a:pPr>
            <a:endParaRPr lang="tr-TR" altLang="en-US" sz="2400" dirty="0"/>
          </a:p>
          <a:p>
            <a:pPr>
              <a:buFontTx/>
              <a:buNone/>
            </a:pPr>
            <a:endParaRPr lang="tr-TR" altLang="en-US" sz="24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203531963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Comic Sans MS" charset="0"/>
              <a:ea typeface="Comic Sans MS" charset="0"/>
              <a:cs typeface="Comic Sans MS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b="1" dirty="0">
              <a:solidFill>
                <a:schemeClr val="bg1"/>
              </a:solidFill>
              <a:latin typeface="Times New Roman Tur" charset="-94"/>
            </a:endParaRPr>
          </a:p>
        </p:txBody>
      </p:sp>
      <p:pic>
        <p:nvPicPr>
          <p:cNvPr id="5" name="Content Placeholder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0900" y="190500"/>
            <a:ext cx="8109456" cy="6716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839516" y="690193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Glomerül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94661" y="239618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Proksimal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tubül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21778" y="2872934"/>
            <a:ext cx="1915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Henle </a:t>
            </a:r>
            <a:r>
              <a:rPr lang="en-US" dirty="0" err="1">
                <a:solidFill>
                  <a:srgbClr val="FF0000"/>
                </a:solidFill>
              </a:rPr>
              <a:t>kulbu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inen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kolu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41372" y="2688267"/>
            <a:ext cx="17572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Henle </a:t>
            </a:r>
            <a:r>
              <a:rPr lang="en-US" dirty="0" err="1">
                <a:solidFill>
                  <a:srgbClr val="FF0000"/>
                </a:solidFill>
              </a:rPr>
              <a:t>kulbu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çıkan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kolu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914941" y="1371600"/>
            <a:ext cx="21892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Distal </a:t>
            </a:r>
            <a:r>
              <a:rPr lang="en-US" dirty="0" err="1">
                <a:solidFill>
                  <a:srgbClr val="FF0000"/>
                </a:solidFill>
              </a:rPr>
              <a:t>tubül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98595" y="2717881"/>
            <a:ext cx="17857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Toplayıcı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kanal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0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l"/>
            <a:r>
              <a:rPr lang="tr-TR" altLang="en-US" sz="2400" dirty="0"/>
              <a:t>TUBÜL		FONKSİYON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tr-TR" altLang="en-US" sz="2400" dirty="0"/>
              <a:t>KORTEKS</a:t>
            </a:r>
          </a:p>
          <a:p>
            <a:pPr>
              <a:buFontTx/>
              <a:buNone/>
            </a:pPr>
            <a:r>
              <a:rPr lang="tr-TR" altLang="en-US" sz="2400" dirty="0"/>
              <a:t>  PROKSİMAL 	GERİ EMİLİM (amino asit, </a:t>
            </a:r>
          </a:p>
          <a:p>
            <a:pPr>
              <a:buFontTx/>
              <a:buNone/>
            </a:pPr>
            <a:r>
              <a:rPr lang="tr-TR" altLang="en-US" sz="2400" dirty="0"/>
              <a:t>  TUBÜL		bikarbonat, </a:t>
            </a:r>
            <a:r>
              <a:rPr lang="tr-TR" altLang="en-US" sz="2400" dirty="0" err="1"/>
              <a:t>glukoz</a:t>
            </a:r>
            <a:r>
              <a:rPr lang="tr-TR" altLang="en-US" sz="2400" dirty="0"/>
              <a:t>, fosfat,</a:t>
            </a:r>
          </a:p>
          <a:p>
            <a:pPr>
              <a:buFontTx/>
              <a:buNone/>
            </a:pPr>
            <a:r>
              <a:rPr lang="tr-TR" altLang="en-US" sz="2400" dirty="0"/>
              <a:t>				protein, sodyum, ürik asit)</a:t>
            </a:r>
          </a:p>
          <a:p>
            <a:pPr>
              <a:buFontTx/>
              <a:buNone/>
            </a:pPr>
            <a:r>
              <a:rPr lang="tr-TR" altLang="en-US" sz="2400" dirty="0"/>
              <a:t>  DİSTAL 		Sodyum geri emilimi</a:t>
            </a:r>
          </a:p>
          <a:p>
            <a:pPr>
              <a:buFontTx/>
              <a:buNone/>
            </a:pPr>
            <a:r>
              <a:rPr lang="tr-TR" altLang="en-US" sz="2400" dirty="0"/>
              <a:t>				K, H atılımı</a:t>
            </a:r>
          </a:p>
          <a:p>
            <a:pPr>
              <a:buFontTx/>
              <a:buNone/>
            </a:pPr>
            <a:r>
              <a:rPr lang="tr-TR" altLang="en-US" sz="2400" dirty="0"/>
              <a:t>MEDÜLLA VE	            İdrarın konsantre edilmesi</a:t>
            </a:r>
          </a:p>
          <a:p>
            <a:pPr>
              <a:buFontTx/>
              <a:buNone/>
            </a:pPr>
            <a:r>
              <a:rPr lang="tr-TR" altLang="en-US" sz="2400" dirty="0"/>
              <a:t>PAPİLLA		Sodyum geri emilimi</a:t>
            </a:r>
          </a:p>
          <a:p>
            <a:pPr>
              <a:buFontTx/>
              <a:buNone/>
            </a:pPr>
            <a:r>
              <a:rPr lang="tr-TR" altLang="en-US" sz="2400" dirty="0"/>
              <a:t> 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40876171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altLang="en-US" sz="3600" dirty="0">
                <a:latin typeface="Comic Sans MS" panose="030F0702030302020204" pitchFamily="66" charset="0"/>
              </a:rPr>
              <a:t>BÖBREK HASTALIKLARI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en-US" sz="2400" dirty="0" err="1">
                <a:latin typeface="Comic Sans MS" panose="030F0702030302020204" pitchFamily="66" charset="0"/>
              </a:rPr>
              <a:t>Böbrek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hastalıkları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yapısal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olarak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dörde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ayrılabilir</a:t>
            </a:r>
            <a:r>
              <a:rPr lang="en-US" sz="2400" dirty="0">
                <a:latin typeface="Comic Sans MS" panose="030F0702030302020204" pitchFamily="66" charset="0"/>
              </a:rPr>
              <a:t>: </a:t>
            </a:r>
            <a:r>
              <a:rPr lang="en-US" sz="2400" dirty="0" err="1">
                <a:latin typeface="Comic Sans MS" panose="030F0702030302020204" pitchFamily="66" charset="0"/>
              </a:rPr>
              <a:t>vasküler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glomerüler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tubüler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ve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idrar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toplayıcı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sistemler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 err="1">
                <a:latin typeface="Comic Sans MS" panose="030F0702030302020204" pitchFamily="66" charset="0"/>
              </a:rPr>
              <a:t>Glomerüler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hastalıklar</a:t>
            </a:r>
            <a:r>
              <a:rPr lang="en-US" sz="2400" dirty="0">
                <a:latin typeface="Comic Sans MS" panose="030F0702030302020204" pitchFamily="66" charset="0"/>
              </a:rPr>
              <a:t> da </a:t>
            </a:r>
            <a:r>
              <a:rPr lang="en-US" sz="2400" dirty="0" err="1">
                <a:latin typeface="Comic Sans MS" panose="030F0702030302020204" pitchFamily="66" charset="0"/>
              </a:rPr>
              <a:t>aslında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bir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çeşit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vasküler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hastalıktır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çünkü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glomerül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kapiller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bir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yumaktır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 err="1">
                <a:latin typeface="Comic Sans MS" panose="030F0702030302020204" pitchFamily="66" charset="0"/>
              </a:rPr>
              <a:t>Tubüler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hastalıkları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iyi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anlamak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için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diğer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böbrek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hastalıkları</a:t>
            </a:r>
            <a:r>
              <a:rPr lang="en-US" sz="2400" dirty="0">
                <a:latin typeface="Comic Sans MS" panose="030F0702030302020204" pitchFamily="66" charset="0"/>
              </a:rPr>
              <a:t> da </a:t>
            </a:r>
            <a:r>
              <a:rPr lang="en-US" sz="2400" dirty="0" err="1">
                <a:latin typeface="Comic Sans MS" panose="030F0702030302020204" pitchFamily="66" charset="0"/>
              </a:rPr>
              <a:t>bilmek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lazımdır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 err="1">
                <a:latin typeface="Comic Sans MS" panose="030F0702030302020204" pitchFamily="66" charset="0"/>
              </a:rPr>
              <a:t>Bazı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durumlarda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vasküler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glomerüler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ve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tubüler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hastalıklar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iç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içe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geçebilir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veya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bir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bölümde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başlayan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hastalık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diğer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tarafları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etkileyebilir</a:t>
            </a:r>
            <a:r>
              <a:rPr lang="en-US" sz="2400" dirty="0">
                <a:latin typeface="Comic Sans MS" panose="030F0702030302020204" pitchFamily="66" charset="0"/>
              </a:rPr>
              <a:t>. </a:t>
            </a:r>
            <a:endParaRPr lang="tr-TR" altLang="en-US" sz="2400" dirty="0">
              <a:latin typeface="Comic Sans MS" panose="030F0702030302020204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198325585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tr-TR" altLang="en-US" sz="3600" dirty="0">
                <a:latin typeface="Comic Sans MS" panose="030F0702030302020204" pitchFamily="66" charset="0"/>
              </a:rPr>
              <a:t>VASKÜLER HASTALIKLAR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7763" y="1438275"/>
            <a:ext cx="8296275" cy="4251325"/>
          </a:xfrm>
          <a:noFill/>
          <a:ln/>
        </p:spPr>
        <p:txBody>
          <a:bodyPr/>
          <a:lstStyle/>
          <a:p>
            <a:r>
              <a:rPr lang="en-US" sz="2400" dirty="0" err="1">
                <a:latin typeface="Comic Sans MS" panose="030F0702030302020204" pitchFamily="66" charset="0"/>
              </a:rPr>
              <a:t>Vasküler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böbrek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hastalığı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deyince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akla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böbrek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arter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veya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venlerinde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tıkanma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pıhtı</a:t>
            </a:r>
            <a:r>
              <a:rPr lang="en-US" sz="2400" dirty="0">
                <a:latin typeface="Comic Sans MS" panose="030F0702030302020204" pitchFamily="66" charset="0"/>
              </a:rPr>
              <a:t>, </a:t>
            </a:r>
            <a:r>
              <a:rPr lang="en-US" sz="2400" dirty="0" err="1">
                <a:latin typeface="Comic Sans MS" panose="030F0702030302020204" pitchFamily="66" charset="0"/>
              </a:rPr>
              <a:t>daralma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gelir</a:t>
            </a:r>
            <a:r>
              <a:rPr lang="en-US" sz="2400" dirty="0">
                <a:latin typeface="Comic Sans MS" panose="030F0702030302020204" pitchFamily="66" charset="0"/>
              </a:rPr>
              <a:t>. </a:t>
            </a:r>
            <a:endParaRPr lang="tr-TR" sz="2400" dirty="0">
              <a:latin typeface="Comic Sans MS" panose="030F0702030302020204" pitchFamily="66" charset="0"/>
            </a:endParaRPr>
          </a:p>
          <a:p>
            <a:r>
              <a:rPr lang="en-US" sz="2400" dirty="0" err="1">
                <a:latin typeface="Comic Sans MS" panose="030F0702030302020204" pitchFamily="66" charset="0"/>
              </a:rPr>
              <a:t>Sık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karşılaşılan</a:t>
            </a:r>
            <a:r>
              <a:rPr lang="en-US" sz="2400" dirty="0">
                <a:latin typeface="Comic Sans MS" panose="030F0702030302020204" pitchFamily="66" charset="0"/>
              </a:rPr>
              <a:t> renal </a:t>
            </a:r>
            <a:r>
              <a:rPr lang="en-US" sz="2400" dirty="0" err="1">
                <a:latin typeface="Comic Sans MS" panose="030F0702030302020204" pitchFamily="66" charset="0"/>
              </a:rPr>
              <a:t>vasküler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hastalıklar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atheroskleroza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bağlı</a:t>
            </a:r>
            <a:r>
              <a:rPr lang="en-US" sz="2400" dirty="0">
                <a:latin typeface="Comic Sans MS" panose="030F0702030302020204" pitchFamily="66" charset="0"/>
              </a:rPr>
              <a:t> renal </a:t>
            </a:r>
            <a:r>
              <a:rPr lang="en-US" sz="2400" dirty="0" err="1">
                <a:latin typeface="Comic Sans MS" panose="030F0702030302020204" pitchFamily="66" charset="0"/>
              </a:rPr>
              <a:t>arter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daralması</a:t>
            </a:r>
            <a:r>
              <a:rPr lang="en-US" sz="2400" dirty="0">
                <a:latin typeface="Comic Sans MS" panose="030F0702030302020204" pitchFamily="66" charset="0"/>
              </a:rPr>
              <a:t>, renal </a:t>
            </a:r>
            <a:r>
              <a:rPr lang="en-US" sz="2400" dirty="0" err="1">
                <a:latin typeface="Comic Sans MS" panose="030F0702030302020204" pitchFamily="66" charset="0"/>
              </a:rPr>
              <a:t>ven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trombozu</a:t>
            </a:r>
            <a:r>
              <a:rPr lang="en-US" sz="2400" dirty="0">
                <a:latin typeface="Comic Sans MS" panose="030F0702030302020204" pitchFamily="66" charset="0"/>
              </a:rPr>
              <a:t>, renal </a:t>
            </a:r>
            <a:r>
              <a:rPr lang="en-US" sz="2400" dirty="0" err="1">
                <a:latin typeface="Comic Sans MS" panose="030F0702030302020204" pitchFamily="66" charset="0"/>
              </a:rPr>
              <a:t>arterlerin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atheroembolizasyonu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ve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fibromusküler</a:t>
            </a:r>
            <a:r>
              <a:rPr lang="en-US" sz="2400" dirty="0">
                <a:latin typeface="Comic Sans MS" panose="030F0702030302020204" pitchFamily="66" charset="0"/>
              </a:rPr>
              <a:t> </a:t>
            </a:r>
            <a:r>
              <a:rPr lang="en-US" sz="2400" dirty="0" err="1">
                <a:latin typeface="Comic Sans MS" panose="030F0702030302020204" pitchFamily="66" charset="0"/>
              </a:rPr>
              <a:t>displazidir</a:t>
            </a:r>
            <a:r>
              <a:rPr lang="en-US" sz="2400" dirty="0">
                <a:latin typeface="Comic Sans MS" panose="030F0702030302020204" pitchFamily="66" charset="0"/>
              </a:rPr>
              <a:t>. </a:t>
            </a:r>
            <a:endParaRPr lang="tr-TR" altLang="en-US" sz="2400" dirty="0">
              <a:latin typeface="Comic Sans MS" panose="030F0702030302020204" pitchFamily="66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619500" y="6279604"/>
            <a:ext cx="3352800" cy="473075"/>
          </a:xfrm>
        </p:spPr>
        <p:txBody>
          <a:bodyPr/>
          <a:lstStyle/>
          <a:p>
            <a:r>
              <a:rPr lang="tr-TR" altLang="tr-TR" sz="2000" b="1" dirty="0" err="1">
                <a:solidFill>
                  <a:schemeClr val="bg1"/>
                </a:solidFill>
                <a:latin typeface="Times New Roman Tur" charset="-94"/>
              </a:rPr>
              <a:t>www.tekinakpolat.com</a:t>
            </a:r>
            <a:endParaRPr lang="tr-TR" altLang="tr-TR" sz="2000" b="1" dirty="0">
              <a:solidFill>
                <a:schemeClr val="bg1"/>
              </a:solidFill>
              <a:latin typeface="Times New Roman Tur" charset="-94"/>
            </a:endParaRPr>
          </a:p>
        </p:txBody>
      </p:sp>
    </p:spTree>
    <p:extLst>
      <p:ext uri="{BB962C8B-B14F-4D97-AF65-F5344CB8AC3E}">
        <p14:creationId xmlns:p14="http://schemas.microsoft.com/office/powerpoint/2010/main" val="329075784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2400" b="0" i="0" u="none" strike="noStrike" cap="none" normalizeH="0" baseline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 Tur" charset="-9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altLang="tr-TR" sz="2400" b="0" i="0" u="none" strike="noStrike" cap="none" normalizeH="0" baseline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 Tur" charset="-94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is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C:\Office97\Templates\Blank Presentation.pot</Template>
  <TotalTime>6899</TotalTime>
  <Words>1723</Words>
  <Application>Microsoft Office PowerPoint</Application>
  <PresentationFormat>Özel</PresentationFormat>
  <Paragraphs>396</Paragraphs>
  <Slides>54</Slides>
  <Notes>25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54</vt:i4>
      </vt:variant>
    </vt:vector>
  </HeadingPairs>
  <TitlesOfParts>
    <vt:vector size="60" baseType="lpstr">
      <vt:lpstr>Arial</vt:lpstr>
      <vt:lpstr>Comic Sans MS</vt:lpstr>
      <vt:lpstr>Monotype Sorts</vt:lpstr>
      <vt:lpstr>Times New Roman</vt:lpstr>
      <vt:lpstr>Times New Roman Tur</vt:lpstr>
      <vt:lpstr>Blank Presentation</vt:lpstr>
      <vt:lpstr>RENAL TUBÜLER HASTALIKLAR</vt:lpstr>
      <vt:lpstr>PowerPoint Sunusu</vt:lpstr>
      <vt:lpstr>Plan</vt:lpstr>
      <vt:lpstr>Böbreğin temel fonksiyonları (özet)</vt:lpstr>
      <vt:lpstr>İDRAR OLUŞUMU</vt:lpstr>
      <vt:lpstr>PowerPoint Sunusu</vt:lpstr>
      <vt:lpstr>TUBÜL  FONKSİYON</vt:lpstr>
      <vt:lpstr>BÖBREK HASTALIKLARI</vt:lpstr>
      <vt:lpstr>VASKÜLER HASTALIKLAR</vt:lpstr>
      <vt:lpstr>GLOMERÜLER HASTALIKLAR</vt:lpstr>
      <vt:lpstr>Plan</vt:lpstr>
      <vt:lpstr>PowerPoint Sunusu</vt:lpstr>
      <vt:lpstr>TUBÜLER HASTALIKLARDA</vt:lpstr>
      <vt:lpstr>Tubüler hastalıklarda belirti ve bulgular 1</vt:lpstr>
      <vt:lpstr>Tubüler hastalıklarda belirti ve bulgular 2</vt:lpstr>
      <vt:lpstr>Tubüler proteinüri</vt:lpstr>
      <vt:lpstr>GLOMERÜLER HASTALIKLARDA</vt:lpstr>
      <vt:lpstr>GLOMERÜLER HASTALIKLAR </vt:lpstr>
      <vt:lpstr>TUBÜL  FONKSİYON</vt:lpstr>
      <vt:lpstr>LEZYONUN YERİ  FONKSİYON BOZUKLUĞU</vt:lpstr>
      <vt:lpstr>Plan</vt:lpstr>
      <vt:lpstr>AKUT TIN</vt:lpstr>
      <vt:lpstr>Akut TIN nedenleri 1</vt:lpstr>
      <vt:lpstr>Akut TIN nedenleri 2</vt:lpstr>
      <vt:lpstr>Akut TIN’e yol açan ilaçlar 1</vt:lpstr>
      <vt:lpstr>Akut TIN’e yol açan ilaçlar 2</vt:lpstr>
      <vt:lpstr>AKUT TIN</vt:lpstr>
      <vt:lpstr>İLACA BAĞLI TIN 1</vt:lpstr>
      <vt:lpstr>İLACA BAĞLI TIN 2</vt:lpstr>
      <vt:lpstr>İLACA BAĞLI TIN 3</vt:lpstr>
      <vt:lpstr>İNFEKSİYONA BAĞLI TIN </vt:lpstr>
      <vt:lpstr>PİYELONEFRİT</vt:lpstr>
      <vt:lpstr>KRONİK TIN 1</vt:lpstr>
      <vt:lpstr>KRONİK TIN 2</vt:lpstr>
      <vt:lpstr>Kronik TIN nedenleri 1</vt:lpstr>
      <vt:lpstr>Kronik TIN nedenleri 2</vt:lpstr>
      <vt:lpstr>Kronik TIN nedenleri 3</vt:lpstr>
      <vt:lpstr>İLAÇLARA BAĞLI KRONİK TIN</vt:lpstr>
      <vt:lpstr>ANALJEZİK NEFROPATİSİ</vt:lpstr>
      <vt:lpstr>ANALJEZİK NEFROPATİSİNDE BÖBREK DIŞI BULGU SIKTIR</vt:lpstr>
      <vt:lpstr>TIN TANISAL TESTLER</vt:lpstr>
      <vt:lpstr>Plan</vt:lpstr>
      <vt:lpstr>TIN TEDAVİ PRENSİPLERİ</vt:lpstr>
      <vt:lpstr>Plan</vt:lpstr>
      <vt:lpstr>İLAÇ VE TOKSİNLER </vt:lpstr>
      <vt:lpstr>Bazı nefrotoksik ilaçlar/maddeler/durumlar</vt:lpstr>
      <vt:lpstr>TOKSİK NEFROPATİ</vt:lpstr>
      <vt:lpstr>Plan</vt:lpstr>
      <vt:lpstr>ÖZET</vt:lpstr>
      <vt:lpstr>ÖZET</vt:lpstr>
      <vt:lpstr>ÖZET</vt:lpstr>
      <vt:lpstr>PowerPoint Sunusu</vt:lpstr>
      <vt:lpstr>NEFROLOJİ KAYNAKLARI</vt:lpstr>
      <vt:lpstr>KAYNAKLAR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 basıncı ölçüm cihazları ve  problemler</dc:title>
  <dc:creator>Mehmet Tekin Akpolat</dc:creator>
  <cp:lastModifiedBy>Mehmet Tekin Akpolat</cp:lastModifiedBy>
  <cp:revision>694</cp:revision>
  <cp:lastPrinted>2018-12-09T17:30:46Z</cp:lastPrinted>
  <dcterms:created xsi:type="dcterms:W3CDTF">1997-12-11T13:27:56Z</dcterms:created>
  <dcterms:modified xsi:type="dcterms:W3CDTF">2025-10-14T07:21:23Z</dcterms:modified>
</cp:coreProperties>
</file>