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949" r:id="rId2"/>
    <p:sldId id="950" r:id="rId3"/>
    <p:sldId id="1221" r:id="rId4"/>
    <p:sldId id="1449" r:id="rId5"/>
    <p:sldId id="1426" r:id="rId6"/>
    <p:sldId id="1428" r:id="rId7"/>
    <p:sldId id="1451" r:id="rId8"/>
    <p:sldId id="1452" r:id="rId9"/>
    <p:sldId id="1453" r:id="rId10"/>
    <p:sldId id="1430" r:id="rId11"/>
    <p:sldId id="1454" r:id="rId12"/>
    <p:sldId id="1455" r:id="rId13"/>
    <p:sldId id="1431" r:id="rId14"/>
    <p:sldId id="1432" r:id="rId15"/>
    <p:sldId id="1433" r:id="rId16"/>
    <p:sldId id="1435" r:id="rId17"/>
    <p:sldId id="1457" r:id="rId18"/>
    <p:sldId id="1437" r:id="rId19"/>
    <p:sldId id="1438" r:id="rId20"/>
    <p:sldId id="1439" r:id="rId21"/>
    <p:sldId id="1440" r:id="rId22"/>
    <p:sldId id="1441" r:id="rId23"/>
    <p:sldId id="1442" r:id="rId24"/>
    <p:sldId id="1595" r:id="rId25"/>
    <p:sldId id="1444" r:id="rId26"/>
    <p:sldId id="1460" r:id="rId27"/>
    <p:sldId id="1461" r:id="rId28"/>
    <p:sldId id="1462" r:id="rId29"/>
    <p:sldId id="1601" r:id="rId30"/>
    <p:sldId id="1464" r:id="rId31"/>
    <p:sldId id="1466" r:id="rId32"/>
    <p:sldId id="1467" r:id="rId33"/>
    <p:sldId id="1468" r:id="rId34"/>
    <p:sldId id="1469" r:id="rId35"/>
    <p:sldId id="1470" r:id="rId36"/>
    <p:sldId id="1471" r:id="rId37"/>
    <p:sldId id="1610" r:id="rId38"/>
    <p:sldId id="1472" r:id="rId39"/>
    <p:sldId id="1473" r:id="rId40"/>
    <p:sldId id="1474" r:id="rId41"/>
    <p:sldId id="1477" r:id="rId42"/>
    <p:sldId id="1479" r:id="rId43"/>
    <p:sldId id="1480" r:id="rId44"/>
    <p:sldId id="1459" r:id="rId45"/>
    <p:sldId id="1445" r:id="rId46"/>
    <p:sldId id="1446" r:id="rId47"/>
    <p:sldId id="1481" r:id="rId48"/>
    <p:sldId id="1482" r:id="rId49"/>
    <p:sldId id="1483" r:id="rId50"/>
    <p:sldId id="1484" r:id="rId51"/>
    <p:sldId id="1485" r:id="rId52"/>
    <p:sldId id="1486" r:id="rId53"/>
    <p:sldId id="1487" r:id="rId54"/>
    <p:sldId id="1488" r:id="rId55"/>
    <p:sldId id="1494" r:id="rId56"/>
    <p:sldId id="1495" r:id="rId57"/>
    <p:sldId id="1489" r:id="rId58"/>
    <p:sldId id="1490" r:id="rId59"/>
    <p:sldId id="1496" r:id="rId60"/>
    <p:sldId id="1491" r:id="rId61"/>
    <p:sldId id="1497" r:id="rId62"/>
    <p:sldId id="1492" r:id="rId63"/>
    <p:sldId id="1505" r:id="rId64"/>
    <p:sldId id="1506" r:id="rId65"/>
    <p:sldId id="1507" r:id="rId66"/>
    <p:sldId id="1498" r:id="rId67"/>
    <p:sldId id="1636" r:id="rId68"/>
    <p:sldId id="1638" r:id="rId69"/>
    <p:sldId id="1500" r:id="rId70"/>
    <p:sldId id="1501" r:id="rId71"/>
    <p:sldId id="1502" r:id="rId72"/>
    <p:sldId id="1503" r:id="rId73"/>
    <p:sldId id="1511" r:id="rId74"/>
    <p:sldId id="1525" r:id="rId75"/>
    <p:sldId id="1526" r:id="rId76"/>
    <p:sldId id="1527" r:id="rId77"/>
    <p:sldId id="1528" r:id="rId78"/>
    <p:sldId id="1649" r:id="rId79"/>
    <p:sldId id="1512" r:id="rId80"/>
    <p:sldId id="1513" r:id="rId81"/>
    <p:sldId id="1514" r:id="rId82"/>
    <p:sldId id="1515" r:id="rId83"/>
    <p:sldId id="1516" r:id="rId84"/>
    <p:sldId id="1517" r:id="rId85"/>
    <p:sldId id="1518" r:id="rId86"/>
    <p:sldId id="1520" r:id="rId87"/>
    <p:sldId id="1521" r:id="rId88"/>
    <p:sldId id="1522" r:id="rId89"/>
    <p:sldId id="1504" r:id="rId90"/>
    <p:sldId id="1510" r:id="rId91"/>
    <p:sldId id="1542" r:id="rId92"/>
    <p:sldId id="1534" r:id="rId93"/>
    <p:sldId id="1543" r:id="rId94"/>
    <p:sldId id="1535" r:id="rId95"/>
    <p:sldId id="1536" r:id="rId96"/>
    <p:sldId id="1544" r:id="rId97"/>
    <p:sldId id="1545" r:id="rId98"/>
    <p:sldId id="1538" r:id="rId99"/>
    <p:sldId id="1671" r:id="rId100"/>
    <p:sldId id="1548" r:id="rId101"/>
    <p:sldId id="1673" r:id="rId102"/>
    <p:sldId id="1550" r:id="rId103"/>
    <p:sldId id="1551" r:id="rId104"/>
    <p:sldId id="1552" r:id="rId105"/>
    <p:sldId id="1539" r:id="rId106"/>
    <p:sldId id="1679" r:id="rId107"/>
    <p:sldId id="1681" r:id="rId108"/>
    <p:sldId id="1683" r:id="rId109"/>
    <p:sldId id="1685" r:id="rId110"/>
    <p:sldId id="1687" r:id="rId111"/>
    <p:sldId id="1689" r:id="rId112"/>
    <p:sldId id="1377" r:id="rId113"/>
  </p:sldIdLst>
  <p:sldSz cx="10591800" cy="70866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>
          <p15:clr>
            <a:srgbClr val="A4A3A4"/>
          </p15:clr>
        </p15:guide>
        <p15:guide id="2" pos="3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0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76071" autoAdjust="0"/>
  </p:normalViewPr>
  <p:slideViewPr>
    <p:cSldViewPr>
      <p:cViewPr varScale="1">
        <p:scale>
          <a:sx n="86" d="100"/>
          <a:sy n="86" d="100"/>
        </p:scale>
        <p:origin x="1512" y="84"/>
      </p:cViewPr>
      <p:guideLst>
        <p:guide orient="horz" pos="2232"/>
        <p:guide pos="3336"/>
      </p:guideLst>
    </p:cSldViewPr>
  </p:slideViewPr>
  <p:outlineViewPr>
    <p:cViewPr>
      <p:scale>
        <a:sx n="33" d="100"/>
        <a:sy n="33" d="100"/>
      </p:scale>
      <p:origin x="0" y="-36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A5D61548-73A0-BB45-8A9E-ED8F553AFDC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529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687388"/>
            <a:ext cx="512127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E0279CE0-637D-B745-8EF8-AF803EAA1F4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6327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5B2C7B1-F828-489B-A91A-9404B52BCC07}" type="slidenum">
              <a:rPr lang="tr-TR" altLang="en-US" sz="1200" smtClean="0">
                <a:latin typeface="Times New Roman" pitchFamily="18" charset="0"/>
              </a:rPr>
              <a:pPr/>
              <a:t>1</a:t>
            </a:fld>
            <a:endParaRPr lang="tr-TR" alt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9417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37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10189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53871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49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49904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63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28030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64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35183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65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31357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76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28959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4F50A-2AC8-1F49-B4ED-A0DAB5B6EAD8}" type="slidenum">
              <a:rPr lang="tr-TR" altLang="en-US"/>
              <a:pPr/>
              <a:t>77</a:t>
            </a:fld>
            <a:endParaRPr lang="tr-TR" altLang="en-US">
              <a:latin typeface="Times New Roman Tur" charset="0"/>
            </a:endParaRPr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2163" y="801688"/>
            <a:ext cx="5273675" cy="3527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5025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701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72134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7364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26878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69946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59366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17818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82045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05617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29653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4961DC5-ACD6-344E-B4B6-7C61C9608ECC}" type="slidenum">
              <a:rPr lang="tr-TR" altLang="en-US" sz="1000" b="0" smtClean="0">
                <a:latin typeface="Times New Roman" charset="0"/>
              </a:rPr>
              <a:pPr>
                <a:defRPr/>
              </a:pPr>
              <a:t>99</a:t>
            </a:fld>
            <a:endParaRPr lang="tr-TR" altLang="en-US" sz="1000" b="0" smtClean="0">
              <a:latin typeface="Times New Roman Tur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tr-TR" altLang="en-US">
                <a:latin typeface="Arial" charset="0"/>
              </a:rPr>
              <a:t>Ben yaptım</a:t>
            </a:r>
          </a:p>
        </p:txBody>
      </p:sp>
    </p:spTree>
    <p:extLst>
      <p:ext uri="{BB962C8B-B14F-4D97-AF65-F5344CB8AC3E}">
        <p14:creationId xmlns:p14="http://schemas.microsoft.com/office/powerpoint/2010/main" val="3823083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105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12409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109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05401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110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9468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3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28675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111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6175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F02E6-B212-FF4B-B6EF-83F1E95DCB5A}" type="slidenum">
              <a:rPr lang="tr-TR" altLang="tr-TR"/>
              <a:pPr/>
              <a:t>112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0515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0422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4290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88755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13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23356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19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3736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29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3337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FA77-B9C4-4043-BDEB-2E4AB0C3A17A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067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F9C4-F5BB-7047-83AE-EDFA972E4A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967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829550" y="190500"/>
            <a:ext cx="2251075" cy="5676900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76325" y="190500"/>
            <a:ext cx="6600825" cy="5676900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8D67-61AD-0344-B632-D6400A95D3A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467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325" y="190500"/>
            <a:ext cx="9004300" cy="1181100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sim Yer Tutucusu 3"/>
          <p:cNvSpPr>
            <a:spLocks noGrp="1"/>
          </p:cNvSpPr>
          <p:nvPr>
            <p:ph type="clipArt"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793750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91425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fld id="{FBE7CC0C-892D-E642-8F4E-E62901E92F1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5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131C-1FD1-D44E-AE55-4C357626100E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515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6782-4F98-2F4D-980B-BEAF06959BE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5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C176-7742-6348-ADDF-22F2B26373A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910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314A-2134-434F-A466-E7A29AFF9DB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066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2645-F59C-354A-AF80-DE9D1891E57B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38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9377-BD7D-614D-8EA3-7A0644DE8B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20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36B8A-4653-D44D-A242-CBBEE90EB33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614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FD7A-4B44-1E4D-B32E-C77423520B3F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06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190500"/>
            <a:ext cx="9004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1616075"/>
            <a:ext cx="90043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750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defTabSz="1009650">
              <a:defRPr sz="15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56363"/>
            <a:ext cx="3352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ctr" defTabSz="1009650">
              <a:defRPr sz="1500">
                <a:effectLst/>
                <a:latin typeface="Times New Roman" charset="-94"/>
              </a:defRPr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1425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r" defTabSz="1009650">
              <a:defRPr sz="1500">
                <a:effectLst/>
                <a:latin typeface="Times New Roman" charset="-94"/>
              </a:defRPr>
            </a:lvl1pPr>
          </a:lstStyle>
          <a:p>
            <a:fld id="{0F6B0755-B62E-8042-A1A7-40143091873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1009650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2pPr>
      <a:lvl3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3pPr>
      <a:lvl4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4pPr>
      <a:lvl5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5pPr>
      <a:lvl6pPr marL="4572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6pPr>
      <a:lvl7pPr marL="9144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7pPr>
      <a:lvl8pPr marL="13716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8pPr>
      <a:lvl9pPr marL="18288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9pPr>
    </p:titleStyle>
    <p:bodyStyle>
      <a:lvl1pPr marL="379413" indent="-379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Font typeface="Monotype Sorts" charset="2"/>
        <a:buChar char="l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820738" indent="-3159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262063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768475" indent="-254000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273300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r>
              <a:rPr lang="tr-TR" altLang="en-US" sz="4800" dirty="0" smtClean="0">
                <a:latin typeface="Comic Sans MS" pitchFamily="66" charset="0"/>
              </a:rPr>
              <a:t>ASİT BAZ DENGESİ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en-US" dirty="0" smtClean="0">
                <a:latin typeface="Comic Sans MS" pitchFamily="66" charset="0"/>
              </a:rPr>
              <a:t>Prof. Dr. Tekin AKPOLAT</a:t>
            </a:r>
          </a:p>
          <a:p>
            <a:pPr algn="ctr">
              <a:buFont typeface="Monotype Sorts" charset="2"/>
              <a:buNone/>
            </a:pPr>
            <a:r>
              <a:rPr lang="tr-TR" altLang="en-US" dirty="0" smtClean="0">
                <a:latin typeface="Comic Sans MS" pitchFamily="66" charset="0"/>
              </a:rPr>
              <a:t>Liv </a:t>
            </a:r>
            <a:r>
              <a:rPr lang="tr-TR" altLang="en-US" dirty="0" err="1" smtClean="0">
                <a:latin typeface="Comic Sans MS" pitchFamily="66" charset="0"/>
              </a:rPr>
              <a:t>Hospital</a:t>
            </a:r>
            <a:r>
              <a:rPr lang="tr-TR" altLang="en-US" dirty="0" smtClean="0">
                <a:latin typeface="Comic Sans MS" pitchFamily="66" charset="0"/>
              </a:rPr>
              <a:t>-İSTANBUL</a:t>
            </a:r>
          </a:p>
          <a:p>
            <a:pPr algn="ctr">
              <a:buFont typeface="Monotype Sorts" charset="2"/>
              <a:buNone/>
            </a:pPr>
            <a:r>
              <a:rPr lang="tr-TR" altLang="en-US" dirty="0" smtClean="0">
                <a:latin typeface="Comic Sans MS" pitchFamily="66" charset="0"/>
              </a:rPr>
              <a:t>İstinye Üniversitesi Tıp Fakültesi</a:t>
            </a:r>
          </a:p>
          <a:p>
            <a:pPr algn="ctr">
              <a:buFont typeface="Monotype Sorts" charset="2"/>
              <a:buNone/>
            </a:pPr>
            <a:r>
              <a:rPr lang="tr-TR" altLang="en-US" smtClean="0">
                <a:latin typeface="Comic Sans MS" pitchFamily="66" charset="0"/>
              </a:rPr>
              <a:t>2025-2026</a:t>
            </a:r>
            <a:endParaRPr lang="tr-TR" altLang="en-US" dirty="0" smtClean="0"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r>
              <a:rPr lang="tr-TR" altLang="en-US" dirty="0" smtClean="0">
                <a:solidFill>
                  <a:srgbClr val="FFFF00"/>
                </a:solidFill>
                <a:latin typeface="Comic Sans MS" pitchFamily="66" charset="0"/>
              </a:rPr>
              <a:t>www.tekinakpolat.com</a:t>
            </a:r>
          </a:p>
          <a:p>
            <a:pPr algn="ctr">
              <a:buFont typeface="Monotype Sorts" charset="2"/>
              <a:buNone/>
            </a:pPr>
            <a:endParaRPr lang="tr-TR" altLang="en-US" dirty="0" smtClean="0">
              <a:latin typeface="Comic Sans MS" pitchFamily="66" charset="0"/>
            </a:endParaRPr>
          </a:p>
        </p:txBody>
      </p:sp>
      <p:pic>
        <p:nvPicPr>
          <p:cNvPr id="13316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8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Karbondioksit (PCO</a:t>
            </a:r>
            <a:r>
              <a:rPr lang="tr-TR" sz="4000" baseline="-25000" dirty="0"/>
              <a:t>2</a:t>
            </a:r>
            <a:r>
              <a:rPr lang="tr-TR" sz="4000" dirty="0"/>
              <a:t>) ve bikarbonat (HCO</a:t>
            </a:r>
            <a:r>
              <a:rPr lang="tr-TR" sz="4000" baseline="-25000" dirty="0"/>
              <a:t>3</a:t>
            </a:r>
            <a:r>
              <a:rPr lang="tr-TR" sz="4000" dirty="0"/>
              <a:t>) arasındaki </a:t>
            </a:r>
            <a:r>
              <a:rPr lang="tr-TR" sz="4000" dirty="0" smtClean="0"/>
              <a:t>ilişki</a:t>
            </a:r>
            <a:endParaRPr lang="en-US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smtClean="0"/>
              <a:t>H </a:t>
            </a:r>
            <a:r>
              <a:rPr lang="tr-TR" dirty="0"/>
              <a:t>+ HCO</a:t>
            </a:r>
            <a:r>
              <a:rPr lang="tr-TR" baseline="-25000" dirty="0"/>
              <a:t>3</a:t>
            </a:r>
            <a:r>
              <a:rPr lang="tr-TR" dirty="0"/>
              <a:t> → H</a:t>
            </a:r>
            <a:r>
              <a:rPr lang="tr-TR" baseline="-25000" dirty="0"/>
              <a:t>2</a:t>
            </a:r>
            <a:r>
              <a:rPr lang="tr-TR" dirty="0"/>
              <a:t>CO</a:t>
            </a:r>
            <a:r>
              <a:rPr lang="tr-TR" baseline="-25000" dirty="0"/>
              <a:t>3</a:t>
            </a:r>
            <a:r>
              <a:rPr lang="tr-TR" dirty="0"/>
              <a:t> → H + HCO</a:t>
            </a:r>
            <a:r>
              <a:rPr lang="tr-TR" baseline="-25000" dirty="0"/>
              <a:t>3</a:t>
            </a:r>
            <a:endParaRPr lang="en-US" dirty="0"/>
          </a:p>
          <a:p>
            <a:r>
              <a:rPr lang="tr-TR" dirty="0"/>
              <a:t>H</a:t>
            </a:r>
            <a:r>
              <a:rPr lang="tr-TR" baseline="-25000" dirty="0"/>
              <a:t>2</a:t>
            </a:r>
            <a:r>
              <a:rPr lang="tr-TR" dirty="0"/>
              <a:t>CO</a:t>
            </a:r>
            <a:r>
              <a:rPr lang="tr-TR" baseline="-25000" dirty="0"/>
              <a:t>3 </a:t>
            </a:r>
            <a:r>
              <a:rPr lang="tr-TR" dirty="0"/>
              <a:t>= karbonik asit, HCO</a:t>
            </a:r>
            <a:r>
              <a:rPr lang="tr-TR" baseline="-25000" dirty="0"/>
              <a:t>3 </a:t>
            </a:r>
            <a:r>
              <a:rPr lang="tr-TR" dirty="0"/>
              <a:t>bikarbonat</a:t>
            </a:r>
            <a:endParaRPr lang="en-US" dirty="0"/>
          </a:p>
          <a:p>
            <a:r>
              <a:rPr lang="tr-TR" dirty="0" smtClean="0"/>
              <a:t>H</a:t>
            </a:r>
            <a:r>
              <a:rPr lang="tr-TR" baseline="-25000" dirty="0" smtClean="0"/>
              <a:t>2</a:t>
            </a:r>
            <a:r>
              <a:rPr lang="tr-TR" dirty="0" smtClean="0"/>
              <a:t>O </a:t>
            </a:r>
            <a:r>
              <a:rPr lang="tr-TR" dirty="0"/>
              <a:t>+ CO</a:t>
            </a:r>
            <a:r>
              <a:rPr lang="tr-TR" baseline="-25000" dirty="0"/>
              <a:t>2</a:t>
            </a:r>
            <a:r>
              <a:rPr lang="tr-TR" dirty="0"/>
              <a:t> → H</a:t>
            </a:r>
            <a:r>
              <a:rPr lang="tr-TR" baseline="-25000" dirty="0"/>
              <a:t>2</a:t>
            </a:r>
            <a:r>
              <a:rPr lang="tr-TR" dirty="0"/>
              <a:t>CO</a:t>
            </a:r>
            <a:r>
              <a:rPr lang="tr-TR" baseline="-25000" dirty="0"/>
              <a:t>3</a:t>
            </a:r>
            <a:r>
              <a:rPr lang="tr-TR" dirty="0"/>
              <a:t> → H</a:t>
            </a:r>
            <a:r>
              <a:rPr lang="tr-TR" baseline="-25000" dirty="0"/>
              <a:t>2</a:t>
            </a:r>
            <a:r>
              <a:rPr lang="tr-TR" dirty="0"/>
              <a:t>O + CO</a:t>
            </a:r>
            <a:r>
              <a:rPr lang="tr-TR" baseline="-25000" dirty="0"/>
              <a:t>2</a:t>
            </a:r>
            <a:endParaRPr lang="en-US" dirty="0"/>
          </a:p>
          <a:p>
            <a:r>
              <a:rPr lang="tr-TR" dirty="0" smtClean="0"/>
              <a:t>H </a:t>
            </a:r>
            <a:r>
              <a:rPr lang="tr-TR" dirty="0"/>
              <a:t>+ HCO</a:t>
            </a:r>
            <a:r>
              <a:rPr lang="tr-TR" baseline="-25000" dirty="0"/>
              <a:t>3</a:t>
            </a:r>
            <a:r>
              <a:rPr lang="tr-TR" dirty="0"/>
              <a:t> → H</a:t>
            </a:r>
            <a:r>
              <a:rPr lang="tr-TR" baseline="-25000" dirty="0"/>
              <a:t>2</a:t>
            </a:r>
            <a:r>
              <a:rPr lang="tr-TR" dirty="0"/>
              <a:t>CO</a:t>
            </a:r>
            <a:r>
              <a:rPr lang="tr-TR" baseline="-25000" dirty="0"/>
              <a:t>3</a:t>
            </a:r>
            <a:r>
              <a:rPr lang="tr-TR" dirty="0"/>
              <a:t> → H</a:t>
            </a:r>
            <a:r>
              <a:rPr lang="tr-TR" baseline="-25000" dirty="0"/>
              <a:t>2</a:t>
            </a:r>
            <a:r>
              <a:rPr lang="tr-TR" dirty="0"/>
              <a:t>O + CO</a:t>
            </a:r>
            <a:r>
              <a:rPr lang="tr-TR" baseline="-25000" dirty="0"/>
              <a:t>2</a:t>
            </a:r>
            <a:endParaRPr lang="en-US" dirty="0"/>
          </a:p>
          <a:p>
            <a:r>
              <a:rPr lang="tr-TR" dirty="0" smtClean="0"/>
              <a:t>H</a:t>
            </a:r>
            <a:r>
              <a:rPr lang="tr-TR" baseline="-25000" dirty="0" smtClean="0"/>
              <a:t>2</a:t>
            </a:r>
            <a:r>
              <a:rPr lang="tr-TR" dirty="0" smtClean="0"/>
              <a:t>O </a:t>
            </a:r>
            <a:r>
              <a:rPr lang="tr-TR" dirty="0"/>
              <a:t>+ CO</a:t>
            </a:r>
            <a:r>
              <a:rPr lang="tr-TR" baseline="-25000" dirty="0"/>
              <a:t>2</a:t>
            </a:r>
            <a:r>
              <a:rPr lang="tr-TR" dirty="0"/>
              <a:t> → H</a:t>
            </a:r>
            <a:r>
              <a:rPr lang="tr-TR" baseline="-25000" dirty="0"/>
              <a:t>2</a:t>
            </a:r>
            <a:r>
              <a:rPr lang="tr-TR" dirty="0"/>
              <a:t>CO</a:t>
            </a:r>
            <a:r>
              <a:rPr lang="tr-TR" baseline="-25000" dirty="0"/>
              <a:t>3</a:t>
            </a:r>
            <a:r>
              <a:rPr lang="tr-TR" dirty="0"/>
              <a:t> → H + HCO</a:t>
            </a:r>
            <a:r>
              <a:rPr lang="tr-TR" baseline="-25000" dirty="0"/>
              <a:t>3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455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/>
              <a:t>Örnek hasta </a:t>
            </a:r>
            <a:r>
              <a:rPr lang="tr-TR" altLang="en-US" dirty="0" smtClean="0"/>
              <a:t>(devam)</a:t>
            </a:r>
            <a:endParaRPr lang="tr-TR" altLang="en-US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2800" dirty="0" err="1"/>
              <a:t>Arteriyel</a:t>
            </a:r>
            <a:r>
              <a:rPr lang="tr-TR" altLang="en-US" sz="2800" dirty="0"/>
              <a:t> kan gazı (oda havası solunurken)</a:t>
            </a:r>
          </a:p>
          <a:p>
            <a:pPr>
              <a:buFontTx/>
              <a:buNone/>
              <a:defRPr/>
            </a:pPr>
            <a:r>
              <a:rPr lang="tr-TR" altLang="en-US" sz="2800" dirty="0" err="1"/>
              <a:t>pH</a:t>
            </a:r>
            <a:r>
              <a:rPr lang="tr-TR" altLang="en-US" sz="2800" dirty="0"/>
              <a:t> 7.4, PCO</a:t>
            </a:r>
            <a:r>
              <a:rPr lang="tr-TR" altLang="en-US" sz="2800" baseline="-14000" dirty="0"/>
              <a:t>2</a:t>
            </a:r>
            <a:r>
              <a:rPr lang="tr-TR" altLang="en-US" sz="2800" dirty="0"/>
              <a:t>: 60 mm Hg, HCO</a:t>
            </a:r>
            <a:r>
              <a:rPr lang="tr-TR" altLang="en-US" sz="2800" baseline="-14000" dirty="0"/>
              <a:t>3</a:t>
            </a:r>
            <a:r>
              <a:rPr lang="tr-TR" altLang="en-US" sz="2800" dirty="0"/>
              <a:t>: 36 </a:t>
            </a:r>
            <a:r>
              <a:rPr lang="tr-TR" altLang="en-US" sz="2800" dirty="0" err="1"/>
              <a:t>mEq</a:t>
            </a:r>
            <a:r>
              <a:rPr lang="tr-TR" altLang="en-US" sz="2800" dirty="0"/>
              <a:t>/l, PO</a:t>
            </a:r>
            <a:r>
              <a:rPr lang="tr-TR" altLang="en-US" sz="2800" baseline="-14000" dirty="0"/>
              <a:t>2</a:t>
            </a:r>
            <a:r>
              <a:rPr lang="tr-TR" altLang="en-US" sz="2800" dirty="0"/>
              <a:t>: 69 mm Hg</a:t>
            </a:r>
          </a:p>
          <a:p>
            <a:pPr>
              <a:defRPr/>
            </a:pPr>
            <a:r>
              <a:rPr lang="tr-TR" altLang="en-US" sz="2800" dirty="0" err="1"/>
              <a:t>Hematokrit</a:t>
            </a:r>
            <a:r>
              <a:rPr lang="tr-TR" altLang="en-US" sz="2800" dirty="0"/>
              <a:t> % 62</a:t>
            </a:r>
          </a:p>
          <a:p>
            <a:pPr>
              <a:defRPr/>
            </a:pPr>
            <a:r>
              <a:rPr lang="tr-TR" altLang="en-US" sz="2800" dirty="0"/>
              <a:t>Serum elektrolitleri</a:t>
            </a:r>
          </a:p>
          <a:p>
            <a:pPr>
              <a:buFontTx/>
              <a:buNone/>
              <a:defRPr/>
            </a:pPr>
            <a:r>
              <a:rPr lang="tr-TR" altLang="en-US" sz="2800" dirty="0" err="1"/>
              <a:t>Na</a:t>
            </a:r>
            <a:r>
              <a:rPr lang="tr-TR" altLang="en-US" sz="2800" dirty="0"/>
              <a:t>: 140 </a:t>
            </a:r>
            <a:r>
              <a:rPr lang="tr-TR" altLang="en-US" sz="2800" dirty="0" err="1"/>
              <a:t>mEq</a:t>
            </a:r>
            <a:r>
              <a:rPr lang="tr-TR" altLang="en-US" sz="2800" dirty="0"/>
              <a:t>/l, K 3 </a:t>
            </a:r>
            <a:r>
              <a:rPr lang="tr-TR" altLang="en-US" sz="2800" dirty="0" err="1"/>
              <a:t>mEq</a:t>
            </a:r>
            <a:r>
              <a:rPr lang="tr-TR" altLang="en-US" sz="2800" dirty="0"/>
              <a:t>/l, Cl 90 </a:t>
            </a:r>
            <a:r>
              <a:rPr lang="tr-TR" altLang="en-US" sz="2800" dirty="0" err="1"/>
              <a:t>mEq</a:t>
            </a:r>
            <a:r>
              <a:rPr lang="tr-TR" altLang="en-US" sz="2800" dirty="0"/>
              <a:t>/l, Anyon açığı 14 </a:t>
            </a:r>
            <a:r>
              <a:rPr lang="tr-TR" altLang="en-US" sz="2800" dirty="0" err="1"/>
              <a:t>mEq</a:t>
            </a:r>
            <a:r>
              <a:rPr lang="tr-TR" altLang="en-US" sz="2800" dirty="0"/>
              <a:t>/l, Serum keton -, serum </a:t>
            </a:r>
            <a:r>
              <a:rPr lang="tr-TR" altLang="en-US" sz="2800" dirty="0" err="1"/>
              <a:t>glukoz</a:t>
            </a:r>
            <a:r>
              <a:rPr lang="tr-TR" altLang="en-US" sz="2800" dirty="0"/>
              <a:t> 100 </a:t>
            </a:r>
            <a:r>
              <a:rPr lang="tr-TR" altLang="en-US" sz="2800" dirty="0" smtClean="0"/>
              <a:t>mg/dl </a:t>
            </a:r>
          </a:p>
          <a:p>
            <a:pPr>
              <a:buFontTx/>
              <a:buNone/>
              <a:defRPr/>
            </a:pPr>
            <a:r>
              <a:rPr lang="tr-TR" altLang="en-US" sz="2800" dirty="0" smtClean="0"/>
              <a:t>Yorumunuz </a:t>
            </a:r>
            <a:r>
              <a:rPr lang="tr-TR" altLang="en-US" sz="2800" dirty="0"/>
              <a:t>nedir?</a:t>
            </a:r>
          </a:p>
        </p:txBody>
      </p:sp>
    </p:spTree>
    <p:extLst>
      <p:ext uri="{BB962C8B-B14F-4D97-AF65-F5344CB8AC3E}">
        <p14:creationId xmlns:p14="http://schemas.microsoft.com/office/powerpoint/2010/main" val="830804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/>
              <a:t>Asit-baz metabolizması bozukluğu olan hasta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2100"/>
              <a:t>Arteriyel kan gazı bulguları kendi içinde tutarlı mı? (Internal consistency) </a:t>
            </a:r>
            <a:r>
              <a:rPr lang="tr-TR" altLang="en-US" sz="2100">
                <a:solidFill>
                  <a:srgbClr val="FFFF33"/>
                </a:solidFill>
              </a:rPr>
              <a:t>EVET</a:t>
            </a:r>
          </a:p>
          <a:p>
            <a:pPr>
              <a:defRPr/>
            </a:pPr>
            <a:r>
              <a:rPr lang="tr-TR" altLang="en-US" sz="2100"/>
              <a:t>Asidoz mu? Alkaloz mu? </a:t>
            </a:r>
            <a:r>
              <a:rPr lang="tr-TR" altLang="en-US" sz="2100">
                <a:solidFill>
                  <a:srgbClr val="FFFF33"/>
                </a:solidFill>
              </a:rPr>
              <a:t>NORMAL</a:t>
            </a:r>
          </a:p>
          <a:p>
            <a:pPr>
              <a:defRPr/>
            </a:pPr>
            <a:r>
              <a:rPr lang="tr-TR" altLang="en-US" sz="2100"/>
              <a:t>Metabolik mi? Solunumsal mı? </a:t>
            </a:r>
            <a:r>
              <a:rPr lang="tr-TR" altLang="en-US" sz="2100">
                <a:solidFill>
                  <a:srgbClr val="FFFF33"/>
                </a:solidFill>
              </a:rPr>
              <a:t>??</a:t>
            </a:r>
          </a:p>
          <a:p>
            <a:pPr>
              <a:defRPr/>
            </a:pPr>
            <a:r>
              <a:rPr lang="tr-TR" altLang="en-US" sz="2100"/>
              <a:t>Adaptif değişiklikler beklendiği gibi mi? Basit mi? Karışık mı? Akut mu? Kronik mi? Kronik üzerine akut mu?</a:t>
            </a:r>
          </a:p>
          <a:p>
            <a:pPr>
              <a:defRPr/>
            </a:pPr>
            <a:r>
              <a:rPr lang="tr-TR" altLang="en-US" sz="2100"/>
              <a:t>Anyon açığı nedir?</a:t>
            </a:r>
          </a:p>
          <a:p>
            <a:pPr>
              <a:defRPr/>
            </a:pPr>
            <a:r>
              <a:rPr lang="tr-TR" altLang="en-US" sz="2100"/>
              <a:t>Başka elektrolit bozukluğu veya eşlik eden sorun var mı?</a:t>
            </a:r>
          </a:p>
          <a:p>
            <a:pPr>
              <a:defRPr/>
            </a:pPr>
            <a:r>
              <a:rPr lang="tr-TR" altLang="en-US" sz="2100"/>
              <a:t>Hastadaki klinik durum(lar)da beklenen asit baz dengesi bozukluğu nedir?</a:t>
            </a:r>
          </a:p>
          <a:p>
            <a:pPr>
              <a:defRPr/>
            </a:pPr>
            <a:endParaRPr lang="tr-TR" altLang="en-US" sz="2100"/>
          </a:p>
        </p:txBody>
      </p:sp>
    </p:spTree>
    <p:extLst>
      <p:ext uri="{BB962C8B-B14F-4D97-AF65-F5344CB8AC3E}">
        <p14:creationId xmlns:p14="http://schemas.microsoft.com/office/powerpoint/2010/main" val="36203369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4000" dirty="0" err="1"/>
              <a:t>Adaptif</a:t>
            </a:r>
            <a:r>
              <a:rPr lang="tr-TR" altLang="en-US" sz="4000" dirty="0"/>
              <a:t> değişiklikler, </a:t>
            </a:r>
            <a:r>
              <a:rPr lang="tr-TR" altLang="en-US" sz="4000" dirty="0" err="1"/>
              <a:t>KOAH’ta</a:t>
            </a:r>
            <a:r>
              <a:rPr lang="tr-TR" altLang="en-US" sz="4000" dirty="0"/>
              <a:t> beklenen solunumsal </a:t>
            </a:r>
            <a:r>
              <a:rPr lang="tr-TR" altLang="en-US" sz="4000" dirty="0" err="1"/>
              <a:t>asidoz</a:t>
            </a:r>
            <a:endParaRPr lang="tr-TR" altLang="en-US" sz="4000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de-DE" altLang="en-US" sz="2800" dirty="0"/>
              <a:t>Akut </a:t>
            </a:r>
            <a:r>
              <a:rPr lang="de-DE" altLang="en-US" sz="2800" dirty="0" err="1"/>
              <a:t>respiratuvar</a:t>
            </a:r>
            <a:r>
              <a:rPr lang="de-DE" altLang="en-US" sz="2800" dirty="0"/>
              <a:t> a</a:t>
            </a:r>
            <a:r>
              <a:rPr lang="tr-TR" altLang="en-US" sz="2800" dirty="0" err="1"/>
              <a:t>sidoz</a:t>
            </a:r>
            <a:endParaRPr lang="de-DE" altLang="en-US" sz="28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altLang="en-US" sz="2800" dirty="0"/>
              <a:t>PaCO2’deki her 10 mm </a:t>
            </a:r>
            <a:r>
              <a:rPr lang="de-DE" altLang="en-US" sz="2800" dirty="0" err="1"/>
              <a:t>Hg</a:t>
            </a:r>
            <a:r>
              <a:rPr lang="de-DE" altLang="en-US" sz="2800" dirty="0"/>
              <a:t> a</a:t>
            </a:r>
            <a:r>
              <a:rPr lang="tr-TR" altLang="en-US" sz="2800" dirty="0" err="1"/>
              <a:t>rtış</a:t>
            </a:r>
            <a:r>
              <a:rPr lang="tr-TR" altLang="en-US" sz="2800" dirty="0"/>
              <a:t> </a:t>
            </a:r>
            <a:r>
              <a:rPr lang="de-DE" altLang="en-US" sz="2800" dirty="0"/>
              <a:t>HCO3’ı </a:t>
            </a:r>
            <a:r>
              <a:rPr lang="tr-TR" altLang="en-US" sz="2800" dirty="0"/>
              <a:t>0.75 </a:t>
            </a:r>
            <a:r>
              <a:rPr lang="de-DE" altLang="en-US" sz="2800" dirty="0" err="1"/>
              <a:t>mEq</a:t>
            </a:r>
            <a:r>
              <a:rPr lang="de-DE" altLang="en-US" sz="2800" dirty="0"/>
              <a:t>/l </a:t>
            </a:r>
            <a:r>
              <a:rPr lang="tr-TR" altLang="en-US" sz="2800" dirty="0"/>
              <a:t>yükseltir, 5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mEq</a:t>
            </a:r>
            <a:r>
              <a:rPr lang="de-DE" altLang="en-US" sz="2800" dirty="0"/>
              <a:t>/</a:t>
            </a:r>
            <a:r>
              <a:rPr lang="de-DE" altLang="en-US" sz="2800" dirty="0" err="1"/>
              <a:t>L’ye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kadar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değişkenlik</a:t>
            </a:r>
            <a:r>
              <a:rPr lang="de-DE" altLang="en-US" sz="2800" dirty="0"/>
              <a:t> </a:t>
            </a:r>
            <a:r>
              <a:rPr lang="de-DE" altLang="en-US" sz="2800" dirty="0" err="1"/>
              <a:t>gösterebilir</a:t>
            </a:r>
            <a:endParaRPr lang="de-DE" altLang="en-US" sz="28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altLang="en-US" sz="2800" dirty="0" err="1">
                <a:solidFill>
                  <a:srgbClr val="FFFF00"/>
                </a:solidFill>
              </a:rPr>
              <a:t>Gereken</a:t>
            </a:r>
            <a:r>
              <a:rPr lang="de-DE" altLang="en-US" sz="2800" dirty="0">
                <a:solidFill>
                  <a:srgbClr val="FFFF00"/>
                </a:solidFill>
              </a:rPr>
              <a:t> </a:t>
            </a:r>
            <a:r>
              <a:rPr lang="de-DE" altLang="en-US" sz="2800" dirty="0" err="1">
                <a:solidFill>
                  <a:srgbClr val="FFFF00"/>
                </a:solidFill>
              </a:rPr>
              <a:t>zaman</a:t>
            </a:r>
            <a:r>
              <a:rPr lang="de-DE" altLang="en-US" sz="2800" dirty="0">
                <a:solidFill>
                  <a:srgbClr val="FFFF00"/>
                </a:solidFill>
              </a:rPr>
              <a:t>: 5-10 </a:t>
            </a:r>
            <a:r>
              <a:rPr lang="de-DE" altLang="en-US" sz="2800" dirty="0" err="1">
                <a:solidFill>
                  <a:srgbClr val="FFFF00"/>
                </a:solidFill>
              </a:rPr>
              <a:t>dakika</a:t>
            </a:r>
            <a:endParaRPr lang="de-DE" altLang="en-US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de-DE" altLang="en-US" sz="2800" dirty="0" err="1"/>
              <a:t>Kronik</a:t>
            </a:r>
            <a:r>
              <a:rPr lang="de-DE" altLang="en-US" sz="2800" dirty="0"/>
              <a:t> </a:t>
            </a:r>
            <a:r>
              <a:rPr lang="de-DE" altLang="en-US" sz="2800" dirty="0" err="1"/>
              <a:t>respiratuvar</a:t>
            </a:r>
            <a:r>
              <a:rPr lang="de-DE" altLang="en-US" sz="2800" dirty="0"/>
              <a:t> a</a:t>
            </a:r>
            <a:r>
              <a:rPr lang="tr-TR" altLang="en-US" sz="2800" dirty="0" err="1"/>
              <a:t>sidoz</a:t>
            </a:r>
            <a:endParaRPr lang="de-DE" altLang="en-US" sz="28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altLang="en-US" sz="2800" dirty="0"/>
              <a:t>PaCO2’deki her 10 mm </a:t>
            </a:r>
            <a:r>
              <a:rPr lang="de-DE" altLang="en-US" sz="2800" dirty="0" err="1"/>
              <a:t>Hg</a:t>
            </a:r>
            <a:r>
              <a:rPr lang="de-DE" altLang="en-US" sz="2800" dirty="0"/>
              <a:t> a</a:t>
            </a:r>
            <a:r>
              <a:rPr lang="tr-TR" altLang="en-US" sz="2800" dirty="0" err="1"/>
              <a:t>rtış</a:t>
            </a:r>
            <a:r>
              <a:rPr lang="tr-TR" altLang="en-US" sz="2800" dirty="0"/>
              <a:t> </a:t>
            </a:r>
            <a:r>
              <a:rPr lang="de-DE" altLang="en-US" sz="2800" dirty="0"/>
              <a:t>HCO3’ı </a:t>
            </a:r>
            <a:r>
              <a:rPr lang="tr-TR" altLang="en-US" sz="2800" dirty="0"/>
              <a:t>4 </a:t>
            </a:r>
            <a:r>
              <a:rPr lang="de-DE" altLang="en-US" sz="2800" dirty="0" err="1"/>
              <a:t>mEq</a:t>
            </a:r>
            <a:r>
              <a:rPr lang="de-DE" altLang="en-US" sz="2800" dirty="0"/>
              <a:t>/l </a:t>
            </a:r>
            <a:r>
              <a:rPr lang="tr-TR" altLang="en-US" sz="2800" dirty="0"/>
              <a:t>yükseltir, 4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mEq</a:t>
            </a:r>
            <a:r>
              <a:rPr lang="de-DE" altLang="en-US" sz="2800" dirty="0"/>
              <a:t>/</a:t>
            </a:r>
            <a:r>
              <a:rPr lang="de-DE" altLang="en-US" sz="2800" dirty="0" err="1"/>
              <a:t>L’ye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kadar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değişkenlik</a:t>
            </a:r>
            <a:r>
              <a:rPr lang="de-DE" altLang="en-US" sz="2800" dirty="0"/>
              <a:t> </a:t>
            </a:r>
            <a:r>
              <a:rPr lang="de-DE" altLang="en-US" sz="2800" dirty="0" err="1"/>
              <a:t>gösterebilir</a:t>
            </a:r>
            <a:endParaRPr lang="de-DE" altLang="en-US" sz="28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altLang="en-US" sz="2800" dirty="0" err="1">
                <a:solidFill>
                  <a:srgbClr val="FFFF00"/>
                </a:solidFill>
              </a:rPr>
              <a:t>Gereken</a:t>
            </a:r>
            <a:r>
              <a:rPr lang="de-DE" altLang="en-US" sz="2800" dirty="0">
                <a:solidFill>
                  <a:srgbClr val="FFFF00"/>
                </a:solidFill>
              </a:rPr>
              <a:t> </a:t>
            </a:r>
            <a:r>
              <a:rPr lang="de-DE" altLang="en-US" sz="2800" dirty="0" err="1">
                <a:solidFill>
                  <a:srgbClr val="FFFF00"/>
                </a:solidFill>
              </a:rPr>
              <a:t>zaman</a:t>
            </a:r>
            <a:r>
              <a:rPr lang="de-DE" altLang="en-US" sz="2800" dirty="0">
                <a:solidFill>
                  <a:srgbClr val="FFFF00"/>
                </a:solidFill>
              </a:rPr>
              <a:t>: 72-96 </a:t>
            </a:r>
            <a:r>
              <a:rPr lang="de-DE" altLang="en-US" sz="2800" dirty="0" err="1">
                <a:solidFill>
                  <a:srgbClr val="FFFF00"/>
                </a:solidFill>
              </a:rPr>
              <a:t>saat</a:t>
            </a:r>
            <a:endParaRPr lang="tr-TR" altLang="en-US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tr-TR" altLang="en-US" sz="28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altLang="en-US" sz="2800" dirty="0">
                <a:solidFill>
                  <a:srgbClr val="FFFF00"/>
                </a:solidFill>
              </a:rPr>
              <a:t>Hastada oran 20/12, kronikle uyumlu olabilir ama beklenen 20/8</a:t>
            </a:r>
          </a:p>
          <a:p>
            <a:pPr>
              <a:lnSpc>
                <a:spcPct val="80000"/>
              </a:lnSpc>
              <a:defRPr/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24261265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/>
              <a:t>Anyon açığı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en-US"/>
              <a:t>Hastada 14 mmol/l</a:t>
            </a:r>
          </a:p>
          <a:p>
            <a:pPr>
              <a:defRPr/>
            </a:pPr>
            <a:r>
              <a:rPr lang="de-DE" altLang="en-US"/>
              <a:t>Metabolik alkalozda bikarbonattaki her 1 mEq/l artış plazma anyon açığını 0.4-0.5 mEq/l arttırır</a:t>
            </a:r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124927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/>
              <a:t>Örnek hasta </a:t>
            </a:r>
            <a:r>
              <a:rPr lang="tr-TR" altLang="en-US" dirty="0" smtClean="0"/>
              <a:t>(</a:t>
            </a:r>
            <a:r>
              <a:rPr lang="tr-TR" altLang="en-US" dirty="0"/>
              <a:t>yorum)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en-US">
                <a:solidFill>
                  <a:srgbClr val="FFFF33"/>
                </a:solidFill>
              </a:rPr>
              <a:t>PH normal sınırlarda</a:t>
            </a:r>
          </a:p>
          <a:p>
            <a:pPr>
              <a:defRPr/>
            </a:pPr>
            <a:r>
              <a:rPr lang="de-DE" altLang="en-US"/>
              <a:t>PaCO2</a:t>
            </a:r>
            <a:r>
              <a:rPr lang="tr-TR" altLang="en-US"/>
              <a:t> ve </a:t>
            </a:r>
            <a:r>
              <a:rPr lang="de-DE" altLang="en-US"/>
              <a:t>HCO3</a:t>
            </a:r>
            <a:r>
              <a:rPr lang="tr-TR" altLang="en-US"/>
              <a:t> artmış</a:t>
            </a:r>
          </a:p>
          <a:p>
            <a:pPr>
              <a:defRPr/>
            </a:pPr>
            <a:r>
              <a:rPr lang="tr-TR" altLang="en-US"/>
              <a:t>Bir anormallik olmalı</a:t>
            </a:r>
          </a:p>
          <a:p>
            <a:pPr>
              <a:defRPr/>
            </a:pPr>
            <a:r>
              <a:rPr lang="tr-TR" altLang="en-US"/>
              <a:t>Birbirine zıt 2 olay olmalı</a:t>
            </a:r>
          </a:p>
          <a:p>
            <a:pPr>
              <a:defRPr/>
            </a:pPr>
            <a:r>
              <a:rPr lang="tr-TR" altLang="en-US"/>
              <a:t>Asidoz (solunumsal) + Alkaloz (furosemide bağlı metabolik)</a:t>
            </a:r>
          </a:p>
          <a:p>
            <a:pPr>
              <a:defRPr/>
            </a:pPr>
            <a:endParaRPr lang="tr-TR" altLang="en-US"/>
          </a:p>
          <a:p>
            <a:pPr>
              <a:defRPr/>
            </a:pPr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46793065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Örnek hasta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35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yaşında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erkek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hasta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acil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servise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alkol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komasında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geliyor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? </a:t>
            </a: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Hangi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asit-baz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bozukluğunu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beklersiniz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Metabolik</a:t>
            </a:r>
            <a:r>
              <a:rPr lang="en-US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asidoz</a:t>
            </a:r>
            <a:endParaRPr lang="en-US" sz="2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Pratik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sorgulama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095028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1.İyi </a:t>
            </a:r>
            <a:r>
              <a:rPr lang="de-DE" dirty="0" err="1"/>
              <a:t>öykü</a:t>
            </a:r>
            <a:r>
              <a:rPr lang="de-DE" dirty="0"/>
              <a:t> </a:t>
            </a:r>
            <a:r>
              <a:rPr lang="de-DE" dirty="0" err="1"/>
              <a:t>alındı</a:t>
            </a:r>
            <a:r>
              <a:rPr lang="de-DE" dirty="0"/>
              <a:t> mı?</a:t>
            </a:r>
            <a:endParaRPr lang="en-US" dirty="0"/>
          </a:p>
          <a:p>
            <a:pPr marL="0" indent="0">
              <a:buNone/>
            </a:pPr>
            <a:r>
              <a:rPr lang="de-DE" dirty="0">
                <a:solidFill>
                  <a:srgbClr val="FFFF00"/>
                </a:solidFill>
              </a:rPr>
              <a:t>2.</a:t>
            </a:r>
            <a:r>
              <a:rPr lang="tr-TR" dirty="0" err="1">
                <a:solidFill>
                  <a:srgbClr val="FFFF00"/>
                </a:solidFill>
              </a:rPr>
              <a:t>Arteriyel</a:t>
            </a:r>
            <a:r>
              <a:rPr lang="tr-TR" dirty="0">
                <a:solidFill>
                  <a:srgbClr val="FFFF00"/>
                </a:solidFill>
              </a:rPr>
              <a:t> kan gazı bulguları kendi içinde tutarlı mı? (</a:t>
            </a:r>
            <a:r>
              <a:rPr lang="tr-TR" dirty="0" err="1">
                <a:solidFill>
                  <a:srgbClr val="FFFF00"/>
                </a:solidFill>
              </a:rPr>
              <a:t>Internal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consistency</a:t>
            </a:r>
            <a:r>
              <a:rPr lang="tr-TR" dirty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dirty="0"/>
              <a:t>3.Asidoz mu? </a:t>
            </a:r>
            <a:r>
              <a:rPr lang="tr-TR" dirty="0" err="1"/>
              <a:t>Alkaloz</a:t>
            </a:r>
            <a:r>
              <a:rPr lang="tr-TR" dirty="0"/>
              <a:t> mu?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4.Metabolik mi? Solunumsal mı?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5.Adaptif değişiklikler beklendiği gibi mi? Basit mi? Karışık mı? Akut mu? Kronik mi? Kronik üzerine akut mu?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6.Anyon açığı nedir</a:t>
            </a:r>
            <a:r>
              <a:rPr lang="tr-TR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838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Pratik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sorgulama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FFFF00"/>
                </a:solidFill>
              </a:rPr>
              <a:t>7.Hastadaki klinik durum(</a:t>
            </a:r>
            <a:r>
              <a:rPr lang="tr-TR" dirty="0" err="1">
                <a:solidFill>
                  <a:srgbClr val="FFFF00"/>
                </a:solidFill>
              </a:rPr>
              <a:t>lar</a:t>
            </a:r>
            <a:r>
              <a:rPr lang="tr-TR" dirty="0">
                <a:solidFill>
                  <a:srgbClr val="FFFF00"/>
                </a:solidFill>
              </a:rPr>
              <a:t>)da beklenen asit baz dengesi bozukluğu nedir?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dirty="0"/>
              <a:t>8.Hastalığa yol açan nedeni bulabildik mi?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9.Hastanın </a:t>
            </a:r>
            <a:r>
              <a:rPr lang="tr-TR" dirty="0" err="1"/>
              <a:t>hidrasyon</a:t>
            </a:r>
            <a:r>
              <a:rPr lang="tr-TR" dirty="0"/>
              <a:t> durumu nasıl?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10.Başka elektrolit bozukluğu veya eşlik eden sorun var mı?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11.Böbrek ve/veya kalp sorunu var mı?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787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/>
              <a:t>2.</a:t>
            </a:r>
            <a:r>
              <a:rPr lang="tr-TR" dirty="0" err="1"/>
              <a:t>Arteriyel</a:t>
            </a:r>
            <a:r>
              <a:rPr lang="tr-TR" dirty="0"/>
              <a:t> kan gazı bulguları kendi içinde tutarlı mı? (</a:t>
            </a: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consistency</a:t>
            </a:r>
            <a:r>
              <a:rPr lang="tr-TR" dirty="0" smtClean="0"/>
              <a:t>)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Henderson </a:t>
            </a:r>
            <a:r>
              <a:rPr lang="de-DE" dirty="0" err="1" smtClean="0"/>
              <a:t>eşitliği</a:t>
            </a:r>
            <a:endParaRPr lang="de-DE" dirty="0" smtClean="0"/>
          </a:p>
          <a:p>
            <a:pPr marL="0" indent="0">
              <a:buNone/>
            </a:pPr>
            <a:r>
              <a:rPr lang="de-DE" dirty="0" err="1"/>
              <a:t>Hidrojen</a:t>
            </a:r>
            <a:r>
              <a:rPr lang="de-DE" dirty="0"/>
              <a:t> </a:t>
            </a:r>
            <a:r>
              <a:rPr lang="de-DE" dirty="0" err="1"/>
              <a:t>iyon</a:t>
            </a:r>
            <a:r>
              <a:rPr lang="de-DE" dirty="0"/>
              <a:t> </a:t>
            </a:r>
            <a:r>
              <a:rPr lang="de-DE" dirty="0" err="1"/>
              <a:t>konsantrasyonu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pH </a:t>
            </a:r>
            <a:r>
              <a:rPr lang="de-DE" dirty="0" err="1"/>
              <a:t>arasındaki</a:t>
            </a:r>
            <a:r>
              <a:rPr lang="de-DE" dirty="0"/>
              <a:t> </a:t>
            </a:r>
            <a:r>
              <a:rPr lang="de-DE" dirty="0" err="1"/>
              <a:t>ilişki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881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300"/>
              <a:t>Hastadaki klinik durum(lar)da beklenen asit baz dengesi bozukluğu nedir?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altLang="en-US" sz="2800" dirty="0" err="1"/>
              <a:t>Böbrek</a:t>
            </a:r>
            <a:r>
              <a:rPr lang="de-DE" altLang="en-US" sz="2800" dirty="0"/>
              <a:t> </a:t>
            </a:r>
            <a:r>
              <a:rPr lang="de-DE" altLang="en-US" sz="2800" dirty="0" err="1"/>
              <a:t>yetmezliği</a:t>
            </a:r>
            <a:r>
              <a:rPr lang="tr-TR" altLang="en-US" sz="2800" dirty="0"/>
              <a:t> 	</a:t>
            </a:r>
            <a:r>
              <a:rPr lang="tr-TR" altLang="en-US" sz="2800" dirty="0" smtClean="0"/>
              <a:t>	</a:t>
            </a:r>
            <a:r>
              <a:rPr lang="tr-TR" altLang="en-US" sz="2800" dirty="0" err="1" smtClean="0"/>
              <a:t>Metabolik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asidoz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de-DE" altLang="en-US" sz="2800" dirty="0"/>
              <a:t>K</a:t>
            </a:r>
            <a:r>
              <a:rPr lang="tr-TR" altLang="en-US" sz="2800" dirty="0"/>
              <a:t>OAH			</a:t>
            </a:r>
            <a:r>
              <a:rPr lang="tr-TR" altLang="en-US" sz="2800" dirty="0" smtClean="0"/>
              <a:t>	Solunumsal </a:t>
            </a:r>
            <a:r>
              <a:rPr lang="tr-TR" altLang="en-US" sz="2800" dirty="0" err="1"/>
              <a:t>asidoz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de-DE" altLang="en-US" sz="2800" dirty="0" err="1"/>
              <a:t>İshal</a:t>
            </a:r>
            <a:r>
              <a:rPr lang="tr-TR" altLang="en-US" sz="2800" dirty="0"/>
              <a:t> 			</a:t>
            </a:r>
            <a:r>
              <a:rPr lang="tr-TR" altLang="en-US" sz="2800" dirty="0" smtClean="0"/>
              <a:t>		</a:t>
            </a:r>
            <a:r>
              <a:rPr lang="tr-TR" altLang="en-US" sz="2800" dirty="0" err="1" smtClean="0"/>
              <a:t>Metabolik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asidoz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de-DE" altLang="en-US" sz="2800" dirty="0" err="1"/>
              <a:t>Nazogastrik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aspirasyon</a:t>
            </a:r>
            <a:r>
              <a:rPr lang="tr-TR" altLang="en-US" sz="2800" dirty="0"/>
              <a:t> 	</a:t>
            </a:r>
            <a:r>
              <a:rPr lang="tr-TR" altLang="en-US" sz="2800" dirty="0" err="1" smtClean="0"/>
              <a:t>Metabolik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alkaloz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de-DE" altLang="en-US" sz="2800" dirty="0" err="1"/>
              <a:t>Biliyer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drenaj</a:t>
            </a:r>
            <a:r>
              <a:rPr lang="tr-TR" altLang="en-US" sz="2800" dirty="0"/>
              <a:t> 			</a:t>
            </a:r>
            <a:r>
              <a:rPr lang="tr-TR" altLang="en-US" sz="2800" dirty="0" err="1"/>
              <a:t>Metabolik</a:t>
            </a:r>
            <a:r>
              <a:rPr lang="tr-TR" altLang="en-US" sz="2800" dirty="0"/>
              <a:t> </a:t>
            </a:r>
            <a:r>
              <a:rPr lang="tr-TR" altLang="en-US" sz="2800" dirty="0" err="1"/>
              <a:t>asidoz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de-DE" altLang="en-US" sz="2800" dirty="0" err="1"/>
              <a:t>Salisilat</a:t>
            </a:r>
            <a:r>
              <a:rPr lang="de-DE" altLang="en-US" sz="2800" dirty="0"/>
              <a:t> </a:t>
            </a:r>
            <a:r>
              <a:rPr lang="de-DE" altLang="en-US" sz="2800" dirty="0" err="1"/>
              <a:t>intoksikasyonu</a:t>
            </a:r>
            <a:r>
              <a:rPr lang="tr-TR" altLang="en-US" sz="2800" dirty="0"/>
              <a:t> 	</a:t>
            </a:r>
            <a:r>
              <a:rPr lang="tr-TR" altLang="en-US" sz="2800" dirty="0" err="1" smtClean="0"/>
              <a:t>Metabolik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asidoz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/>
              <a:t>						Solunumsal </a:t>
            </a:r>
            <a:r>
              <a:rPr lang="tr-TR" altLang="en-US" sz="2800" dirty="0" err="1"/>
              <a:t>alkaloz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de-DE" altLang="en-US" sz="2800" dirty="0" err="1"/>
              <a:t>Diüretikler</a:t>
            </a:r>
            <a:r>
              <a:rPr lang="de-DE" altLang="en-US" sz="2800" dirty="0"/>
              <a:t>	</a:t>
            </a:r>
            <a:r>
              <a:rPr lang="tr-TR" altLang="en-US" sz="2800" dirty="0"/>
              <a:t> </a:t>
            </a:r>
            <a:r>
              <a:rPr lang="tr-TR" altLang="en-US" sz="2800" dirty="0" err="1" smtClean="0"/>
              <a:t>Metabolik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asidoz</a:t>
            </a:r>
            <a:r>
              <a:rPr lang="tr-TR" altLang="en-US" sz="2800" dirty="0" smtClean="0"/>
              <a:t>, </a:t>
            </a:r>
            <a:r>
              <a:rPr lang="tr-TR" altLang="en-US" sz="2800" dirty="0" err="1" smtClean="0"/>
              <a:t>Metabolik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alkaloz</a:t>
            </a:r>
            <a:endParaRPr lang="tr-TR" altLang="en-US" sz="2800" dirty="0"/>
          </a:p>
          <a:p>
            <a:pPr>
              <a:buFontTx/>
              <a:buNone/>
              <a:defRPr/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99094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/>
              <a:t>Henderson eşitliği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tr-TR" altLang="en-US"/>
          </a:p>
          <a:p>
            <a:pPr>
              <a:buFontTx/>
              <a:buNone/>
              <a:defRPr/>
            </a:pPr>
            <a:r>
              <a:rPr lang="tr-TR" altLang="en-US">
                <a:ea typeface="Arial" charset="0"/>
                <a:cs typeface="Arial" charset="0"/>
              </a:rPr>
              <a:t>[</a:t>
            </a:r>
            <a:r>
              <a:rPr lang="tr-TR" altLang="en-US"/>
              <a:t>H</a:t>
            </a:r>
            <a:r>
              <a:rPr lang="tr-TR" altLang="en-US">
                <a:ea typeface="Arial" charset="0"/>
                <a:cs typeface="Arial" charset="0"/>
              </a:rPr>
              <a:t>]</a:t>
            </a:r>
            <a:r>
              <a:rPr lang="tr-TR" altLang="en-US"/>
              <a:t> = 24 X (</a:t>
            </a:r>
            <a:r>
              <a:rPr lang="tr-TR" altLang="en-US">
                <a:ea typeface="Arial" charset="0"/>
                <a:cs typeface="Arial" charset="0"/>
              </a:rPr>
              <a:t>[</a:t>
            </a:r>
            <a:r>
              <a:rPr lang="tr-TR" altLang="en-US"/>
              <a:t>pCO2</a:t>
            </a:r>
            <a:r>
              <a:rPr lang="tr-TR" altLang="en-US">
                <a:ea typeface="Arial" charset="0"/>
                <a:cs typeface="Arial" charset="0"/>
              </a:rPr>
              <a:t>]</a:t>
            </a:r>
            <a:r>
              <a:rPr lang="tr-TR" altLang="en-US"/>
              <a:t>/ </a:t>
            </a:r>
            <a:r>
              <a:rPr lang="tr-TR" altLang="en-US">
                <a:ea typeface="Arial" charset="0"/>
                <a:cs typeface="Arial" charset="0"/>
              </a:rPr>
              <a:t>[</a:t>
            </a:r>
            <a:r>
              <a:rPr lang="tr-TR" altLang="en-US"/>
              <a:t>HCO3</a:t>
            </a:r>
            <a:r>
              <a:rPr lang="tr-TR" altLang="en-US">
                <a:ea typeface="Arial" charset="0"/>
                <a:cs typeface="Arial" charset="0"/>
              </a:rPr>
              <a:t>]</a:t>
            </a:r>
            <a:r>
              <a:rPr lang="tr-TR" altLang="en-US"/>
              <a:t>)</a:t>
            </a:r>
          </a:p>
          <a:p>
            <a:pPr>
              <a:buFontTx/>
              <a:buNone/>
              <a:defRPr/>
            </a:pPr>
            <a:endParaRPr lang="tr-TR" altLang="en-US"/>
          </a:p>
          <a:p>
            <a:pPr>
              <a:buFontTx/>
              <a:buNone/>
              <a:defRPr/>
            </a:pPr>
            <a:r>
              <a:rPr lang="tr-TR" altLang="en-US">
                <a:ea typeface="Arial" charset="0"/>
                <a:cs typeface="Arial" charset="0"/>
              </a:rPr>
              <a:t>[</a:t>
            </a:r>
            <a:r>
              <a:rPr lang="tr-TR" altLang="en-US"/>
              <a:t>H</a:t>
            </a:r>
            <a:r>
              <a:rPr lang="tr-TR" altLang="en-US">
                <a:ea typeface="Arial" charset="0"/>
                <a:cs typeface="Arial" charset="0"/>
              </a:rPr>
              <a:t>]</a:t>
            </a:r>
            <a:r>
              <a:rPr lang="tr-TR" altLang="en-US"/>
              <a:t> nmol/l</a:t>
            </a:r>
          </a:p>
          <a:p>
            <a:pPr>
              <a:buFontTx/>
              <a:buNone/>
              <a:defRPr/>
            </a:pPr>
            <a:r>
              <a:rPr lang="tr-TR" altLang="en-US">
                <a:ea typeface="Arial" charset="0"/>
                <a:cs typeface="Arial" charset="0"/>
              </a:rPr>
              <a:t>[</a:t>
            </a:r>
            <a:r>
              <a:rPr lang="tr-TR" altLang="en-US"/>
              <a:t>pCO2</a:t>
            </a:r>
            <a:r>
              <a:rPr lang="tr-TR" altLang="en-US">
                <a:ea typeface="Arial" charset="0"/>
                <a:cs typeface="Arial" charset="0"/>
              </a:rPr>
              <a:t>]</a:t>
            </a:r>
            <a:r>
              <a:rPr lang="tr-TR" altLang="en-US"/>
              <a:t> mmHg</a:t>
            </a:r>
          </a:p>
          <a:p>
            <a:pPr>
              <a:buFontTx/>
              <a:buNone/>
              <a:defRPr/>
            </a:pPr>
            <a:r>
              <a:rPr lang="tr-TR" altLang="en-US">
                <a:ea typeface="Arial" charset="0"/>
                <a:cs typeface="Arial" charset="0"/>
              </a:rPr>
              <a:t>[</a:t>
            </a:r>
            <a:r>
              <a:rPr lang="tr-TR" altLang="en-US"/>
              <a:t>HCO3</a:t>
            </a:r>
            <a:r>
              <a:rPr lang="tr-TR" altLang="en-US">
                <a:ea typeface="Arial" charset="0"/>
                <a:cs typeface="Arial" charset="0"/>
              </a:rPr>
              <a:t>]</a:t>
            </a:r>
            <a:r>
              <a:rPr lang="tr-TR" altLang="en-US"/>
              <a:t> nmol/l</a:t>
            </a:r>
          </a:p>
          <a:p>
            <a:pPr>
              <a:buFontTx/>
              <a:buNone/>
              <a:defRPr/>
            </a:pPr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634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300"/>
              <a:t>Hastadaki klinik durum(lar)da beklenen asit baz dengesi bozukluğu nedir?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altLang="en-US" sz="2400" dirty="0" smtClean="0"/>
              <a:t>Methanol (</a:t>
            </a:r>
            <a:r>
              <a:rPr lang="de-DE" altLang="en-US" sz="2400" dirty="0" err="1" smtClean="0"/>
              <a:t>sahte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içki</a:t>
            </a:r>
            <a:r>
              <a:rPr lang="de-DE" altLang="en-US" sz="2400" dirty="0" smtClean="0"/>
              <a:t>)</a:t>
            </a:r>
            <a:r>
              <a:rPr lang="tr-TR" altLang="en-US" sz="2400" dirty="0" smtClean="0"/>
              <a:t> </a:t>
            </a:r>
            <a:r>
              <a:rPr lang="tr-TR" altLang="en-US" sz="2400" dirty="0"/>
              <a:t>		</a:t>
            </a:r>
            <a:r>
              <a:rPr lang="tr-TR" altLang="en-US" sz="2400" dirty="0" err="1" smtClean="0"/>
              <a:t>Metabolik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 err="1"/>
              <a:t>Alkol</a:t>
            </a:r>
            <a:r>
              <a:rPr lang="de-DE" altLang="en-US" sz="2400" dirty="0"/>
              <a:t> </a:t>
            </a:r>
            <a:r>
              <a:rPr lang="de-DE" altLang="en-US" sz="2400" dirty="0" err="1"/>
              <a:t>intoksikasyonu</a:t>
            </a:r>
            <a:r>
              <a:rPr lang="tr-TR" altLang="en-US" sz="2400" dirty="0"/>
              <a:t>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 err="1"/>
              <a:t>Etilen</a:t>
            </a:r>
            <a:r>
              <a:rPr lang="de-DE" altLang="en-US" sz="2400" dirty="0"/>
              <a:t> </a:t>
            </a:r>
            <a:r>
              <a:rPr lang="de-DE" altLang="en-US" sz="2400" dirty="0" err="1"/>
              <a:t>glikol</a:t>
            </a:r>
            <a:r>
              <a:rPr lang="tr-TR" altLang="en-US" sz="2400" dirty="0"/>
              <a:t> 		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 err="1"/>
              <a:t>Karaciğer</a:t>
            </a:r>
            <a:r>
              <a:rPr lang="de-DE" altLang="en-US" sz="2400" dirty="0"/>
              <a:t> </a:t>
            </a:r>
            <a:r>
              <a:rPr lang="de-DE" altLang="en-US" sz="2400" dirty="0" err="1"/>
              <a:t>yetmezliği</a:t>
            </a:r>
            <a:r>
              <a:rPr lang="tr-TR" altLang="en-US" sz="2400" dirty="0"/>
              <a:t> 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						Solunumsal </a:t>
            </a:r>
            <a:r>
              <a:rPr lang="tr-TR" altLang="en-US" sz="2400" dirty="0" err="1"/>
              <a:t>alkaloz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 err="1"/>
              <a:t>Diyabetik</a:t>
            </a:r>
            <a:r>
              <a:rPr lang="de-DE" altLang="en-US" sz="2400" dirty="0"/>
              <a:t> </a:t>
            </a:r>
            <a:r>
              <a:rPr lang="de-DE" altLang="en-US" sz="2400" dirty="0" err="1"/>
              <a:t>ketoasidoz</a:t>
            </a:r>
            <a:r>
              <a:rPr lang="tr-TR" altLang="en-US" sz="2400" dirty="0"/>
              <a:t> 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 err="1"/>
              <a:t>Sepsis</a:t>
            </a:r>
            <a:r>
              <a:rPr lang="tr-TR" altLang="en-US" sz="2400" dirty="0"/>
              <a:t> 		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						Solunumsal </a:t>
            </a:r>
            <a:r>
              <a:rPr lang="tr-TR" altLang="en-US" sz="2400" dirty="0" err="1"/>
              <a:t>alkaloz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Açlık			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endParaRPr lang="tr-T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178882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300"/>
              <a:t>Hastadaki klinik durum(lar)da beklenen asit baz dengesi bozukluğu nedir?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altLang="en-US" sz="2400" dirty="0" err="1"/>
              <a:t>Kardiyojenik</a:t>
            </a:r>
            <a:r>
              <a:rPr lang="de-DE" altLang="en-US" sz="2400" dirty="0"/>
              <a:t> </a:t>
            </a:r>
            <a:r>
              <a:rPr lang="de-DE" altLang="en-US" sz="2400" dirty="0" err="1"/>
              <a:t>şok</a:t>
            </a:r>
            <a:r>
              <a:rPr lang="tr-TR" altLang="en-US" sz="2400" dirty="0"/>
              <a:t> 	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						Solunumsal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/>
              <a:t>Primer </a:t>
            </a:r>
            <a:r>
              <a:rPr lang="de-DE" altLang="en-US" sz="2400" dirty="0" err="1"/>
              <a:t>hiperaldosteronizm</a:t>
            </a:r>
            <a:r>
              <a:rPr lang="tr-TR" altLang="en-US" sz="2400" dirty="0"/>
              <a:t>	</a:t>
            </a:r>
            <a:r>
              <a:rPr lang="tr-TR" altLang="en-US" sz="2400" dirty="0" smtClean="0"/>
              <a:t>	</a:t>
            </a:r>
            <a:r>
              <a:rPr lang="tr-TR" altLang="en-US" sz="2400" dirty="0" err="1" smtClean="0"/>
              <a:t>Metabolik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alkaloz</a:t>
            </a:r>
            <a:r>
              <a:rPr lang="tr-TR" altLang="en-US" sz="2400" dirty="0"/>
              <a:t> 	</a:t>
            </a:r>
          </a:p>
          <a:p>
            <a:pPr>
              <a:buFontTx/>
              <a:buNone/>
              <a:defRPr/>
            </a:pPr>
            <a:r>
              <a:rPr lang="de-DE" altLang="en-US" sz="2400" dirty="0" err="1"/>
              <a:t>Kafa</a:t>
            </a:r>
            <a:r>
              <a:rPr lang="de-DE" altLang="en-US" sz="2400" dirty="0"/>
              <a:t> </a:t>
            </a:r>
            <a:r>
              <a:rPr lang="de-DE" altLang="en-US" sz="2400" dirty="0" err="1"/>
              <a:t>içi</a:t>
            </a:r>
            <a:r>
              <a:rPr lang="de-DE" altLang="en-US" sz="2400" dirty="0"/>
              <a:t> </a:t>
            </a:r>
            <a:r>
              <a:rPr lang="de-DE" altLang="en-US" sz="2400" dirty="0" err="1"/>
              <a:t>olayları</a:t>
            </a:r>
            <a:r>
              <a:rPr lang="tr-TR" altLang="en-US" sz="2400" dirty="0"/>
              <a:t> 			Solunumsal </a:t>
            </a:r>
            <a:r>
              <a:rPr lang="tr-TR" altLang="en-US" sz="2400" dirty="0" err="1"/>
              <a:t>alkaloz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 err="1"/>
              <a:t>Ateş</a:t>
            </a:r>
            <a:r>
              <a:rPr lang="tr-TR" altLang="en-US" sz="2400" dirty="0"/>
              <a:t> 					Solunumsal </a:t>
            </a:r>
            <a:r>
              <a:rPr lang="tr-TR" altLang="en-US" sz="2400" dirty="0" err="1"/>
              <a:t>alkaloz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 err="1"/>
              <a:t>Anksiyete</a:t>
            </a:r>
            <a:r>
              <a:rPr lang="tr-TR" altLang="en-US" sz="2400" dirty="0"/>
              <a:t>				Solunumsal </a:t>
            </a:r>
            <a:r>
              <a:rPr lang="tr-TR" altLang="en-US" sz="2400" dirty="0" err="1"/>
              <a:t>alkaloz</a:t>
            </a:r>
            <a:r>
              <a:rPr lang="tr-TR" altLang="en-US" sz="2400" dirty="0"/>
              <a:t> </a:t>
            </a:r>
          </a:p>
          <a:p>
            <a:pPr>
              <a:buFontTx/>
              <a:buNone/>
              <a:defRPr/>
            </a:pPr>
            <a:r>
              <a:rPr lang="tr-TR" altLang="en-US" sz="2400" dirty="0"/>
              <a:t>Kusma		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alkaloz</a:t>
            </a:r>
            <a:r>
              <a:rPr lang="tr-TR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428790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 dirty="0">
              <a:latin typeface="Times New Roman Tur" charset="-94"/>
            </a:endParaRPr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err="1" smtClean="0">
                <a:latin typeface="Comic Sans MS" charset="0"/>
                <a:ea typeface="Comic Sans MS" charset="0"/>
                <a:cs typeface="Comic Sans MS" charset="0"/>
              </a:rPr>
              <a:t>www.tekinakpolat.com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30" y="2467720"/>
            <a:ext cx="5875290" cy="36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/>
              <a:t>Henderson-</a:t>
            </a:r>
            <a:r>
              <a:rPr lang="de-DE" altLang="en-US"/>
              <a:t>Hasselbach</a:t>
            </a:r>
            <a:r>
              <a:rPr lang="tr-TR" altLang="en-US"/>
              <a:t> eşitliği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pH=6.1 + log </a:t>
            </a:r>
            <a:r>
              <a:rPr lang="tr-TR" altLang="en-US" dirty="0"/>
              <a:t>   </a:t>
            </a:r>
            <a:r>
              <a:rPr lang="en-US" altLang="en-US" u="sng" dirty="0"/>
              <a:t>[HCO3]    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			[0.03 X pCO2</a:t>
            </a:r>
            <a:r>
              <a:rPr lang="en-US" altLang="en-US" dirty="0" smtClean="0"/>
              <a:t>]</a:t>
            </a:r>
            <a:endParaRPr lang="tr-TR" altLang="en-US" dirty="0" smtClean="0"/>
          </a:p>
          <a:p>
            <a:pPr>
              <a:buNone/>
            </a:pPr>
            <a:endParaRPr lang="de-DE" dirty="0" smtClean="0">
              <a:solidFill>
                <a:schemeClr val="tx1"/>
              </a:solidFill>
              <a:latin typeface="Times New Roman" charset="-94"/>
            </a:endParaRPr>
          </a:p>
          <a:p>
            <a:pPr>
              <a:buNone/>
            </a:pPr>
            <a:r>
              <a:rPr lang="de-DE" dirty="0" err="1" smtClean="0">
                <a:solidFill>
                  <a:srgbClr val="FFFF00"/>
                </a:solidFill>
                <a:latin typeface="Times New Roman" charset="-94"/>
              </a:rPr>
              <a:t>Birimler</a:t>
            </a:r>
            <a:r>
              <a:rPr lang="de-DE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tr-TR" dirty="0">
                <a:solidFill>
                  <a:srgbClr val="FFFF00"/>
                </a:solidFill>
                <a:latin typeface="Times New Roman" charset="-94"/>
              </a:rPr>
              <a:t>[HCO</a:t>
            </a:r>
            <a:r>
              <a:rPr lang="tr-TR" baseline="-25000" dirty="0">
                <a:solidFill>
                  <a:srgbClr val="FFFF00"/>
                </a:solidFill>
                <a:latin typeface="Times New Roman" charset="-94"/>
              </a:rPr>
              <a:t>3</a:t>
            </a:r>
            <a:r>
              <a:rPr lang="tr-TR" dirty="0">
                <a:solidFill>
                  <a:srgbClr val="FFFF00"/>
                </a:solidFill>
                <a:latin typeface="Times New Roman" charset="-94"/>
              </a:rPr>
              <a:t>] (</a:t>
            </a:r>
            <a:r>
              <a:rPr lang="tr-TR" dirty="0" err="1">
                <a:solidFill>
                  <a:srgbClr val="FFFF00"/>
                </a:solidFill>
                <a:latin typeface="Times New Roman" charset="-94"/>
              </a:rPr>
              <a:t>mEq</a:t>
            </a:r>
            <a:r>
              <a:rPr lang="tr-TR" dirty="0">
                <a:solidFill>
                  <a:srgbClr val="FFFF00"/>
                </a:solidFill>
                <a:latin typeface="Times New Roman" charset="-94"/>
              </a:rPr>
              <a:t>/l), [pCO</a:t>
            </a:r>
            <a:r>
              <a:rPr lang="tr-TR" baseline="-25000" dirty="0">
                <a:solidFill>
                  <a:srgbClr val="FFFF00"/>
                </a:solidFill>
                <a:latin typeface="Times New Roman" charset="-94"/>
              </a:rPr>
              <a:t>2</a:t>
            </a:r>
            <a:r>
              <a:rPr lang="tr-TR" dirty="0">
                <a:solidFill>
                  <a:srgbClr val="FFFF00"/>
                </a:solidFill>
                <a:latin typeface="Times New Roman" charset="-94"/>
              </a:rPr>
              <a:t>] (</a:t>
            </a:r>
            <a:r>
              <a:rPr lang="tr-TR" dirty="0" err="1">
                <a:solidFill>
                  <a:srgbClr val="FFFF00"/>
                </a:solidFill>
                <a:latin typeface="Times New Roman" charset="-94"/>
              </a:rPr>
              <a:t>mmHg</a:t>
            </a:r>
            <a:r>
              <a:rPr lang="tr-TR" dirty="0">
                <a:solidFill>
                  <a:srgbClr val="FFFF00"/>
                </a:solidFill>
                <a:latin typeface="Times New Roman" charset="-94"/>
              </a:rPr>
              <a:t>)</a:t>
            </a:r>
            <a:endParaRPr lang="en-US" dirty="0">
              <a:solidFill>
                <a:srgbClr val="FFFF00"/>
              </a:solidFill>
              <a:latin typeface="Times New Roman" charset="-94"/>
            </a:endParaRPr>
          </a:p>
          <a:p>
            <a:pPr>
              <a:buFontTx/>
              <a:buNone/>
            </a:pPr>
            <a:r>
              <a:rPr lang="tr-TR" altLang="en-US" dirty="0" err="1" smtClean="0"/>
              <a:t>pH</a:t>
            </a:r>
            <a:r>
              <a:rPr lang="tr-TR" altLang="en-US" dirty="0" smtClean="0"/>
              <a:t> </a:t>
            </a:r>
            <a:r>
              <a:rPr lang="tr-TR" altLang="en-US" dirty="0">
                <a:ea typeface="Arial" charset="0"/>
                <a:cs typeface="Arial" charset="0"/>
              </a:rPr>
              <a:t>≈</a:t>
            </a:r>
            <a:r>
              <a:rPr lang="tr-TR" altLang="en-US" dirty="0"/>
              <a:t> </a:t>
            </a:r>
            <a:r>
              <a:rPr lang="tr-TR" altLang="en-US" u="sng" dirty="0"/>
              <a:t>Böbrek</a:t>
            </a:r>
          </a:p>
          <a:p>
            <a:pPr>
              <a:buFontTx/>
              <a:buNone/>
            </a:pPr>
            <a:r>
              <a:rPr lang="tr-TR" altLang="en-US" dirty="0"/>
              <a:t>	     Akciğer</a:t>
            </a:r>
          </a:p>
        </p:txBody>
      </p:sp>
    </p:spTree>
    <p:extLst>
      <p:ext uri="{BB962C8B-B14F-4D97-AF65-F5344CB8AC3E}">
        <p14:creationId xmlns:p14="http://schemas.microsoft.com/office/powerpoint/2010/main" val="20408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smtClean="0"/>
              <a:t>Oranı </a:t>
            </a:r>
            <a:r>
              <a:rPr lang="tr-TR" dirty="0"/>
              <a:t>sabit tutmak için pay azalırsa payda da </a:t>
            </a:r>
            <a:r>
              <a:rPr lang="tr-TR" dirty="0" smtClean="0"/>
              <a:t>azalmalıdır.</a:t>
            </a:r>
            <a:endParaRPr lang="en-US" dirty="0"/>
          </a:p>
          <a:p>
            <a:r>
              <a:rPr lang="tr-TR" dirty="0" smtClean="0"/>
              <a:t>Plazma </a:t>
            </a:r>
            <a:r>
              <a:rPr lang="tr-TR" dirty="0" err="1"/>
              <a:t>pH</a:t>
            </a:r>
            <a:r>
              <a:rPr lang="tr-TR" dirty="0"/>
              <a:t> sabit tutmak için bikarbonat azalırsa (örneğin böbrekler az çalışırsa) </a:t>
            </a:r>
            <a:r>
              <a:rPr lang="tr-TR" dirty="0" err="1"/>
              <a:t>karbodioksit</a:t>
            </a:r>
            <a:r>
              <a:rPr lang="tr-TR" dirty="0"/>
              <a:t> de azalmalıdır (örneğin akciğerler solunum sayısını arttırarak daha fazla karbondioksit atar).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738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P</a:t>
            </a:r>
            <a:r>
              <a:rPr lang="tr-TR" sz="2800" dirty="0" smtClean="0">
                <a:latin typeface="Comic Sans MS" charset="0"/>
                <a:ea typeface="Comic Sans MS" charset="0"/>
                <a:cs typeface="Comic Sans MS" charset="0"/>
              </a:rPr>
              <a:t>lazma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pH’sı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akciğer ve böbreklerin çalışması arasındaki dengeye bağlıdır. </a:t>
            </a:r>
            <a:endParaRPr lang="tr-TR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smtClean="0">
                <a:latin typeface="Comic Sans MS" charset="0"/>
                <a:ea typeface="Comic Sans MS" charset="0"/>
                <a:cs typeface="Comic Sans MS" charset="0"/>
              </a:rPr>
              <a:t>Birinin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bozulması durumunda diğeri durumu toparlamaya,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kompanze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etmeye çalışır. </a:t>
            </a:r>
            <a:endParaRPr lang="tr-TR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 smtClean="0">
                <a:latin typeface="Comic Sans MS" charset="0"/>
                <a:ea typeface="Comic Sans MS" charset="0"/>
                <a:cs typeface="Comic Sans MS" charset="0"/>
              </a:rPr>
              <a:t>Kompanze</a:t>
            </a:r>
            <a:r>
              <a:rPr lang="tr-TR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etme yani düzeltmeye çalışma hem asit baz dengesi bozukluğunu düzeltmede önemli rol oynar hem de bizim asit baz dengesini daha iyi anlamamıza neden olur.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791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Böbrekler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1.Glomerüler </a:t>
            </a:r>
            <a:r>
              <a:rPr lang="de-DE" dirty="0" err="1"/>
              <a:t>filtrata</a:t>
            </a:r>
            <a:r>
              <a:rPr lang="de-DE" dirty="0"/>
              <a:t> </a:t>
            </a:r>
            <a:r>
              <a:rPr lang="de-DE" dirty="0" err="1"/>
              <a:t>geçen</a:t>
            </a:r>
            <a:r>
              <a:rPr lang="de-DE" dirty="0"/>
              <a:t> </a:t>
            </a:r>
            <a:r>
              <a:rPr lang="de-DE" dirty="0" err="1"/>
              <a:t>bikarbonatın</a:t>
            </a:r>
            <a:r>
              <a:rPr lang="de-DE" dirty="0"/>
              <a:t> </a:t>
            </a:r>
            <a:r>
              <a:rPr lang="de-DE" dirty="0" err="1"/>
              <a:t>geri</a:t>
            </a:r>
            <a:r>
              <a:rPr lang="de-DE" dirty="0"/>
              <a:t> </a:t>
            </a:r>
            <a:r>
              <a:rPr lang="de-DE" dirty="0" err="1"/>
              <a:t>emilimi</a:t>
            </a:r>
            <a:r>
              <a:rPr lang="de-DE" dirty="0"/>
              <a:t> (</a:t>
            </a:r>
            <a:r>
              <a:rPr lang="de-DE" dirty="0" err="1"/>
              <a:t>günde</a:t>
            </a:r>
            <a:r>
              <a:rPr lang="de-DE" dirty="0"/>
              <a:t> 4500 mmol</a:t>
            </a:r>
            <a:r>
              <a:rPr lang="de-DE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2.Asit </a:t>
            </a:r>
            <a:r>
              <a:rPr lang="de-DE" dirty="0" err="1"/>
              <a:t>yükü</a:t>
            </a:r>
            <a:r>
              <a:rPr lang="de-DE" dirty="0"/>
              <a:t> </a:t>
            </a:r>
            <a:r>
              <a:rPr lang="de-DE" dirty="0" err="1"/>
              <a:t>nötralize</a:t>
            </a:r>
            <a:r>
              <a:rPr lang="de-DE" dirty="0"/>
              <a:t> </a:t>
            </a:r>
            <a:r>
              <a:rPr lang="de-DE" dirty="0" err="1"/>
              <a:t>etmek</a:t>
            </a:r>
            <a:r>
              <a:rPr lang="de-DE" dirty="0"/>
              <a:t> </a:t>
            </a:r>
            <a:r>
              <a:rPr lang="de-DE" dirty="0" err="1"/>
              <a:t>için</a:t>
            </a:r>
            <a:r>
              <a:rPr lang="de-DE" dirty="0"/>
              <a:t> </a:t>
            </a:r>
            <a:r>
              <a:rPr lang="de-DE" dirty="0" err="1"/>
              <a:t>yeni</a:t>
            </a:r>
            <a:r>
              <a:rPr lang="de-DE" dirty="0"/>
              <a:t> </a:t>
            </a:r>
            <a:r>
              <a:rPr lang="de-DE" dirty="0" err="1"/>
              <a:t>bikarbonat</a:t>
            </a:r>
            <a:r>
              <a:rPr lang="de-DE" dirty="0"/>
              <a:t> </a:t>
            </a:r>
            <a:r>
              <a:rPr lang="de-DE" dirty="0" err="1"/>
              <a:t>sentezi</a:t>
            </a:r>
            <a:r>
              <a:rPr lang="de-DE" dirty="0"/>
              <a:t> (normal </a:t>
            </a:r>
            <a:r>
              <a:rPr lang="de-DE" dirty="0" err="1"/>
              <a:t>koşullarda</a:t>
            </a:r>
            <a:r>
              <a:rPr lang="de-DE" dirty="0"/>
              <a:t> </a:t>
            </a:r>
            <a:r>
              <a:rPr lang="de-DE" dirty="0" err="1"/>
              <a:t>günde</a:t>
            </a:r>
            <a:r>
              <a:rPr lang="de-DE" dirty="0"/>
              <a:t> 60 mmol)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37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60 mmol (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mEq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) 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4000" dirty="0" err="1" smtClean="0">
                <a:latin typeface="Comic Sans MS" charset="0"/>
                <a:ea typeface="Comic Sans MS" charset="0"/>
                <a:cs typeface="Comic Sans MS" charset="0"/>
              </a:rPr>
              <a:t>yükü</a:t>
            </a:r>
            <a:r>
              <a:rPr lang="de-DE" sz="4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4000" dirty="0" err="1" smtClean="0">
                <a:latin typeface="Comic Sans MS" charset="0"/>
                <a:ea typeface="Comic Sans MS" charset="0"/>
                <a:cs typeface="Comic Sans MS" charset="0"/>
              </a:rPr>
              <a:t>kaynağı</a:t>
            </a:r>
            <a:endParaRPr lang="en-US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Comic Sans MS" charset="0"/>
                <a:ea typeface="Comic Sans MS" charset="0"/>
                <a:cs typeface="Comic Sans MS" charset="0"/>
              </a:rPr>
              <a:t>1.Diyetle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alınan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gıdalar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genel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olarak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hayvansal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gıdalar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da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fazla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yük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oluştururlar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Bitkisel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ürünler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ise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alkali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yük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oluştururlar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2.Günlük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metabolizma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sonucu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3.Dışkı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ile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bikarbonat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kaybı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(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böbrekten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bikarbonat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kaybı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olmadığını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bir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kez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daha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hatırlatırım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).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891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Akciğerler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/>
              <a:t>G</a:t>
            </a:r>
            <a:r>
              <a:rPr lang="de-DE" dirty="0" err="1" smtClean="0"/>
              <a:t>ünde</a:t>
            </a:r>
            <a:r>
              <a:rPr lang="de-DE" dirty="0" smtClean="0"/>
              <a:t> </a:t>
            </a:r>
            <a:r>
              <a:rPr lang="de-DE" dirty="0"/>
              <a:t>15.000 mmol CO</a:t>
            </a:r>
            <a:r>
              <a:rPr lang="de-DE" baseline="-25000" dirty="0"/>
              <a:t>2</a:t>
            </a:r>
            <a:r>
              <a:rPr lang="de-DE" dirty="0"/>
              <a:t>‘yi </a:t>
            </a:r>
            <a:r>
              <a:rPr lang="de-DE" dirty="0" err="1"/>
              <a:t>vücuttan</a:t>
            </a:r>
            <a:r>
              <a:rPr lang="de-DE" dirty="0"/>
              <a:t> </a:t>
            </a:r>
            <a:r>
              <a:rPr lang="de-DE" dirty="0" err="1"/>
              <a:t>uzaklaştırırlar</a:t>
            </a:r>
            <a:r>
              <a:rPr lang="de-DE" dirty="0"/>
              <a:t>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33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Kavramlar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1.</a:t>
            </a:r>
            <a:r>
              <a:rPr lang="tr-TR" sz="2800" dirty="0"/>
              <a:t>Tampon sistemler</a:t>
            </a:r>
            <a:endParaRPr lang="en-US" sz="2800" dirty="0"/>
          </a:p>
          <a:p>
            <a:pPr marL="0" indent="0">
              <a:buNone/>
            </a:pPr>
            <a:r>
              <a:rPr lang="tr-TR" sz="2800" dirty="0"/>
              <a:t>2.Kompanzasyon</a:t>
            </a:r>
            <a:endParaRPr lang="en-US" sz="2800" dirty="0"/>
          </a:p>
          <a:p>
            <a:pPr marL="0" indent="0">
              <a:buNone/>
            </a:pPr>
            <a:r>
              <a:rPr lang="tr-TR" sz="2800" dirty="0"/>
              <a:t>3.Volatil (uçucu) asit </a:t>
            </a:r>
            <a:endParaRPr lang="en-US" sz="2800" dirty="0"/>
          </a:p>
          <a:p>
            <a:pPr marL="0" indent="0">
              <a:buNone/>
            </a:pPr>
            <a:r>
              <a:rPr lang="tr-TR" sz="2800" dirty="0"/>
              <a:t>4.Titre edilebilir asit</a:t>
            </a:r>
            <a:endParaRPr lang="en-US" sz="2800" dirty="0"/>
          </a:p>
          <a:p>
            <a:pPr marL="0" indent="0">
              <a:buNone/>
            </a:pPr>
            <a:r>
              <a:rPr lang="tr-TR" sz="2800" dirty="0"/>
              <a:t>5.Titre edilemeyen asit</a:t>
            </a:r>
            <a:endParaRPr lang="en-US" sz="2800" dirty="0"/>
          </a:p>
          <a:p>
            <a:pPr marL="0" indent="0">
              <a:buNone/>
            </a:pPr>
            <a:r>
              <a:rPr lang="tr-TR" sz="2800" dirty="0"/>
              <a:t>6.Karışık asit-baz metabolizması </a:t>
            </a:r>
            <a:r>
              <a:rPr lang="tr-TR" sz="2800" dirty="0" smtClean="0"/>
              <a:t>bozukluğu</a:t>
            </a:r>
          </a:p>
          <a:p>
            <a:pPr marL="0" indent="0">
              <a:buNone/>
            </a:pPr>
            <a:r>
              <a:rPr lang="de-DE" sz="2800" dirty="0" smtClean="0"/>
              <a:t>7Arteriyel </a:t>
            </a:r>
            <a:r>
              <a:rPr lang="de-DE" sz="2800" dirty="0" err="1"/>
              <a:t>ve</a:t>
            </a:r>
            <a:r>
              <a:rPr lang="de-DE" sz="2800" dirty="0"/>
              <a:t> </a:t>
            </a:r>
            <a:r>
              <a:rPr lang="de-DE" sz="2800" dirty="0" err="1"/>
              <a:t>venöz</a:t>
            </a:r>
            <a:r>
              <a:rPr lang="de-DE" sz="2800" dirty="0"/>
              <a:t> </a:t>
            </a:r>
            <a:r>
              <a:rPr lang="de-DE" sz="2800" dirty="0" err="1"/>
              <a:t>kan</a:t>
            </a:r>
            <a:r>
              <a:rPr lang="de-DE" sz="2800" dirty="0"/>
              <a:t> </a:t>
            </a:r>
            <a:r>
              <a:rPr lang="de-DE" sz="2800" dirty="0" err="1"/>
              <a:t>gazı</a:t>
            </a:r>
            <a:endParaRPr lang="en-US" sz="2800" dirty="0"/>
          </a:p>
          <a:p>
            <a:pPr marL="0" indent="0">
              <a:buNone/>
            </a:pPr>
            <a:r>
              <a:rPr lang="tr-TR" sz="2800" dirty="0"/>
              <a:t>8</a:t>
            </a:r>
            <a:r>
              <a:rPr lang="tr-TR" sz="2800" dirty="0" smtClean="0"/>
              <a:t>.Basit </a:t>
            </a:r>
            <a:r>
              <a:rPr lang="tr-TR" sz="2800" dirty="0"/>
              <a:t>ve karışık asit-baz metabolizması bozukluğu</a:t>
            </a:r>
            <a:endParaRPr lang="en-US" sz="2800" dirty="0"/>
          </a:p>
          <a:p>
            <a:pPr marL="0" indent="0">
              <a:buNone/>
            </a:pPr>
            <a:r>
              <a:rPr lang="de-DE" sz="2800" dirty="0"/>
              <a:t>9</a:t>
            </a:r>
            <a:r>
              <a:rPr lang="de-DE" sz="2800" dirty="0" smtClean="0"/>
              <a:t>.Anyon </a:t>
            </a:r>
            <a:r>
              <a:rPr lang="de-DE" sz="2800" dirty="0" err="1"/>
              <a:t>açığı</a:t>
            </a:r>
            <a:endParaRPr lang="en-US" sz="2800" dirty="0"/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380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Tampon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sistemler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/>
              <a:t>Vücut asit bir yükle karşılaşırsa önce hücre dışı, sonra hücre içi tampon sistemler devreye girer.</a:t>
            </a:r>
            <a:endParaRPr lang="en-US" dirty="0"/>
          </a:p>
          <a:p>
            <a:r>
              <a:rPr lang="tr-TR" dirty="0">
                <a:solidFill>
                  <a:srgbClr val="FFFF00"/>
                </a:solidFill>
              </a:rPr>
              <a:t>Hücre dışı tampon sistemler: </a:t>
            </a:r>
            <a:r>
              <a:rPr lang="tr-TR" dirty="0"/>
              <a:t>En önemli tampon sistemi bikarbonattır. </a:t>
            </a:r>
            <a:endParaRPr lang="tr-TR" dirty="0" smtClean="0"/>
          </a:p>
          <a:p>
            <a:r>
              <a:rPr lang="tr-TR" dirty="0">
                <a:solidFill>
                  <a:srgbClr val="FFFF00"/>
                </a:solidFill>
              </a:rPr>
              <a:t>Hücre içi tampon sistemler: </a:t>
            </a:r>
            <a:r>
              <a:rPr lang="tr-TR" dirty="0"/>
              <a:t>Hemoglobin, proteinler, </a:t>
            </a:r>
            <a:r>
              <a:rPr lang="tr-TR" dirty="0" err="1"/>
              <a:t>dibazik</a:t>
            </a:r>
            <a:r>
              <a:rPr lang="tr-TR" dirty="0"/>
              <a:t> fosfatlar ve kemik </a:t>
            </a:r>
            <a:r>
              <a:rPr lang="tr-TR" dirty="0" smtClean="0"/>
              <a:t>karbonatı.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29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7428" y="562992"/>
            <a:ext cx="9004300" cy="4251325"/>
          </a:xfrm>
        </p:spPr>
        <p:txBody>
          <a:bodyPr/>
          <a:lstStyle/>
          <a:p>
            <a:r>
              <a:rPr lang="tr-TR" dirty="0"/>
              <a:t>http://tekinakpolat.com/ogrenciler-icin-yararli-kitaplar/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995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88" y="2031132"/>
            <a:ext cx="5875290" cy="36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Tampon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sistemler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/>
              <a:t>Tampon sistemlerin etkisi sınırlıdır. Daha sonra devreye akciğerler (yaklaşık 6-12 saat sonra) ve böbrekler (yaklaşık 24-72 saat sonra) girer. </a:t>
            </a:r>
            <a:endParaRPr lang="tr-TR" dirty="0" smtClean="0"/>
          </a:p>
          <a:p>
            <a:r>
              <a:rPr lang="tr-TR" dirty="0" smtClean="0"/>
              <a:t>Tüm </a:t>
            </a:r>
            <a:r>
              <a:rPr lang="tr-TR" dirty="0"/>
              <a:t>amaç plazma </a:t>
            </a:r>
            <a:r>
              <a:rPr lang="tr-TR" dirty="0" err="1"/>
              <a:t>pH</a:t>
            </a:r>
            <a:r>
              <a:rPr lang="tr-TR" dirty="0"/>
              <a:t> sabit tutmaktır.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011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 = </a:t>
            </a:r>
            <a:r>
              <a:rPr lang="de-DE" dirty="0" err="1" smtClean="0"/>
              <a:t>Böbrek</a:t>
            </a:r>
            <a:r>
              <a:rPr lang="de-DE" dirty="0" smtClean="0"/>
              <a:t>/</a:t>
            </a:r>
            <a:r>
              <a:rPr lang="de-DE" dirty="0" err="1" smtClean="0"/>
              <a:t>Akciğer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/>
              <a:t>Bir kesirde pay azalırsa veya payda artarsa o kesrin değeri </a:t>
            </a:r>
            <a:r>
              <a:rPr lang="tr-TR" dirty="0" smtClean="0"/>
              <a:t>azalır.</a:t>
            </a:r>
          </a:p>
          <a:p>
            <a:r>
              <a:rPr lang="tr-TR" dirty="0"/>
              <a:t>Plazma </a:t>
            </a:r>
            <a:r>
              <a:rPr lang="tr-TR" dirty="0" err="1"/>
              <a:t>pH’sının</a:t>
            </a:r>
            <a:r>
              <a:rPr lang="tr-TR" dirty="0"/>
              <a:t> değişmesini önlemeye çalışan değişikliklerin </a:t>
            </a:r>
            <a:r>
              <a:rPr lang="tr-TR" dirty="0" err="1">
                <a:solidFill>
                  <a:srgbClr val="FFFF00"/>
                </a:solidFill>
              </a:rPr>
              <a:t>kompanzasyon</a:t>
            </a:r>
            <a:r>
              <a:rPr lang="tr-TR" dirty="0"/>
              <a:t> olarak </a:t>
            </a:r>
            <a:r>
              <a:rPr lang="tr-TR" dirty="0" smtClean="0"/>
              <a:t>isimlendirilir.</a:t>
            </a: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607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Kompanzasyon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smtClean="0"/>
              <a:t>Böbrek </a:t>
            </a:r>
            <a:r>
              <a:rPr lang="tr-TR" dirty="0"/>
              <a:t>kaynaklı bir asit baz metabolizması bozukluğunda akciğerler, akciğer kaynaklı bir asit baz metabolizması bozukluğunda böbrekler durumu toparlamaya çalışır.</a:t>
            </a:r>
            <a:endParaRPr lang="en-US" dirty="0"/>
          </a:p>
          <a:p>
            <a:r>
              <a:rPr lang="tr-TR" dirty="0" err="1" smtClean="0"/>
              <a:t>Kompanzasyonun</a:t>
            </a:r>
            <a:r>
              <a:rPr lang="tr-TR" dirty="0" smtClean="0"/>
              <a:t> </a:t>
            </a:r>
            <a:r>
              <a:rPr lang="tr-TR" dirty="0"/>
              <a:t>devreye girebilmesi için biraz süre gerekir. Bu uyum (adaptasyon) değişikliklerinin belli bir sınırı vardır ve önceden tahmin edilebilir.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049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 smtClean="0"/>
              <a:t>asidoz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smtClean="0"/>
              <a:t>HCO</a:t>
            </a:r>
            <a:r>
              <a:rPr lang="tr-TR" sz="2800" baseline="-25000" dirty="0" smtClean="0"/>
              <a:t>3</a:t>
            </a:r>
            <a:r>
              <a:rPr lang="tr-TR" sz="2800" dirty="0" smtClean="0"/>
              <a:t>’taki </a:t>
            </a:r>
            <a:r>
              <a:rPr lang="tr-TR" sz="2800" dirty="0"/>
              <a:t>her 1 </a:t>
            </a:r>
            <a:r>
              <a:rPr lang="tr-TR" sz="2800" dirty="0" err="1"/>
              <a:t>mEq</a:t>
            </a:r>
            <a:r>
              <a:rPr lang="tr-TR" sz="2800" dirty="0"/>
              <a:t>/</a:t>
            </a:r>
            <a:r>
              <a:rPr lang="tr-TR" sz="2800" dirty="0" err="1"/>
              <a:t>l’lik</a:t>
            </a:r>
            <a:r>
              <a:rPr lang="tr-TR" sz="2800" dirty="0"/>
              <a:t> azalma P</a:t>
            </a:r>
            <a:r>
              <a:rPr lang="tr-TR" sz="2800" baseline="-25000" dirty="0"/>
              <a:t>a</a:t>
            </a:r>
            <a:r>
              <a:rPr lang="tr-TR" sz="2800" dirty="0"/>
              <a:t>CO</a:t>
            </a:r>
            <a:r>
              <a:rPr lang="tr-TR" sz="2800" baseline="-25000" dirty="0"/>
              <a:t>2</a:t>
            </a:r>
            <a:r>
              <a:rPr lang="tr-TR" sz="2800" dirty="0"/>
              <a:t>’yi 1.25 mm Hg </a:t>
            </a:r>
            <a:r>
              <a:rPr lang="en-GB" sz="2800" dirty="0" err="1"/>
              <a:t>düşürür</a:t>
            </a:r>
            <a:endParaRPr lang="en-US" sz="2800" dirty="0"/>
          </a:p>
          <a:p>
            <a:pPr marL="0" indent="0">
              <a:buNone/>
            </a:pPr>
            <a:r>
              <a:rPr lang="tr-TR" sz="2800" dirty="0"/>
              <a:t>5 </a:t>
            </a:r>
            <a:r>
              <a:rPr lang="tr-TR" sz="2800" dirty="0" err="1"/>
              <a:t>mmHg’ya</a:t>
            </a:r>
            <a:r>
              <a:rPr lang="tr-TR" sz="2800" dirty="0"/>
              <a:t> kadar değişkenlik gösterebilir </a:t>
            </a:r>
            <a:r>
              <a:rPr lang="tr-TR" sz="2800" dirty="0">
                <a:solidFill>
                  <a:srgbClr val="FFFF00"/>
                </a:solidFill>
              </a:rPr>
              <a:t>veya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sz="2800" dirty="0"/>
              <a:t>P</a:t>
            </a:r>
            <a:r>
              <a:rPr lang="tr-TR" sz="2800" baseline="-25000" dirty="0"/>
              <a:t>a</a:t>
            </a:r>
            <a:r>
              <a:rPr lang="tr-TR" sz="2800" dirty="0"/>
              <a:t>CO</a:t>
            </a:r>
            <a:r>
              <a:rPr lang="tr-TR" sz="2800" baseline="-25000" dirty="0"/>
              <a:t>2</a:t>
            </a:r>
            <a:r>
              <a:rPr lang="tr-TR" sz="2800" dirty="0"/>
              <a:t>=(1.5x</a:t>
            </a:r>
            <a:r>
              <a:rPr lang="tr-TR" sz="2800" dirty="0">
                <a:sym typeface="Symbol" charset="2"/>
              </a:rPr>
              <a:t></a:t>
            </a:r>
            <a:r>
              <a:rPr lang="tr-TR" sz="2800" dirty="0"/>
              <a:t>HCO</a:t>
            </a:r>
            <a:r>
              <a:rPr lang="tr-TR" sz="2800" baseline="-25000" dirty="0"/>
              <a:t>3</a:t>
            </a:r>
            <a:r>
              <a:rPr lang="tr-TR" sz="2800" dirty="0">
                <a:sym typeface="Symbol" charset="2"/>
              </a:rPr>
              <a:t></a:t>
            </a:r>
            <a:r>
              <a:rPr lang="tr-TR" sz="2800" dirty="0"/>
              <a:t>) + 8</a:t>
            </a:r>
            <a:endParaRPr lang="en-US" sz="2800" dirty="0"/>
          </a:p>
          <a:p>
            <a:pPr marL="0" indent="0">
              <a:buNone/>
            </a:pPr>
            <a:r>
              <a:rPr lang="de-DE" sz="2800" dirty="0"/>
              <a:t>2 </a:t>
            </a:r>
            <a:r>
              <a:rPr lang="de-DE" sz="2800" dirty="0" err="1"/>
              <a:t>mmHg’ya</a:t>
            </a:r>
            <a:r>
              <a:rPr lang="de-DE" sz="2800" dirty="0"/>
              <a:t> </a:t>
            </a:r>
            <a:r>
              <a:rPr lang="de-DE" sz="2800" dirty="0" err="1"/>
              <a:t>kadar</a:t>
            </a:r>
            <a:r>
              <a:rPr lang="de-DE" sz="2800" dirty="0"/>
              <a:t> </a:t>
            </a:r>
            <a:r>
              <a:rPr lang="de-DE" sz="2800" dirty="0" err="1"/>
              <a:t>değişkenlik</a:t>
            </a:r>
            <a:r>
              <a:rPr lang="de-DE" sz="2800" dirty="0"/>
              <a:t> </a:t>
            </a:r>
            <a:r>
              <a:rPr lang="de-DE" sz="2800" dirty="0" err="1"/>
              <a:t>gösterebilir</a:t>
            </a:r>
            <a:endParaRPr lang="en-US" sz="2800" dirty="0"/>
          </a:p>
          <a:p>
            <a:pPr marL="0" indent="0">
              <a:buNone/>
            </a:pPr>
            <a:r>
              <a:rPr lang="de-DE" sz="2800" dirty="0" err="1">
                <a:solidFill>
                  <a:srgbClr val="FFFF00"/>
                </a:solidFill>
              </a:rPr>
              <a:t>Gereken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zaman</a:t>
            </a:r>
            <a:r>
              <a:rPr lang="de-DE" sz="2800" dirty="0">
                <a:solidFill>
                  <a:srgbClr val="FFFF00"/>
                </a:solidFill>
              </a:rPr>
              <a:t>: 12-24 </a:t>
            </a:r>
            <a:r>
              <a:rPr lang="de-DE" sz="2800" dirty="0" err="1">
                <a:solidFill>
                  <a:srgbClr val="FFFF00"/>
                </a:solidFill>
              </a:rPr>
              <a:t>saat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sz="2800" dirty="0" err="1" smtClean="0">
                <a:solidFill>
                  <a:srgbClr val="FFFF00"/>
                </a:solidFill>
              </a:rPr>
              <a:t>Pratik</a:t>
            </a:r>
            <a:r>
              <a:rPr lang="de-DE" sz="2800" dirty="0" smtClean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bilgi</a:t>
            </a:r>
            <a:r>
              <a:rPr lang="de-DE" sz="2800" dirty="0">
                <a:solidFill>
                  <a:srgbClr val="FFFF00"/>
                </a:solidFill>
              </a:rPr>
              <a:t>: </a:t>
            </a:r>
            <a:r>
              <a:rPr lang="de-DE" sz="2800" dirty="0" err="1"/>
              <a:t>Metabolik</a:t>
            </a:r>
            <a:r>
              <a:rPr lang="de-DE" sz="2800" dirty="0"/>
              <a:t> </a:t>
            </a:r>
            <a:r>
              <a:rPr lang="de-DE" sz="2800" dirty="0" err="1"/>
              <a:t>asidozda</a:t>
            </a:r>
            <a:r>
              <a:rPr lang="de-DE" sz="2800" dirty="0"/>
              <a:t> </a:t>
            </a:r>
            <a:r>
              <a:rPr lang="de-DE" sz="2800" dirty="0" err="1"/>
              <a:t>önce</a:t>
            </a:r>
            <a:r>
              <a:rPr lang="de-DE" sz="2800" dirty="0"/>
              <a:t> </a:t>
            </a:r>
            <a:r>
              <a:rPr lang="de-DE" sz="2800" dirty="0" err="1"/>
              <a:t>bikarbonat</a:t>
            </a:r>
            <a:r>
              <a:rPr lang="de-DE" sz="2800" dirty="0"/>
              <a:t>, </a:t>
            </a:r>
            <a:r>
              <a:rPr lang="de-DE" sz="2800" dirty="0" err="1"/>
              <a:t>sonra</a:t>
            </a:r>
            <a:r>
              <a:rPr lang="de-DE" sz="2800" dirty="0"/>
              <a:t> </a:t>
            </a:r>
            <a:r>
              <a:rPr lang="de-DE" sz="2800" dirty="0" err="1"/>
              <a:t>karbondioksit</a:t>
            </a:r>
            <a:r>
              <a:rPr lang="de-DE" sz="2800" dirty="0"/>
              <a:t> </a:t>
            </a:r>
            <a:r>
              <a:rPr lang="de-DE" sz="2800" dirty="0" err="1"/>
              <a:t>azalır</a:t>
            </a:r>
            <a:r>
              <a:rPr lang="de-DE" sz="2800" dirty="0"/>
              <a:t>.</a:t>
            </a:r>
            <a:endParaRPr lang="en-US" sz="2800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286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Metabolik</a:t>
            </a:r>
            <a:r>
              <a:rPr lang="de-DE" dirty="0"/>
              <a:t> </a:t>
            </a:r>
            <a:r>
              <a:rPr lang="de-DE" dirty="0" err="1"/>
              <a:t>alkaloz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HCO</a:t>
            </a:r>
            <a:r>
              <a:rPr lang="de-DE" baseline="-25000" dirty="0" smtClean="0"/>
              <a:t>3</a:t>
            </a:r>
            <a:r>
              <a:rPr lang="de-DE" dirty="0" smtClean="0"/>
              <a:t>’taki </a:t>
            </a:r>
            <a:r>
              <a:rPr lang="de-DE" dirty="0"/>
              <a:t>her 1 </a:t>
            </a:r>
            <a:r>
              <a:rPr lang="de-DE" dirty="0" err="1"/>
              <a:t>mEq</a:t>
            </a:r>
            <a:r>
              <a:rPr lang="de-DE" dirty="0"/>
              <a:t>/</a:t>
            </a:r>
            <a:r>
              <a:rPr lang="de-DE" dirty="0" err="1"/>
              <a:t>l’lik</a:t>
            </a:r>
            <a:r>
              <a:rPr lang="de-DE" dirty="0"/>
              <a:t> </a:t>
            </a:r>
            <a:r>
              <a:rPr lang="de-DE" dirty="0" err="1"/>
              <a:t>yükselme</a:t>
            </a:r>
            <a:r>
              <a:rPr lang="de-DE" dirty="0"/>
              <a:t> P</a:t>
            </a:r>
            <a:r>
              <a:rPr lang="de-DE" baseline="-25000" dirty="0"/>
              <a:t>a</a:t>
            </a: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’yi 0.75 mm </a:t>
            </a:r>
            <a:r>
              <a:rPr lang="de-DE" dirty="0" err="1"/>
              <a:t>Hg</a:t>
            </a:r>
            <a:r>
              <a:rPr lang="de-DE" dirty="0"/>
              <a:t> </a:t>
            </a:r>
            <a:r>
              <a:rPr lang="de-DE" dirty="0" err="1"/>
              <a:t>arttırır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5 </a:t>
            </a:r>
            <a:r>
              <a:rPr lang="de-DE" dirty="0" err="1"/>
              <a:t>mmHg’ya</a:t>
            </a:r>
            <a:r>
              <a:rPr lang="de-DE" dirty="0"/>
              <a:t> </a:t>
            </a:r>
            <a:r>
              <a:rPr lang="de-DE" dirty="0" err="1"/>
              <a:t>kadar</a:t>
            </a:r>
            <a:r>
              <a:rPr lang="de-DE" dirty="0"/>
              <a:t> </a:t>
            </a:r>
            <a:r>
              <a:rPr lang="de-DE" dirty="0" err="1"/>
              <a:t>değişkenlik</a:t>
            </a:r>
            <a:r>
              <a:rPr lang="de-DE" dirty="0"/>
              <a:t> </a:t>
            </a:r>
            <a:r>
              <a:rPr lang="de-DE" dirty="0" err="1"/>
              <a:t>gösterebilir</a:t>
            </a:r>
            <a:endParaRPr lang="en-US" dirty="0"/>
          </a:p>
          <a:p>
            <a:pPr marL="0" indent="0">
              <a:buNone/>
            </a:pPr>
            <a:r>
              <a:rPr lang="de-DE" dirty="0" err="1">
                <a:solidFill>
                  <a:srgbClr val="FFFF00"/>
                </a:solidFill>
              </a:rPr>
              <a:t>Gereken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zaman</a:t>
            </a:r>
            <a:r>
              <a:rPr lang="de-DE" dirty="0">
                <a:solidFill>
                  <a:srgbClr val="FFFF00"/>
                </a:solidFill>
              </a:rPr>
              <a:t>: </a:t>
            </a:r>
            <a:r>
              <a:rPr lang="de-DE" dirty="0"/>
              <a:t>24-36 </a:t>
            </a:r>
            <a:r>
              <a:rPr lang="de-DE" dirty="0" err="1"/>
              <a:t>saat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 </a:t>
            </a:r>
            <a:endParaRPr lang="en-US" dirty="0"/>
          </a:p>
          <a:p>
            <a:pPr marL="0" indent="0">
              <a:buNone/>
            </a:pPr>
            <a:r>
              <a:rPr lang="de-DE" dirty="0" err="1">
                <a:solidFill>
                  <a:srgbClr val="FFFF00"/>
                </a:solidFill>
              </a:rPr>
              <a:t>Pratik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bilgi</a:t>
            </a:r>
            <a:r>
              <a:rPr lang="de-DE" dirty="0">
                <a:solidFill>
                  <a:srgbClr val="FFFF00"/>
                </a:solidFill>
              </a:rPr>
              <a:t>: </a:t>
            </a:r>
            <a:r>
              <a:rPr lang="de-DE" dirty="0" err="1"/>
              <a:t>Metabolik</a:t>
            </a:r>
            <a:r>
              <a:rPr lang="de-DE" dirty="0"/>
              <a:t> </a:t>
            </a:r>
            <a:r>
              <a:rPr lang="de-DE" dirty="0" err="1"/>
              <a:t>alkalozda</a:t>
            </a:r>
            <a:r>
              <a:rPr lang="de-DE" dirty="0"/>
              <a:t> </a:t>
            </a:r>
            <a:r>
              <a:rPr lang="de-DE" dirty="0" err="1"/>
              <a:t>önce</a:t>
            </a:r>
            <a:r>
              <a:rPr lang="de-DE" dirty="0"/>
              <a:t> </a:t>
            </a:r>
            <a:r>
              <a:rPr lang="de-DE" dirty="0" err="1"/>
              <a:t>bikarbonat</a:t>
            </a:r>
            <a:r>
              <a:rPr lang="de-DE" dirty="0"/>
              <a:t>, </a:t>
            </a:r>
            <a:r>
              <a:rPr lang="de-DE" dirty="0" err="1"/>
              <a:t>sonra</a:t>
            </a:r>
            <a:r>
              <a:rPr lang="de-DE" dirty="0"/>
              <a:t> </a:t>
            </a:r>
            <a:r>
              <a:rPr lang="de-DE" dirty="0" err="1"/>
              <a:t>karbondioksit</a:t>
            </a:r>
            <a:r>
              <a:rPr lang="de-DE" dirty="0"/>
              <a:t> </a:t>
            </a:r>
            <a:r>
              <a:rPr lang="de-DE" dirty="0" err="1"/>
              <a:t>artar</a:t>
            </a:r>
            <a:r>
              <a:rPr lang="de-DE" dirty="0"/>
              <a:t>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857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Akut </a:t>
            </a:r>
            <a:r>
              <a:rPr lang="de-DE" dirty="0" err="1"/>
              <a:t>respiratuvar</a:t>
            </a:r>
            <a:r>
              <a:rPr lang="de-DE" dirty="0"/>
              <a:t> </a:t>
            </a:r>
            <a:r>
              <a:rPr lang="de-DE" dirty="0" err="1" smtClean="0"/>
              <a:t>asidoz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</a:t>
            </a:r>
            <a:r>
              <a:rPr lang="de-DE" baseline="-25000" dirty="0" smtClean="0"/>
              <a:t>a</a:t>
            </a:r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’deki </a:t>
            </a:r>
            <a:r>
              <a:rPr lang="de-DE" dirty="0"/>
              <a:t>her 10 mm </a:t>
            </a:r>
            <a:r>
              <a:rPr lang="de-DE" dirty="0" err="1"/>
              <a:t>Hg</a:t>
            </a:r>
            <a:r>
              <a:rPr lang="de-DE" dirty="0"/>
              <a:t> </a:t>
            </a:r>
            <a:r>
              <a:rPr lang="de-DE" dirty="0" err="1"/>
              <a:t>yükselme</a:t>
            </a:r>
            <a:r>
              <a:rPr lang="de-DE" dirty="0"/>
              <a:t> HCO</a:t>
            </a:r>
            <a:r>
              <a:rPr lang="de-DE" baseline="-25000" dirty="0"/>
              <a:t>3</a:t>
            </a:r>
            <a:r>
              <a:rPr lang="de-DE" dirty="0"/>
              <a:t>’ı 1 </a:t>
            </a:r>
            <a:r>
              <a:rPr lang="de-DE" dirty="0" err="1"/>
              <a:t>mEq</a:t>
            </a:r>
            <a:r>
              <a:rPr lang="de-DE" dirty="0"/>
              <a:t>/l </a:t>
            </a:r>
            <a:r>
              <a:rPr lang="de-DE" dirty="0" err="1"/>
              <a:t>arttırır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3 </a:t>
            </a:r>
            <a:r>
              <a:rPr lang="de-DE" dirty="0" err="1"/>
              <a:t>mEq</a:t>
            </a:r>
            <a:r>
              <a:rPr lang="de-DE" dirty="0"/>
              <a:t>/</a:t>
            </a:r>
            <a:r>
              <a:rPr lang="de-DE" dirty="0" err="1"/>
              <a:t>L’ye</a:t>
            </a:r>
            <a:r>
              <a:rPr lang="de-DE" dirty="0"/>
              <a:t> </a:t>
            </a:r>
            <a:r>
              <a:rPr lang="de-DE" dirty="0" err="1"/>
              <a:t>kadar</a:t>
            </a:r>
            <a:r>
              <a:rPr lang="de-DE" dirty="0"/>
              <a:t> </a:t>
            </a:r>
            <a:r>
              <a:rPr lang="de-DE" dirty="0" err="1"/>
              <a:t>değişkenlik</a:t>
            </a:r>
            <a:r>
              <a:rPr lang="de-DE" dirty="0"/>
              <a:t> </a:t>
            </a:r>
            <a:r>
              <a:rPr lang="de-DE" dirty="0" err="1"/>
              <a:t>gösterebilir</a:t>
            </a:r>
            <a:endParaRPr lang="en-US" dirty="0"/>
          </a:p>
          <a:p>
            <a:pPr marL="0" indent="0">
              <a:buNone/>
            </a:pPr>
            <a:r>
              <a:rPr lang="de-DE" dirty="0" err="1">
                <a:solidFill>
                  <a:srgbClr val="FFFF00"/>
                </a:solidFill>
              </a:rPr>
              <a:t>Gereken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zaman</a:t>
            </a:r>
            <a:r>
              <a:rPr lang="de-DE" dirty="0">
                <a:solidFill>
                  <a:srgbClr val="FFFF00"/>
                </a:solidFill>
              </a:rPr>
              <a:t>: 5-10 </a:t>
            </a:r>
            <a:r>
              <a:rPr lang="de-DE" dirty="0" err="1">
                <a:solidFill>
                  <a:srgbClr val="FFFF00"/>
                </a:solidFill>
              </a:rPr>
              <a:t>dakika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FFFF00"/>
                </a:solidFill>
              </a:rPr>
              <a:t> 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FFFF00"/>
                </a:solidFill>
              </a:rPr>
              <a:t>Pratik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bilgi</a:t>
            </a:r>
            <a:r>
              <a:rPr lang="de-DE" dirty="0">
                <a:solidFill>
                  <a:srgbClr val="FFFF00"/>
                </a:solidFill>
              </a:rPr>
              <a:t>: </a:t>
            </a:r>
            <a:r>
              <a:rPr lang="de-DE" dirty="0" err="1"/>
              <a:t>Respiratuvar</a:t>
            </a:r>
            <a:r>
              <a:rPr lang="de-DE" dirty="0"/>
              <a:t> </a:t>
            </a:r>
            <a:r>
              <a:rPr lang="de-DE" dirty="0" err="1"/>
              <a:t>asidozda</a:t>
            </a:r>
            <a:r>
              <a:rPr lang="de-DE" dirty="0"/>
              <a:t> </a:t>
            </a:r>
            <a:r>
              <a:rPr lang="de-DE" dirty="0" err="1"/>
              <a:t>önce</a:t>
            </a:r>
            <a:r>
              <a:rPr lang="de-DE" dirty="0"/>
              <a:t> </a:t>
            </a:r>
            <a:r>
              <a:rPr lang="de-DE" dirty="0" err="1"/>
              <a:t>karbondioksit</a:t>
            </a:r>
            <a:r>
              <a:rPr lang="de-DE" dirty="0"/>
              <a:t>, </a:t>
            </a:r>
            <a:r>
              <a:rPr lang="de-DE" dirty="0" err="1"/>
              <a:t>sonra</a:t>
            </a:r>
            <a:r>
              <a:rPr lang="de-DE" dirty="0"/>
              <a:t> </a:t>
            </a:r>
            <a:r>
              <a:rPr lang="de-DE" dirty="0" err="1"/>
              <a:t>bikarbonat</a:t>
            </a:r>
            <a:r>
              <a:rPr lang="de-DE" dirty="0"/>
              <a:t> </a:t>
            </a:r>
            <a:r>
              <a:rPr lang="de-DE" dirty="0" err="1"/>
              <a:t>artar</a:t>
            </a:r>
            <a:r>
              <a:rPr lang="de-DE" dirty="0"/>
              <a:t>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028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Kronik</a:t>
            </a:r>
            <a:r>
              <a:rPr lang="de-DE" dirty="0"/>
              <a:t> </a:t>
            </a:r>
            <a:r>
              <a:rPr lang="de-DE" dirty="0" err="1"/>
              <a:t>respiratuvar</a:t>
            </a:r>
            <a:r>
              <a:rPr lang="de-DE" dirty="0"/>
              <a:t> </a:t>
            </a:r>
            <a:r>
              <a:rPr lang="de-DE" dirty="0" err="1" smtClean="0"/>
              <a:t>asidoz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</a:t>
            </a:r>
            <a:r>
              <a:rPr lang="de-DE" baseline="-25000" dirty="0" smtClean="0"/>
              <a:t>a</a:t>
            </a:r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’deki </a:t>
            </a:r>
            <a:r>
              <a:rPr lang="de-DE" dirty="0"/>
              <a:t>her 10 mm </a:t>
            </a:r>
            <a:r>
              <a:rPr lang="de-DE" dirty="0" err="1"/>
              <a:t>Hg</a:t>
            </a:r>
            <a:r>
              <a:rPr lang="de-DE" dirty="0"/>
              <a:t> </a:t>
            </a:r>
            <a:r>
              <a:rPr lang="de-DE" dirty="0" err="1"/>
              <a:t>yükselme</a:t>
            </a:r>
            <a:r>
              <a:rPr lang="de-DE" dirty="0"/>
              <a:t> HCO</a:t>
            </a:r>
            <a:r>
              <a:rPr lang="de-DE" baseline="-25000" dirty="0"/>
              <a:t>3</a:t>
            </a:r>
            <a:r>
              <a:rPr lang="de-DE" dirty="0"/>
              <a:t>’ı 4 </a:t>
            </a:r>
            <a:r>
              <a:rPr lang="de-DE" dirty="0" err="1"/>
              <a:t>mEq</a:t>
            </a:r>
            <a:r>
              <a:rPr lang="de-DE" dirty="0"/>
              <a:t>/l </a:t>
            </a:r>
            <a:r>
              <a:rPr lang="de-DE" dirty="0" err="1"/>
              <a:t>arttırır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4 </a:t>
            </a:r>
            <a:r>
              <a:rPr lang="de-DE" dirty="0" err="1"/>
              <a:t>mEq</a:t>
            </a:r>
            <a:r>
              <a:rPr lang="de-DE" dirty="0"/>
              <a:t>/</a:t>
            </a:r>
            <a:r>
              <a:rPr lang="de-DE" dirty="0" err="1"/>
              <a:t>L’ye</a:t>
            </a:r>
            <a:r>
              <a:rPr lang="de-DE" dirty="0"/>
              <a:t> </a:t>
            </a:r>
            <a:r>
              <a:rPr lang="de-DE" dirty="0" err="1"/>
              <a:t>kadar</a:t>
            </a:r>
            <a:r>
              <a:rPr lang="de-DE" dirty="0"/>
              <a:t> </a:t>
            </a:r>
            <a:r>
              <a:rPr lang="de-DE" dirty="0" err="1"/>
              <a:t>değişkenlik</a:t>
            </a:r>
            <a:r>
              <a:rPr lang="de-DE" dirty="0"/>
              <a:t> </a:t>
            </a:r>
            <a:r>
              <a:rPr lang="de-DE" dirty="0" err="1"/>
              <a:t>gösterebilir</a:t>
            </a:r>
            <a:endParaRPr lang="en-US" dirty="0"/>
          </a:p>
          <a:p>
            <a:pPr marL="0" indent="0">
              <a:buNone/>
            </a:pPr>
            <a:r>
              <a:rPr lang="de-DE" dirty="0" err="1">
                <a:solidFill>
                  <a:srgbClr val="FFFF00"/>
                </a:solidFill>
              </a:rPr>
              <a:t>Gereken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zaman</a:t>
            </a:r>
            <a:r>
              <a:rPr lang="de-DE" dirty="0">
                <a:solidFill>
                  <a:srgbClr val="FFFF00"/>
                </a:solidFill>
              </a:rPr>
              <a:t>: 72-96 </a:t>
            </a:r>
            <a:r>
              <a:rPr lang="de-DE" dirty="0" err="1">
                <a:solidFill>
                  <a:srgbClr val="FFFF00"/>
                </a:solidFill>
              </a:rPr>
              <a:t>saat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FFFF00"/>
                </a:solidFill>
              </a:rPr>
              <a:t> 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FFFF00"/>
                </a:solidFill>
              </a:rPr>
              <a:t>Pratik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bilgi</a:t>
            </a:r>
            <a:r>
              <a:rPr lang="de-DE" dirty="0">
                <a:solidFill>
                  <a:srgbClr val="FFFF00"/>
                </a:solidFill>
              </a:rPr>
              <a:t>: </a:t>
            </a:r>
            <a:r>
              <a:rPr lang="de-DE" dirty="0" err="1"/>
              <a:t>Respiratuvar</a:t>
            </a:r>
            <a:r>
              <a:rPr lang="de-DE" dirty="0"/>
              <a:t> </a:t>
            </a:r>
            <a:r>
              <a:rPr lang="de-DE" dirty="0" err="1"/>
              <a:t>asidozda</a:t>
            </a:r>
            <a:r>
              <a:rPr lang="de-DE" dirty="0"/>
              <a:t> </a:t>
            </a:r>
            <a:r>
              <a:rPr lang="de-DE" dirty="0" err="1"/>
              <a:t>önce</a:t>
            </a:r>
            <a:r>
              <a:rPr lang="de-DE" dirty="0"/>
              <a:t> </a:t>
            </a:r>
            <a:r>
              <a:rPr lang="de-DE" dirty="0" err="1"/>
              <a:t>karbondioksit</a:t>
            </a:r>
            <a:r>
              <a:rPr lang="de-DE" dirty="0"/>
              <a:t>, </a:t>
            </a:r>
            <a:r>
              <a:rPr lang="de-DE" dirty="0" err="1"/>
              <a:t>sonra</a:t>
            </a:r>
            <a:r>
              <a:rPr lang="de-DE" dirty="0"/>
              <a:t> </a:t>
            </a:r>
            <a:r>
              <a:rPr lang="de-DE" dirty="0" err="1"/>
              <a:t>bikarbonat</a:t>
            </a:r>
            <a:r>
              <a:rPr lang="de-DE" dirty="0"/>
              <a:t> </a:t>
            </a:r>
            <a:r>
              <a:rPr lang="de-DE" dirty="0" err="1"/>
              <a:t>artar</a:t>
            </a:r>
            <a:r>
              <a:rPr lang="de-DE" dirty="0"/>
              <a:t>.</a:t>
            </a:r>
            <a:endParaRPr lang="en-US" dirty="0"/>
          </a:p>
          <a:p>
            <a:r>
              <a:rPr lang="de-DE" dirty="0"/>
              <a:t> 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176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Akut </a:t>
            </a:r>
            <a:r>
              <a:rPr lang="de-DE" dirty="0" err="1"/>
              <a:t>respiratuvar</a:t>
            </a:r>
            <a:r>
              <a:rPr lang="de-DE" dirty="0"/>
              <a:t> </a:t>
            </a:r>
            <a:r>
              <a:rPr lang="de-DE" dirty="0" err="1" smtClean="0"/>
              <a:t>alkaloz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smtClean="0"/>
              <a:t>P</a:t>
            </a:r>
            <a:r>
              <a:rPr lang="de-DE" baseline="-25000" dirty="0" smtClean="0"/>
              <a:t>a</a:t>
            </a:r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’deki </a:t>
            </a:r>
            <a:r>
              <a:rPr lang="de-DE" dirty="0"/>
              <a:t>her 10 mm </a:t>
            </a:r>
            <a:r>
              <a:rPr lang="de-DE" dirty="0" err="1"/>
              <a:t>Hg</a:t>
            </a:r>
            <a:r>
              <a:rPr lang="de-DE" dirty="0"/>
              <a:t> </a:t>
            </a:r>
            <a:r>
              <a:rPr lang="de-DE" dirty="0" err="1"/>
              <a:t>azalma</a:t>
            </a:r>
            <a:r>
              <a:rPr lang="de-DE" dirty="0"/>
              <a:t> HCO</a:t>
            </a:r>
            <a:r>
              <a:rPr lang="de-DE" baseline="-25000" dirty="0"/>
              <a:t>3</a:t>
            </a:r>
            <a:r>
              <a:rPr lang="de-DE" dirty="0"/>
              <a:t>’ı 2 </a:t>
            </a:r>
            <a:r>
              <a:rPr lang="de-DE" dirty="0" err="1"/>
              <a:t>mEq</a:t>
            </a:r>
            <a:r>
              <a:rPr lang="de-DE" dirty="0"/>
              <a:t>/l </a:t>
            </a:r>
            <a:r>
              <a:rPr lang="de-DE" dirty="0" err="1"/>
              <a:t>düşürür</a:t>
            </a:r>
            <a:endParaRPr lang="en-US" dirty="0"/>
          </a:p>
          <a:p>
            <a:r>
              <a:rPr lang="de-DE" dirty="0"/>
              <a:t>3 </a:t>
            </a:r>
            <a:r>
              <a:rPr lang="de-DE" dirty="0" err="1"/>
              <a:t>mEq</a:t>
            </a:r>
            <a:r>
              <a:rPr lang="de-DE" dirty="0"/>
              <a:t>/</a:t>
            </a:r>
            <a:r>
              <a:rPr lang="de-DE" dirty="0" err="1"/>
              <a:t>L’ye</a:t>
            </a:r>
            <a:r>
              <a:rPr lang="de-DE" dirty="0"/>
              <a:t> </a:t>
            </a:r>
            <a:r>
              <a:rPr lang="de-DE" dirty="0" err="1"/>
              <a:t>kadar</a:t>
            </a:r>
            <a:r>
              <a:rPr lang="de-DE" dirty="0"/>
              <a:t> </a:t>
            </a:r>
            <a:r>
              <a:rPr lang="de-DE" dirty="0" err="1"/>
              <a:t>değişkenlik</a:t>
            </a:r>
            <a:r>
              <a:rPr lang="de-DE" dirty="0"/>
              <a:t> </a:t>
            </a:r>
            <a:r>
              <a:rPr lang="de-DE" dirty="0" err="1"/>
              <a:t>gösterebilir</a:t>
            </a:r>
            <a:endParaRPr lang="en-US" dirty="0"/>
          </a:p>
          <a:p>
            <a:pPr marL="0" indent="0">
              <a:buNone/>
            </a:pPr>
            <a:r>
              <a:rPr lang="de-DE" dirty="0" err="1">
                <a:solidFill>
                  <a:srgbClr val="FFFF00"/>
                </a:solidFill>
              </a:rPr>
              <a:t>Gereken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zaman</a:t>
            </a:r>
            <a:r>
              <a:rPr lang="de-DE" dirty="0">
                <a:solidFill>
                  <a:srgbClr val="FFFF00"/>
                </a:solidFill>
              </a:rPr>
              <a:t>: 5-10 </a:t>
            </a:r>
            <a:r>
              <a:rPr lang="de-DE" dirty="0" err="1">
                <a:solidFill>
                  <a:srgbClr val="FFFF00"/>
                </a:solidFill>
              </a:rPr>
              <a:t>dakika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FFFF00"/>
                </a:solidFill>
              </a:rPr>
              <a:t> 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FFFF00"/>
                </a:solidFill>
              </a:rPr>
              <a:t>Pratik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bilgi</a:t>
            </a:r>
            <a:r>
              <a:rPr lang="de-DE" dirty="0">
                <a:solidFill>
                  <a:srgbClr val="FFFF00"/>
                </a:solidFill>
              </a:rPr>
              <a:t>: </a:t>
            </a:r>
            <a:r>
              <a:rPr lang="de-DE" dirty="0" err="1"/>
              <a:t>Respiratuvar</a:t>
            </a:r>
            <a:r>
              <a:rPr lang="de-DE" dirty="0"/>
              <a:t> </a:t>
            </a:r>
            <a:r>
              <a:rPr lang="de-DE" dirty="0" err="1"/>
              <a:t>alkalozda</a:t>
            </a:r>
            <a:r>
              <a:rPr lang="de-DE" dirty="0"/>
              <a:t> </a:t>
            </a:r>
            <a:r>
              <a:rPr lang="de-DE" dirty="0" err="1"/>
              <a:t>önce</a:t>
            </a:r>
            <a:r>
              <a:rPr lang="de-DE" dirty="0"/>
              <a:t> </a:t>
            </a:r>
            <a:r>
              <a:rPr lang="de-DE" dirty="0" err="1"/>
              <a:t>karbondioksit</a:t>
            </a:r>
            <a:r>
              <a:rPr lang="de-DE" dirty="0"/>
              <a:t>, </a:t>
            </a:r>
            <a:r>
              <a:rPr lang="de-DE" dirty="0" err="1"/>
              <a:t>sonra</a:t>
            </a:r>
            <a:r>
              <a:rPr lang="de-DE" dirty="0"/>
              <a:t> </a:t>
            </a:r>
            <a:r>
              <a:rPr lang="de-DE" dirty="0" err="1"/>
              <a:t>bikarbonat</a:t>
            </a:r>
            <a:r>
              <a:rPr lang="de-DE" dirty="0"/>
              <a:t> </a:t>
            </a:r>
            <a:r>
              <a:rPr lang="de-DE" dirty="0" err="1"/>
              <a:t>azalır</a:t>
            </a:r>
            <a:r>
              <a:rPr lang="de-DE" dirty="0"/>
              <a:t>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303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Kronik</a:t>
            </a:r>
            <a:r>
              <a:rPr lang="de-DE" dirty="0"/>
              <a:t> </a:t>
            </a:r>
            <a:r>
              <a:rPr lang="de-DE" dirty="0" err="1"/>
              <a:t>respiratuvar</a:t>
            </a:r>
            <a:r>
              <a:rPr lang="de-DE" dirty="0"/>
              <a:t> </a:t>
            </a:r>
            <a:r>
              <a:rPr lang="de-DE" dirty="0" err="1" smtClean="0"/>
              <a:t>alkaloz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</a:t>
            </a:r>
            <a:r>
              <a:rPr lang="de-DE" baseline="-25000" dirty="0" smtClean="0"/>
              <a:t>a</a:t>
            </a:r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’deki </a:t>
            </a:r>
            <a:r>
              <a:rPr lang="de-DE" dirty="0"/>
              <a:t>her 10 mm </a:t>
            </a:r>
            <a:r>
              <a:rPr lang="de-DE" dirty="0" err="1"/>
              <a:t>Hg</a:t>
            </a:r>
            <a:r>
              <a:rPr lang="de-DE" dirty="0"/>
              <a:t> </a:t>
            </a:r>
            <a:r>
              <a:rPr lang="de-DE" dirty="0" err="1"/>
              <a:t>azalma</a:t>
            </a:r>
            <a:r>
              <a:rPr lang="de-DE" dirty="0"/>
              <a:t> HCO</a:t>
            </a:r>
            <a:r>
              <a:rPr lang="de-DE" baseline="-25000" dirty="0"/>
              <a:t>3</a:t>
            </a:r>
            <a:r>
              <a:rPr lang="de-DE" dirty="0"/>
              <a:t>’ı 4 </a:t>
            </a:r>
            <a:r>
              <a:rPr lang="de-DE" dirty="0" err="1"/>
              <a:t>mEq</a:t>
            </a:r>
            <a:r>
              <a:rPr lang="de-DE" dirty="0"/>
              <a:t>/l </a:t>
            </a:r>
            <a:r>
              <a:rPr lang="de-DE" dirty="0" err="1"/>
              <a:t>düşürür</a:t>
            </a:r>
            <a:r>
              <a:rPr lang="de-DE" dirty="0"/>
              <a:t> 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3 </a:t>
            </a:r>
            <a:r>
              <a:rPr lang="de-DE" dirty="0" err="1"/>
              <a:t>mEq</a:t>
            </a:r>
            <a:r>
              <a:rPr lang="de-DE" dirty="0"/>
              <a:t>/</a:t>
            </a:r>
            <a:r>
              <a:rPr lang="de-DE" dirty="0" err="1"/>
              <a:t>L’ye</a:t>
            </a:r>
            <a:r>
              <a:rPr lang="de-DE" dirty="0"/>
              <a:t> </a:t>
            </a:r>
            <a:r>
              <a:rPr lang="de-DE" dirty="0" err="1"/>
              <a:t>kadar</a:t>
            </a:r>
            <a:r>
              <a:rPr lang="de-DE" dirty="0"/>
              <a:t> </a:t>
            </a:r>
            <a:r>
              <a:rPr lang="de-DE" dirty="0" err="1"/>
              <a:t>değişkenlik</a:t>
            </a:r>
            <a:r>
              <a:rPr lang="de-DE" dirty="0"/>
              <a:t> </a:t>
            </a:r>
            <a:r>
              <a:rPr lang="de-DE" dirty="0" err="1"/>
              <a:t>gösterebilir</a:t>
            </a:r>
            <a:endParaRPr lang="en-US" dirty="0"/>
          </a:p>
          <a:p>
            <a:pPr marL="0" indent="0">
              <a:buNone/>
            </a:pPr>
            <a:r>
              <a:rPr lang="de-DE" dirty="0" err="1">
                <a:solidFill>
                  <a:srgbClr val="FFFF00"/>
                </a:solidFill>
              </a:rPr>
              <a:t>Gereken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zaman</a:t>
            </a:r>
            <a:r>
              <a:rPr lang="de-DE" dirty="0">
                <a:solidFill>
                  <a:srgbClr val="FFFF00"/>
                </a:solidFill>
              </a:rPr>
              <a:t>: 72-96 </a:t>
            </a:r>
            <a:r>
              <a:rPr lang="de-DE" dirty="0" err="1">
                <a:solidFill>
                  <a:srgbClr val="FFFF00"/>
                </a:solidFill>
              </a:rPr>
              <a:t>saat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FFFF00"/>
                </a:solidFill>
              </a:rPr>
              <a:t> 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FFFF00"/>
                </a:solidFill>
              </a:rPr>
              <a:t>Pratik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bilgi</a:t>
            </a:r>
            <a:r>
              <a:rPr lang="de-DE" dirty="0">
                <a:solidFill>
                  <a:srgbClr val="FFFF00"/>
                </a:solidFill>
              </a:rPr>
              <a:t>: </a:t>
            </a:r>
            <a:r>
              <a:rPr lang="de-DE" dirty="0" err="1"/>
              <a:t>Respiratuvar</a:t>
            </a:r>
            <a:r>
              <a:rPr lang="de-DE" dirty="0"/>
              <a:t> </a:t>
            </a:r>
            <a:r>
              <a:rPr lang="de-DE" dirty="0" err="1"/>
              <a:t>alkalozda</a:t>
            </a:r>
            <a:r>
              <a:rPr lang="de-DE" dirty="0"/>
              <a:t> </a:t>
            </a:r>
            <a:r>
              <a:rPr lang="de-DE" dirty="0" err="1"/>
              <a:t>önce</a:t>
            </a:r>
            <a:r>
              <a:rPr lang="de-DE" dirty="0"/>
              <a:t> </a:t>
            </a:r>
            <a:r>
              <a:rPr lang="de-DE" dirty="0" err="1"/>
              <a:t>karbondioksit</a:t>
            </a:r>
            <a:r>
              <a:rPr lang="de-DE" dirty="0"/>
              <a:t>, </a:t>
            </a:r>
            <a:r>
              <a:rPr lang="de-DE" dirty="0" err="1"/>
              <a:t>sonra</a:t>
            </a:r>
            <a:r>
              <a:rPr lang="de-DE" dirty="0"/>
              <a:t> </a:t>
            </a:r>
            <a:r>
              <a:rPr lang="de-DE" dirty="0" err="1"/>
              <a:t>bikarbonat</a:t>
            </a:r>
            <a:r>
              <a:rPr lang="de-DE" dirty="0"/>
              <a:t> </a:t>
            </a:r>
            <a:r>
              <a:rPr lang="de-DE" dirty="0" err="1"/>
              <a:t>azalır</a:t>
            </a:r>
            <a:r>
              <a:rPr lang="de-DE" dirty="0"/>
              <a:t>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042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/>
              <a:t>Metabolik</a:t>
            </a:r>
            <a:r>
              <a:rPr lang="tr-TR" sz="3200" dirty="0"/>
              <a:t> </a:t>
            </a:r>
            <a:r>
              <a:rPr lang="tr-TR" sz="3200" dirty="0" err="1"/>
              <a:t>asidozu</a:t>
            </a:r>
            <a:r>
              <a:rPr lang="tr-TR" sz="3200" dirty="0"/>
              <a:t> olan bir hastada HCO</a:t>
            </a:r>
            <a:r>
              <a:rPr lang="tr-TR" sz="3200" baseline="-25000" dirty="0"/>
              <a:t>3 </a:t>
            </a:r>
            <a:r>
              <a:rPr lang="tr-TR" sz="3200" dirty="0"/>
              <a:t>düzeyi 10 </a:t>
            </a:r>
            <a:r>
              <a:rPr lang="tr-TR" sz="3200" dirty="0" err="1"/>
              <a:t>mEq</a:t>
            </a:r>
            <a:r>
              <a:rPr lang="tr-TR" sz="3200" dirty="0"/>
              <a:t>/l ise pCO</a:t>
            </a:r>
            <a:r>
              <a:rPr lang="tr-TR" sz="3200" baseline="-25000" dirty="0"/>
              <a:t>2</a:t>
            </a:r>
            <a:r>
              <a:rPr lang="tr-TR" sz="3200" dirty="0"/>
              <a:t>’yi kaç beklersiniz</a:t>
            </a:r>
            <a:r>
              <a:rPr lang="tr-TR" sz="3200" dirty="0" smtClean="0"/>
              <a:t>?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HCO</a:t>
            </a:r>
            <a:r>
              <a:rPr lang="tr-TR" baseline="-25000" dirty="0"/>
              <a:t>3</a:t>
            </a:r>
            <a:r>
              <a:rPr lang="tr-TR" dirty="0"/>
              <a:t>’taki her 1 </a:t>
            </a:r>
            <a:r>
              <a:rPr lang="tr-TR" dirty="0" err="1"/>
              <a:t>mEq</a:t>
            </a:r>
            <a:r>
              <a:rPr lang="tr-TR" dirty="0"/>
              <a:t>/</a:t>
            </a:r>
            <a:r>
              <a:rPr lang="tr-TR" dirty="0" err="1"/>
              <a:t>l’lik</a:t>
            </a:r>
            <a:r>
              <a:rPr lang="tr-TR" dirty="0"/>
              <a:t> azalma PCO</a:t>
            </a:r>
            <a:r>
              <a:rPr lang="tr-TR" baseline="-25000" dirty="0"/>
              <a:t>2</a:t>
            </a:r>
            <a:r>
              <a:rPr lang="tr-TR" dirty="0"/>
              <a:t>’yi 1.25 mm Hg </a:t>
            </a:r>
            <a:r>
              <a:rPr lang="en-GB" dirty="0" err="1"/>
              <a:t>düşürür</a:t>
            </a:r>
            <a:r>
              <a:rPr lang="en-GB" dirty="0"/>
              <a:t> </a:t>
            </a:r>
            <a:r>
              <a:rPr lang="en-GB" dirty="0" err="1"/>
              <a:t>hatırlanırsa</a:t>
            </a:r>
            <a:endParaRPr lang="en-US" dirty="0"/>
          </a:p>
          <a:p>
            <a:pPr marL="0" indent="0">
              <a:buNone/>
            </a:pPr>
            <a:r>
              <a:rPr lang="en-GB" dirty="0" err="1">
                <a:solidFill>
                  <a:srgbClr val="FFFF00"/>
                </a:solidFill>
              </a:rPr>
              <a:t>Bikarbonattaki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azalma</a:t>
            </a:r>
            <a:r>
              <a:rPr lang="en-GB" dirty="0">
                <a:solidFill>
                  <a:srgbClr val="FFFF00"/>
                </a:solidFill>
              </a:rPr>
              <a:t> = 24-10 = 14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dirty="0"/>
              <a:t>PCO</a:t>
            </a:r>
            <a:r>
              <a:rPr lang="tr-TR" baseline="-25000" dirty="0"/>
              <a:t>2</a:t>
            </a:r>
            <a:r>
              <a:rPr lang="tr-TR" dirty="0"/>
              <a:t>’de 14x1.25 =17.5 mm Hg azalma beklenir</a:t>
            </a:r>
            <a:endParaRPr lang="en-US" dirty="0"/>
          </a:p>
          <a:p>
            <a:pPr marL="0" indent="0">
              <a:buNone/>
            </a:pPr>
            <a:r>
              <a:rPr lang="de-DE" dirty="0">
                <a:solidFill>
                  <a:srgbClr val="FFFF00"/>
                </a:solidFill>
              </a:rPr>
              <a:t>40-17.5=22.5 mm </a:t>
            </a:r>
            <a:r>
              <a:rPr lang="de-DE" dirty="0" err="1">
                <a:solidFill>
                  <a:srgbClr val="FFFF00"/>
                </a:solidFill>
              </a:rPr>
              <a:t>Hg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olmalıdır</a:t>
            </a:r>
            <a:r>
              <a:rPr lang="de-DE" dirty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595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7428" y="562992"/>
            <a:ext cx="9004300" cy="4251325"/>
          </a:xfrm>
        </p:spPr>
        <p:txBody>
          <a:bodyPr/>
          <a:lstStyle/>
          <a:p>
            <a:r>
              <a:rPr lang="tr-TR" dirty="0"/>
              <a:t>http://</a:t>
            </a:r>
            <a:r>
              <a:rPr lang="tr-TR" dirty="0" err="1"/>
              <a:t>tekinakpolat.com</a:t>
            </a:r>
            <a:r>
              <a:rPr lang="tr-TR" dirty="0"/>
              <a:t>/</a:t>
            </a:r>
            <a:r>
              <a:rPr lang="tr-TR" dirty="0" err="1"/>
              <a:t>sivi</a:t>
            </a:r>
            <a:r>
              <a:rPr lang="tr-TR" dirty="0"/>
              <a:t>-elektrolit/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84" y="1717816"/>
            <a:ext cx="8765232" cy="45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smtClean="0"/>
              <a:t>Karışık </a:t>
            </a:r>
            <a:r>
              <a:rPr lang="tr-TR" sz="4400" dirty="0"/>
              <a:t>asit-baz metabolizması </a:t>
            </a:r>
            <a:r>
              <a:rPr lang="tr-TR" sz="4400" dirty="0" smtClean="0"/>
              <a:t>bozukluğu</a:t>
            </a:r>
            <a:endParaRPr lang="en-US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/>
              <a:t>Beklenen</a:t>
            </a:r>
            <a:r>
              <a:rPr lang="de-DE" dirty="0"/>
              <a:t> </a:t>
            </a:r>
            <a:r>
              <a:rPr lang="de-DE" dirty="0" err="1"/>
              <a:t>değerle</a:t>
            </a:r>
            <a:r>
              <a:rPr lang="de-DE" dirty="0"/>
              <a:t> </a:t>
            </a:r>
            <a:r>
              <a:rPr lang="tr-TR" dirty="0"/>
              <a:t>ölçülen değer arasında uyumsuzluk varsa karışık asit-baz metabolizması bozukluğunu düşündürmelidir.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27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Volatil (</a:t>
            </a:r>
            <a:r>
              <a:rPr lang="de-DE" dirty="0" err="1"/>
              <a:t>uçucu</a:t>
            </a:r>
            <a:r>
              <a:rPr lang="de-DE" dirty="0"/>
              <a:t>) </a:t>
            </a:r>
            <a:r>
              <a:rPr lang="de-DE" dirty="0" err="1"/>
              <a:t>asit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 smtClean="0"/>
              <a:t>Vücudumuzda</a:t>
            </a:r>
            <a:r>
              <a:rPr lang="de-DE" dirty="0" smtClean="0"/>
              <a:t> </a:t>
            </a:r>
            <a:r>
              <a:rPr lang="de-DE" dirty="0" err="1"/>
              <a:t>günde</a:t>
            </a:r>
            <a:r>
              <a:rPr lang="de-DE" dirty="0"/>
              <a:t> </a:t>
            </a:r>
            <a:r>
              <a:rPr lang="de-DE" dirty="0" err="1"/>
              <a:t>yaklaşık</a:t>
            </a:r>
            <a:r>
              <a:rPr lang="de-DE" dirty="0"/>
              <a:t> 15.000 mmol </a:t>
            </a:r>
            <a:r>
              <a:rPr lang="de-DE" dirty="0" err="1"/>
              <a:t>karbondioksit</a:t>
            </a:r>
            <a:r>
              <a:rPr lang="de-DE" dirty="0"/>
              <a:t> </a:t>
            </a:r>
            <a:r>
              <a:rPr lang="de-DE" dirty="0" err="1"/>
              <a:t>yani</a:t>
            </a:r>
            <a:r>
              <a:rPr lang="de-DE" dirty="0"/>
              <a:t> </a:t>
            </a:r>
            <a:r>
              <a:rPr lang="de-DE" dirty="0" err="1"/>
              <a:t>uçucu</a:t>
            </a:r>
            <a:r>
              <a:rPr lang="de-DE" dirty="0"/>
              <a:t> </a:t>
            </a:r>
            <a:r>
              <a:rPr lang="de-DE" dirty="0" err="1"/>
              <a:t>gaz</a:t>
            </a:r>
            <a:r>
              <a:rPr lang="de-DE" dirty="0"/>
              <a:t> </a:t>
            </a:r>
            <a:r>
              <a:rPr lang="de-DE" dirty="0" err="1"/>
              <a:t>oluşur</a:t>
            </a:r>
            <a:r>
              <a:rPr lang="de-DE" dirty="0"/>
              <a:t>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229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Titre</a:t>
            </a:r>
            <a:r>
              <a:rPr lang="de-DE" dirty="0"/>
              <a:t> </a:t>
            </a:r>
            <a:r>
              <a:rPr lang="de-DE" dirty="0" err="1"/>
              <a:t>edilebilir</a:t>
            </a:r>
            <a:r>
              <a:rPr lang="de-DE" dirty="0"/>
              <a:t> </a:t>
            </a:r>
            <a:r>
              <a:rPr lang="de-DE" dirty="0" err="1"/>
              <a:t>asit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 smtClean="0"/>
              <a:t>Günlük</a:t>
            </a:r>
            <a:r>
              <a:rPr lang="de-DE" dirty="0" smtClean="0"/>
              <a:t> </a:t>
            </a:r>
            <a:r>
              <a:rPr lang="de-DE" dirty="0" err="1"/>
              <a:t>metabolik</a:t>
            </a:r>
            <a:r>
              <a:rPr lang="de-DE" dirty="0"/>
              <a:t> </a:t>
            </a:r>
            <a:r>
              <a:rPr lang="de-DE" dirty="0" err="1"/>
              <a:t>asit</a:t>
            </a:r>
            <a:r>
              <a:rPr lang="de-DE" dirty="0"/>
              <a:t> </a:t>
            </a:r>
            <a:r>
              <a:rPr lang="de-DE" dirty="0" err="1"/>
              <a:t>yükün</a:t>
            </a:r>
            <a:r>
              <a:rPr lang="de-DE" dirty="0"/>
              <a:t> 60 mmol </a:t>
            </a:r>
            <a:r>
              <a:rPr lang="de-DE" dirty="0" err="1"/>
              <a:t>olduğunu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böbrekler</a:t>
            </a:r>
            <a:r>
              <a:rPr lang="de-DE" dirty="0"/>
              <a:t> </a:t>
            </a:r>
            <a:r>
              <a:rPr lang="de-DE" dirty="0" err="1"/>
              <a:t>aracılığı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atıldığını</a:t>
            </a:r>
            <a:r>
              <a:rPr lang="de-DE" dirty="0"/>
              <a:t> </a:t>
            </a:r>
            <a:r>
              <a:rPr lang="de-DE" dirty="0" err="1"/>
              <a:t>hatırlayalım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 smtClean="0"/>
              <a:t>Bazı</a:t>
            </a:r>
            <a:r>
              <a:rPr lang="de-DE" dirty="0" smtClean="0"/>
              <a:t> </a:t>
            </a:r>
            <a:r>
              <a:rPr lang="de-DE" dirty="0" err="1"/>
              <a:t>asitler</a:t>
            </a:r>
            <a:r>
              <a:rPr lang="de-DE" dirty="0"/>
              <a:t> </a:t>
            </a:r>
            <a:r>
              <a:rPr lang="de-DE" dirty="0" err="1"/>
              <a:t>kolaylıkla</a:t>
            </a:r>
            <a:r>
              <a:rPr lang="de-DE" dirty="0"/>
              <a:t> </a:t>
            </a:r>
            <a:r>
              <a:rPr lang="de-DE" dirty="0" err="1"/>
              <a:t>idrarla</a:t>
            </a:r>
            <a:r>
              <a:rPr lang="de-DE" dirty="0"/>
              <a:t> </a:t>
            </a:r>
            <a:r>
              <a:rPr lang="de-DE" dirty="0" err="1"/>
              <a:t>atılabilir</a:t>
            </a:r>
            <a:r>
              <a:rPr lang="de-DE" dirty="0"/>
              <a:t> </a:t>
            </a:r>
            <a:r>
              <a:rPr lang="de-DE" dirty="0" err="1"/>
              <a:t>bazıları</a:t>
            </a:r>
            <a:r>
              <a:rPr lang="de-DE" dirty="0"/>
              <a:t> </a:t>
            </a:r>
            <a:r>
              <a:rPr lang="de-DE" dirty="0" err="1"/>
              <a:t>ise</a:t>
            </a:r>
            <a:r>
              <a:rPr lang="de-DE" dirty="0"/>
              <a:t> </a:t>
            </a:r>
            <a:r>
              <a:rPr lang="de-DE" dirty="0" err="1"/>
              <a:t>atılamaz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amonyum</a:t>
            </a:r>
            <a:r>
              <a:rPr lang="de-DE" dirty="0"/>
              <a:t> </a:t>
            </a:r>
            <a:r>
              <a:rPr lang="de-DE" dirty="0" err="1"/>
              <a:t>tuzları</a:t>
            </a:r>
            <a:r>
              <a:rPr lang="de-DE" dirty="0"/>
              <a:t> </a:t>
            </a:r>
            <a:r>
              <a:rPr lang="de-DE" dirty="0" err="1"/>
              <a:t>şeklinde</a:t>
            </a:r>
            <a:r>
              <a:rPr lang="de-DE" dirty="0"/>
              <a:t> </a:t>
            </a:r>
            <a:r>
              <a:rPr lang="de-DE" dirty="0" err="1"/>
              <a:t>atılır</a:t>
            </a:r>
            <a:r>
              <a:rPr lang="de-DE" dirty="0"/>
              <a:t>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665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Titre</a:t>
            </a:r>
            <a:r>
              <a:rPr lang="de-DE" dirty="0"/>
              <a:t> </a:t>
            </a:r>
            <a:r>
              <a:rPr lang="de-DE" dirty="0" err="1"/>
              <a:t>edilebilir</a:t>
            </a:r>
            <a:r>
              <a:rPr lang="de-DE" dirty="0"/>
              <a:t> </a:t>
            </a:r>
            <a:r>
              <a:rPr lang="de-DE" dirty="0" err="1"/>
              <a:t>asit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>
                <a:solidFill>
                  <a:srgbClr val="FFFF00"/>
                </a:solidFill>
              </a:rPr>
              <a:t>Titre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edilebilir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asit</a:t>
            </a:r>
            <a:r>
              <a:rPr lang="de-DE" dirty="0">
                <a:solidFill>
                  <a:srgbClr val="FFFF00"/>
                </a:solidFill>
              </a:rPr>
              <a:t>: </a:t>
            </a:r>
            <a:r>
              <a:rPr lang="de-DE" dirty="0" err="1"/>
              <a:t>İdrardan</a:t>
            </a:r>
            <a:r>
              <a:rPr lang="de-DE" dirty="0"/>
              <a:t> </a:t>
            </a:r>
            <a:r>
              <a:rPr lang="de-DE" dirty="0" err="1"/>
              <a:t>ayrışarak</a:t>
            </a:r>
            <a:r>
              <a:rPr lang="de-DE" dirty="0"/>
              <a:t> </a:t>
            </a:r>
            <a:r>
              <a:rPr lang="de-DE" dirty="0" err="1"/>
              <a:t>atılan</a:t>
            </a:r>
            <a:r>
              <a:rPr lang="de-DE" dirty="0"/>
              <a:t> </a:t>
            </a:r>
            <a:r>
              <a:rPr lang="de-DE" dirty="0" err="1"/>
              <a:t>zayıf</a:t>
            </a:r>
            <a:r>
              <a:rPr lang="de-DE" dirty="0"/>
              <a:t> </a:t>
            </a:r>
            <a:r>
              <a:rPr lang="de-DE" dirty="0" err="1"/>
              <a:t>asitler</a:t>
            </a:r>
            <a:r>
              <a:rPr lang="de-DE" dirty="0"/>
              <a:t> (</a:t>
            </a:r>
            <a:r>
              <a:rPr lang="de-DE" dirty="0" err="1"/>
              <a:t>örneğin</a:t>
            </a:r>
            <a:r>
              <a:rPr lang="de-DE" dirty="0"/>
              <a:t> </a:t>
            </a:r>
            <a:r>
              <a:rPr lang="de-DE" dirty="0" err="1"/>
              <a:t>fosforik</a:t>
            </a:r>
            <a:r>
              <a:rPr lang="de-DE" dirty="0"/>
              <a:t> </a:t>
            </a:r>
            <a:r>
              <a:rPr lang="de-DE" dirty="0" err="1"/>
              <a:t>asit</a:t>
            </a:r>
            <a:r>
              <a:rPr lang="de-DE" dirty="0"/>
              <a:t>, H</a:t>
            </a:r>
            <a:r>
              <a:rPr lang="de-DE" baseline="-25000" dirty="0"/>
              <a:t>2</a:t>
            </a:r>
            <a:r>
              <a:rPr lang="de-DE" dirty="0"/>
              <a:t>PO</a:t>
            </a:r>
            <a:r>
              <a:rPr lang="de-DE" baseline="-25000" dirty="0"/>
              <a:t>4</a:t>
            </a:r>
            <a:r>
              <a:rPr lang="de-DE" dirty="0"/>
              <a:t>)</a:t>
            </a:r>
            <a:endParaRPr lang="en-US" dirty="0"/>
          </a:p>
          <a:p>
            <a:r>
              <a:rPr lang="de-DE" dirty="0" err="1">
                <a:solidFill>
                  <a:srgbClr val="FFFF00"/>
                </a:solidFill>
              </a:rPr>
              <a:t>Titre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edilemeyen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asit</a:t>
            </a:r>
            <a:r>
              <a:rPr lang="de-DE" dirty="0">
                <a:solidFill>
                  <a:srgbClr val="FFFF00"/>
                </a:solidFill>
              </a:rPr>
              <a:t>: </a:t>
            </a:r>
            <a:r>
              <a:rPr lang="de-DE" dirty="0" err="1"/>
              <a:t>Amonyum</a:t>
            </a:r>
            <a:r>
              <a:rPr lang="de-DE" dirty="0"/>
              <a:t> </a:t>
            </a:r>
            <a:r>
              <a:rPr lang="de-DE" dirty="0" err="1"/>
              <a:t>tuzu</a:t>
            </a:r>
            <a:r>
              <a:rPr lang="de-DE" dirty="0"/>
              <a:t> </a:t>
            </a:r>
            <a:r>
              <a:rPr lang="de-DE" dirty="0" err="1"/>
              <a:t>şeklinde</a:t>
            </a:r>
            <a:r>
              <a:rPr lang="de-DE" dirty="0"/>
              <a:t> </a:t>
            </a:r>
            <a:r>
              <a:rPr lang="de-DE" dirty="0" err="1"/>
              <a:t>atılan</a:t>
            </a:r>
            <a:r>
              <a:rPr lang="de-DE" dirty="0"/>
              <a:t> </a:t>
            </a:r>
            <a:r>
              <a:rPr lang="de-DE" dirty="0" err="1"/>
              <a:t>güçlü</a:t>
            </a:r>
            <a:r>
              <a:rPr lang="de-DE" dirty="0"/>
              <a:t> </a:t>
            </a:r>
            <a:r>
              <a:rPr lang="de-DE" dirty="0" err="1"/>
              <a:t>asitler</a:t>
            </a:r>
            <a:r>
              <a:rPr lang="de-DE" dirty="0"/>
              <a:t> (</a:t>
            </a:r>
            <a:r>
              <a:rPr lang="de-DE" dirty="0" err="1"/>
              <a:t>örneğin</a:t>
            </a:r>
            <a:r>
              <a:rPr lang="de-DE" dirty="0"/>
              <a:t> </a:t>
            </a:r>
            <a:r>
              <a:rPr lang="de-DE" dirty="0" err="1"/>
              <a:t>hidroklorik</a:t>
            </a:r>
            <a:r>
              <a:rPr lang="de-DE" dirty="0"/>
              <a:t> </a:t>
            </a:r>
            <a:r>
              <a:rPr lang="de-DE" dirty="0" err="1"/>
              <a:t>asit</a:t>
            </a:r>
            <a:r>
              <a:rPr lang="de-DE" dirty="0"/>
              <a:t>, </a:t>
            </a:r>
            <a:r>
              <a:rPr lang="de-DE" dirty="0" err="1"/>
              <a:t>sülfürik</a:t>
            </a:r>
            <a:r>
              <a:rPr lang="de-DE" dirty="0"/>
              <a:t> </a:t>
            </a:r>
            <a:r>
              <a:rPr lang="de-DE" dirty="0" err="1"/>
              <a:t>asit</a:t>
            </a:r>
            <a:r>
              <a:rPr lang="de-DE" dirty="0"/>
              <a:t>)</a:t>
            </a:r>
            <a:endParaRPr lang="en-US" dirty="0"/>
          </a:p>
          <a:p>
            <a:r>
              <a:rPr lang="de-DE" dirty="0" err="1" smtClean="0"/>
              <a:t>Böbreklerden</a:t>
            </a:r>
            <a:r>
              <a:rPr lang="de-DE" dirty="0" smtClean="0"/>
              <a:t> </a:t>
            </a:r>
            <a:r>
              <a:rPr lang="de-DE" dirty="0" err="1"/>
              <a:t>günlük</a:t>
            </a:r>
            <a:r>
              <a:rPr lang="de-DE" dirty="0"/>
              <a:t> </a:t>
            </a:r>
            <a:r>
              <a:rPr lang="de-DE" dirty="0" err="1"/>
              <a:t>atılan</a:t>
            </a:r>
            <a:r>
              <a:rPr lang="de-DE" dirty="0"/>
              <a:t> 60 </a:t>
            </a:r>
            <a:r>
              <a:rPr lang="de-DE" dirty="0" err="1"/>
              <a:t>mEq</a:t>
            </a:r>
            <a:r>
              <a:rPr lang="de-DE" dirty="0"/>
              <a:t> </a:t>
            </a:r>
            <a:r>
              <a:rPr lang="de-DE" dirty="0" err="1"/>
              <a:t>asitin</a:t>
            </a:r>
            <a:r>
              <a:rPr lang="de-DE" dirty="0"/>
              <a:t> 2/3‘ü </a:t>
            </a:r>
            <a:r>
              <a:rPr lang="de-DE" dirty="0" err="1"/>
              <a:t>titre</a:t>
            </a:r>
            <a:r>
              <a:rPr lang="de-DE" dirty="0"/>
              <a:t> </a:t>
            </a:r>
            <a:r>
              <a:rPr lang="de-DE" dirty="0" err="1"/>
              <a:t>edilemeyen</a:t>
            </a:r>
            <a:r>
              <a:rPr lang="de-DE" dirty="0"/>
              <a:t> (</a:t>
            </a:r>
            <a:r>
              <a:rPr lang="de-DE" dirty="0" err="1"/>
              <a:t>amonyum</a:t>
            </a:r>
            <a:r>
              <a:rPr lang="de-DE" dirty="0"/>
              <a:t> </a:t>
            </a:r>
            <a:r>
              <a:rPr lang="de-DE" dirty="0" err="1"/>
              <a:t>tuzları</a:t>
            </a:r>
            <a:r>
              <a:rPr lang="de-DE" dirty="0"/>
              <a:t>), 1/3’ü </a:t>
            </a:r>
            <a:r>
              <a:rPr lang="de-DE" dirty="0" err="1"/>
              <a:t>titre</a:t>
            </a:r>
            <a:r>
              <a:rPr lang="de-DE" dirty="0"/>
              <a:t> </a:t>
            </a:r>
            <a:r>
              <a:rPr lang="de-DE" dirty="0" err="1"/>
              <a:t>edilebilir</a:t>
            </a:r>
            <a:r>
              <a:rPr lang="de-DE" dirty="0"/>
              <a:t> </a:t>
            </a:r>
            <a:r>
              <a:rPr lang="de-DE" dirty="0" err="1"/>
              <a:t>asittir</a:t>
            </a:r>
            <a:r>
              <a:rPr lang="de-DE" dirty="0"/>
              <a:t>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42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Kan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gazı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/>
              <a:t>Asit baz dengesini değerlendirmek için bikarbonat ve karbondioksit </a:t>
            </a:r>
            <a:r>
              <a:rPr lang="tr-TR" dirty="0" err="1"/>
              <a:t>yanısıra</a:t>
            </a:r>
            <a:r>
              <a:rPr lang="tr-TR" dirty="0"/>
              <a:t> </a:t>
            </a:r>
            <a:r>
              <a:rPr lang="tr-TR" dirty="0" err="1" smtClean="0">
                <a:solidFill>
                  <a:srgbClr val="FFFF00"/>
                </a:solidFill>
              </a:rPr>
              <a:t>arteriyel</a:t>
            </a:r>
            <a:r>
              <a:rPr lang="tr-TR" dirty="0" smtClean="0"/>
              <a:t> oksijene </a:t>
            </a:r>
            <a:r>
              <a:rPr lang="tr-TR" dirty="0"/>
              <a:t>de bakmak </a:t>
            </a:r>
            <a:r>
              <a:rPr lang="tr-TR" dirty="0" smtClean="0"/>
              <a:t>lazımdır.</a:t>
            </a:r>
          </a:p>
          <a:p>
            <a:r>
              <a:rPr lang="tr-TR" dirty="0" smtClean="0"/>
              <a:t>Bir </a:t>
            </a:r>
            <a:r>
              <a:rPr lang="tr-TR" dirty="0"/>
              <a:t>arterden sık kan almak pratik değildir. </a:t>
            </a:r>
            <a:endParaRPr lang="tr-TR" dirty="0" smtClean="0"/>
          </a:p>
          <a:p>
            <a:r>
              <a:rPr lang="tr-TR" dirty="0" err="1" smtClean="0"/>
              <a:t>Metabolik</a:t>
            </a:r>
            <a:r>
              <a:rPr lang="tr-TR" dirty="0" smtClean="0"/>
              <a:t> </a:t>
            </a:r>
            <a:r>
              <a:rPr lang="tr-TR" dirty="0"/>
              <a:t>sorunların ön planda olduğu hastalarda akciğer hastalığından şüphelenilmiyorsa </a:t>
            </a:r>
            <a:r>
              <a:rPr lang="tr-TR" dirty="0" err="1"/>
              <a:t>venöz</a:t>
            </a:r>
            <a:r>
              <a:rPr lang="tr-TR" dirty="0"/>
              <a:t> kan yeterli olabilir. 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464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436" y="518964"/>
            <a:ext cx="9004300" cy="1181100"/>
          </a:xfrm>
        </p:spPr>
        <p:txBody>
          <a:bodyPr/>
          <a:lstStyle/>
          <a:p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Normal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arteriyel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kan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gazı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 smtClean="0">
                <a:latin typeface="Comic Sans MS" charset="0"/>
                <a:ea typeface="Comic Sans MS" charset="0"/>
                <a:cs typeface="Comic Sans MS" charset="0"/>
              </a:rPr>
              <a:t>değerleri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pH             				</a:t>
            </a:r>
            <a:r>
              <a:rPr lang="de-DE" dirty="0" smtClean="0"/>
              <a:t>7.38-7.42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pCO</a:t>
            </a:r>
            <a:r>
              <a:rPr lang="de-DE" baseline="-25000" dirty="0"/>
              <a:t>2</a:t>
            </a:r>
            <a:r>
              <a:rPr lang="de-DE" dirty="0"/>
              <a:t>, mm </a:t>
            </a:r>
            <a:r>
              <a:rPr lang="de-DE" dirty="0" err="1"/>
              <a:t>Hg</a:t>
            </a:r>
            <a:r>
              <a:rPr lang="de-DE" dirty="0"/>
              <a:t>    		</a:t>
            </a:r>
            <a:r>
              <a:rPr lang="de-DE" dirty="0" smtClean="0"/>
              <a:t>38-42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pO</a:t>
            </a:r>
            <a:r>
              <a:rPr lang="de-DE" baseline="-25000" dirty="0"/>
              <a:t>2</a:t>
            </a:r>
            <a:r>
              <a:rPr lang="de-DE" dirty="0"/>
              <a:t>, mm </a:t>
            </a:r>
            <a:r>
              <a:rPr lang="de-DE" dirty="0" err="1"/>
              <a:t>Hg</a:t>
            </a:r>
            <a:r>
              <a:rPr lang="de-DE" dirty="0"/>
              <a:t>    			</a:t>
            </a:r>
            <a:r>
              <a:rPr lang="de-DE" dirty="0" smtClean="0"/>
              <a:t>80-100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satürasyonu</a:t>
            </a:r>
            <a:r>
              <a:rPr lang="de-DE" dirty="0"/>
              <a:t> %  		&gt; 95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HCO</a:t>
            </a:r>
            <a:r>
              <a:rPr lang="de-DE" baseline="-25000" dirty="0"/>
              <a:t>3</a:t>
            </a:r>
            <a:r>
              <a:rPr lang="de-DE" dirty="0"/>
              <a:t>, </a:t>
            </a:r>
            <a:r>
              <a:rPr lang="de-DE" dirty="0" err="1"/>
              <a:t>mEq</a:t>
            </a:r>
            <a:r>
              <a:rPr lang="de-DE" dirty="0"/>
              <a:t>/l    			</a:t>
            </a:r>
            <a:r>
              <a:rPr lang="de-DE" dirty="0" smtClean="0"/>
              <a:t>22-26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846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Venöz</a:t>
            </a:r>
            <a:r>
              <a:rPr lang="de-DE" dirty="0"/>
              <a:t> </a:t>
            </a:r>
            <a:r>
              <a:rPr lang="de-DE" dirty="0" err="1"/>
              <a:t>kanda</a:t>
            </a:r>
            <a:r>
              <a:rPr lang="de-DE" dirty="0"/>
              <a:t> </a:t>
            </a:r>
            <a:r>
              <a:rPr lang="de-DE" dirty="0" err="1" smtClean="0"/>
              <a:t>değerler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pH             </a:t>
            </a: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err="1" smtClean="0"/>
              <a:t>Arteriyel</a:t>
            </a:r>
            <a:r>
              <a:rPr lang="de-DE" dirty="0" smtClean="0"/>
              <a:t> </a:t>
            </a:r>
            <a:r>
              <a:rPr lang="de-DE" dirty="0"/>
              <a:t>(7.38-7.42) </a:t>
            </a:r>
            <a:r>
              <a:rPr lang="de-DE" dirty="0">
                <a:solidFill>
                  <a:srgbClr val="FFFF00"/>
                </a:solidFill>
              </a:rPr>
              <a:t>– 0.03 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/>
              <a:t>pCO</a:t>
            </a:r>
            <a:r>
              <a:rPr lang="de-DE" baseline="-25000" dirty="0"/>
              <a:t>2</a:t>
            </a:r>
            <a:r>
              <a:rPr lang="de-DE" dirty="0"/>
              <a:t>, mm </a:t>
            </a:r>
            <a:r>
              <a:rPr lang="de-DE" dirty="0" err="1"/>
              <a:t>Hg</a:t>
            </a:r>
            <a:r>
              <a:rPr lang="de-DE" dirty="0"/>
              <a:t>    </a:t>
            </a:r>
            <a:r>
              <a:rPr lang="de-DE" dirty="0" err="1" smtClean="0"/>
              <a:t>Arteriyel</a:t>
            </a:r>
            <a:r>
              <a:rPr lang="de-DE" dirty="0" smtClean="0"/>
              <a:t> </a:t>
            </a:r>
            <a:r>
              <a:rPr lang="de-DE" dirty="0"/>
              <a:t>(38-42) </a:t>
            </a:r>
            <a:r>
              <a:rPr lang="de-DE" dirty="0">
                <a:solidFill>
                  <a:srgbClr val="FFFF00"/>
                </a:solidFill>
              </a:rPr>
              <a:t>+ 4-6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/>
              <a:t>HCO</a:t>
            </a:r>
            <a:r>
              <a:rPr lang="de-DE" baseline="-25000" dirty="0"/>
              <a:t>3</a:t>
            </a:r>
            <a:r>
              <a:rPr lang="de-DE" dirty="0"/>
              <a:t>, </a:t>
            </a:r>
            <a:r>
              <a:rPr lang="de-DE" dirty="0" err="1"/>
              <a:t>mEq</a:t>
            </a:r>
            <a:r>
              <a:rPr lang="de-DE" dirty="0"/>
              <a:t>/l    	</a:t>
            </a:r>
            <a:r>
              <a:rPr lang="de-DE" dirty="0" err="1" smtClean="0"/>
              <a:t>Arteriyel</a:t>
            </a:r>
            <a:r>
              <a:rPr lang="de-DE" dirty="0" smtClean="0"/>
              <a:t> </a:t>
            </a:r>
            <a:r>
              <a:rPr lang="de-DE" dirty="0"/>
              <a:t>(22-26) </a:t>
            </a:r>
            <a:r>
              <a:rPr lang="de-DE" dirty="0">
                <a:solidFill>
                  <a:srgbClr val="FFFF00"/>
                </a:solidFill>
              </a:rPr>
              <a:t>+ 2</a:t>
            </a:r>
            <a:r>
              <a:rPr lang="de-DE" dirty="0"/>
              <a:t> </a:t>
            </a:r>
            <a:endParaRPr lang="en-US" dirty="0"/>
          </a:p>
          <a:p>
            <a:endParaRPr lang="tr-TR" dirty="0" smtClean="0"/>
          </a:p>
          <a:p>
            <a:r>
              <a:rPr lang="tr-TR" dirty="0" smtClean="0"/>
              <a:t>Yani </a:t>
            </a:r>
            <a:r>
              <a:rPr lang="tr-TR" dirty="0" err="1"/>
              <a:t>arteriyel</a:t>
            </a:r>
            <a:r>
              <a:rPr lang="tr-TR" dirty="0"/>
              <a:t> kana göre </a:t>
            </a:r>
            <a:r>
              <a:rPr lang="tr-TR" dirty="0" err="1"/>
              <a:t>venöz</a:t>
            </a:r>
            <a:r>
              <a:rPr lang="tr-TR" dirty="0"/>
              <a:t> kanda yaklaşık olarak </a:t>
            </a:r>
            <a:r>
              <a:rPr lang="tr-TR" dirty="0" err="1"/>
              <a:t>pH</a:t>
            </a:r>
            <a:r>
              <a:rPr lang="tr-TR" dirty="0"/>
              <a:t> 0.03 düşük, </a:t>
            </a:r>
            <a:r>
              <a:rPr lang="de-DE" dirty="0"/>
              <a:t>pCO</a:t>
            </a:r>
            <a:r>
              <a:rPr lang="de-DE" baseline="-25000" dirty="0"/>
              <a:t>2</a:t>
            </a:r>
            <a:r>
              <a:rPr lang="tr-TR" dirty="0"/>
              <a:t>4-6 mm Hg fazla ve </a:t>
            </a:r>
            <a:r>
              <a:rPr lang="de-DE" dirty="0"/>
              <a:t>HCO</a:t>
            </a:r>
            <a:r>
              <a:rPr lang="de-DE" baseline="-25000" dirty="0"/>
              <a:t>3 </a:t>
            </a:r>
            <a:r>
              <a:rPr lang="tr-TR" dirty="0"/>
              <a:t>2 </a:t>
            </a:r>
            <a:r>
              <a:rPr lang="tr-TR" dirty="0" err="1"/>
              <a:t>mEq</a:t>
            </a:r>
            <a:r>
              <a:rPr lang="tr-TR" dirty="0"/>
              <a:t>/l fazladır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026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/>
              <a:t>Metabolik</a:t>
            </a:r>
            <a:r>
              <a:rPr lang="tr-TR" sz="3200" dirty="0"/>
              <a:t> </a:t>
            </a:r>
            <a:r>
              <a:rPr lang="tr-TR" sz="3200" dirty="0" err="1"/>
              <a:t>asidozu</a:t>
            </a:r>
            <a:r>
              <a:rPr lang="tr-TR" sz="3200" dirty="0"/>
              <a:t> olan bir hastada HCO</a:t>
            </a:r>
            <a:r>
              <a:rPr lang="tr-TR" sz="3200" baseline="-25000" dirty="0"/>
              <a:t>3 </a:t>
            </a:r>
            <a:r>
              <a:rPr lang="tr-TR" sz="3200" dirty="0"/>
              <a:t>düzeyi 10 </a:t>
            </a:r>
            <a:r>
              <a:rPr lang="tr-TR" sz="3200" dirty="0" err="1"/>
              <a:t>mEq</a:t>
            </a:r>
            <a:r>
              <a:rPr lang="tr-TR" sz="3200" dirty="0"/>
              <a:t>/l ise pCO</a:t>
            </a:r>
            <a:r>
              <a:rPr lang="tr-TR" sz="3200" baseline="-25000" dirty="0"/>
              <a:t>2</a:t>
            </a:r>
            <a:r>
              <a:rPr lang="tr-TR" sz="3200" dirty="0"/>
              <a:t>’yi kaç beklersiniz</a:t>
            </a:r>
            <a:r>
              <a:rPr lang="tr-TR" sz="3200" dirty="0" smtClean="0"/>
              <a:t>?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HCO</a:t>
            </a:r>
            <a:r>
              <a:rPr lang="tr-TR" baseline="-25000" dirty="0"/>
              <a:t>3</a:t>
            </a:r>
            <a:r>
              <a:rPr lang="tr-TR" dirty="0"/>
              <a:t>’taki her 1 </a:t>
            </a:r>
            <a:r>
              <a:rPr lang="tr-TR" dirty="0" err="1"/>
              <a:t>mEq</a:t>
            </a:r>
            <a:r>
              <a:rPr lang="tr-TR" dirty="0"/>
              <a:t>/</a:t>
            </a:r>
            <a:r>
              <a:rPr lang="tr-TR" dirty="0" err="1"/>
              <a:t>l’lik</a:t>
            </a:r>
            <a:r>
              <a:rPr lang="tr-TR" dirty="0"/>
              <a:t> azalma PCO</a:t>
            </a:r>
            <a:r>
              <a:rPr lang="tr-TR" baseline="-25000" dirty="0"/>
              <a:t>2</a:t>
            </a:r>
            <a:r>
              <a:rPr lang="tr-TR" dirty="0"/>
              <a:t>’yi 1.25 mm Hg </a:t>
            </a:r>
            <a:r>
              <a:rPr lang="en-GB" dirty="0" err="1"/>
              <a:t>düşürür</a:t>
            </a:r>
            <a:r>
              <a:rPr lang="en-GB" dirty="0"/>
              <a:t> </a:t>
            </a:r>
            <a:r>
              <a:rPr lang="en-GB" dirty="0" err="1"/>
              <a:t>hatırlanırsa</a:t>
            </a:r>
            <a:endParaRPr lang="en-US" dirty="0"/>
          </a:p>
          <a:p>
            <a:pPr marL="0" indent="0">
              <a:buNone/>
            </a:pPr>
            <a:r>
              <a:rPr lang="en-GB" dirty="0" err="1">
                <a:solidFill>
                  <a:srgbClr val="FFFF00"/>
                </a:solidFill>
              </a:rPr>
              <a:t>Bikarbonattaki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azalma</a:t>
            </a:r>
            <a:r>
              <a:rPr lang="en-GB" dirty="0">
                <a:solidFill>
                  <a:srgbClr val="FFFF00"/>
                </a:solidFill>
              </a:rPr>
              <a:t> = 24-10 = 14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dirty="0"/>
              <a:t>PCO</a:t>
            </a:r>
            <a:r>
              <a:rPr lang="tr-TR" baseline="-25000" dirty="0"/>
              <a:t>2</a:t>
            </a:r>
            <a:r>
              <a:rPr lang="tr-TR" dirty="0"/>
              <a:t>’de 14x1.25 =17.5 mm Hg azalma beklenir</a:t>
            </a:r>
            <a:endParaRPr lang="en-US" dirty="0"/>
          </a:p>
          <a:p>
            <a:pPr marL="0" indent="0">
              <a:buNone/>
            </a:pPr>
            <a:r>
              <a:rPr lang="de-DE" dirty="0">
                <a:solidFill>
                  <a:srgbClr val="FFFF00"/>
                </a:solidFill>
              </a:rPr>
              <a:t>40-17.5=22.5 mm </a:t>
            </a:r>
            <a:r>
              <a:rPr lang="de-DE" dirty="0" err="1">
                <a:solidFill>
                  <a:srgbClr val="FFFF00"/>
                </a:solidFill>
              </a:rPr>
              <a:t>Hg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olmalıdır</a:t>
            </a:r>
            <a:r>
              <a:rPr lang="de-DE" dirty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389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Karışık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asit-baz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metabolizması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bozukluğu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/>
              <a:t>Bu hastada PCO</a:t>
            </a:r>
            <a:r>
              <a:rPr lang="tr-TR" baseline="-25000" dirty="0"/>
              <a:t>2 </a:t>
            </a:r>
            <a:r>
              <a:rPr lang="tr-TR" dirty="0"/>
              <a:t>30 </a:t>
            </a:r>
            <a:r>
              <a:rPr lang="tr-TR" dirty="0" err="1"/>
              <a:t>mmHg</a:t>
            </a:r>
            <a:r>
              <a:rPr lang="tr-TR" dirty="0"/>
              <a:t> olur ise (beklenen 22.5 idi) akciğerler karbondioksit atamamışlar yani </a:t>
            </a:r>
            <a:r>
              <a:rPr lang="tr-TR" dirty="0" err="1"/>
              <a:t>kompanzasyon</a:t>
            </a:r>
            <a:r>
              <a:rPr lang="tr-TR" dirty="0"/>
              <a:t> görevlerini yapamamış demektir. </a:t>
            </a:r>
            <a:endParaRPr lang="tr-TR" dirty="0" smtClean="0"/>
          </a:p>
          <a:p>
            <a:r>
              <a:rPr lang="tr-TR" dirty="0" smtClean="0"/>
              <a:t>İşte </a:t>
            </a:r>
            <a:r>
              <a:rPr lang="tr-TR" dirty="0"/>
              <a:t>bu durumda </a:t>
            </a:r>
            <a:r>
              <a:rPr lang="tr-TR" dirty="0">
                <a:solidFill>
                  <a:srgbClr val="FFFF00"/>
                </a:solidFill>
              </a:rPr>
              <a:t>karışık asit baz metabolizması bozukluğu düşünmek gerekir</a:t>
            </a:r>
            <a:r>
              <a:rPr lang="tr-TR" dirty="0"/>
              <a:t> (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asidozla</a:t>
            </a:r>
            <a:r>
              <a:rPr lang="tr-TR" dirty="0"/>
              <a:t> </a:t>
            </a:r>
            <a:r>
              <a:rPr lang="tr-TR" dirty="0" err="1"/>
              <a:t>respiratuvar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 </a:t>
            </a:r>
            <a:r>
              <a:rPr lang="tr-TR" u="sng" dirty="0">
                <a:solidFill>
                  <a:srgbClr val="FFFF00"/>
                </a:solidFill>
              </a:rPr>
              <a:t>birlikte olabilir</a:t>
            </a:r>
            <a:r>
              <a:rPr lang="tr-TR" dirty="0"/>
              <a:t>).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055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Pratik bilgi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smtClean="0"/>
              <a:t>Hastanın </a:t>
            </a:r>
            <a:r>
              <a:rPr lang="tr-TR" dirty="0"/>
              <a:t>klinik durumunu bilmeden yorum yapmak sakıncalıdır bu nedenle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asidozla</a:t>
            </a:r>
            <a:r>
              <a:rPr lang="tr-TR" dirty="0"/>
              <a:t> </a:t>
            </a:r>
            <a:r>
              <a:rPr lang="tr-TR" dirty="0" err="1"/>
              <a:t>respiratuvar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 </a:t>
            </a:r>
            <a:r>
              <a:rPr lang="tr-TR" u="sng" dirty="0">
                <a:solidFill>
                  <a:srgbClr val="FFFF00"/>
                </a:solidFill>
              </a:rPr>
              <a:t>birlikte olabilir yazdım.</a:t>
            </a:r>
            <a:endParaRPr lang="en-US" u="sng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963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en-US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baz</a:t>
            </a:r>
            <a:r>
              <a:rPr lang="en-US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bilgileri</a:t>
            </a:r>
            <a:endParaRPr lang="en-US" sz="28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Kavramlar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Solunumsal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asidoz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Solunumsal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alkaloz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Metabolik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asidoz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Metabolik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alkaloz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Örnek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vakalar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Özet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Anyon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açığı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/>
              <a:t>Karışık asit baz metabolizması bozukluğunu anlamamıza yardımcı olan bir diğer kavram da anyon açığıdır. </a:t>
            </a:r>
            <a:endParaRPr lang="tr-TR" dirty="0" smtClean="0"/>
          </a:p>
          <a:p>
            <a:r>
              <a:rPr lang="tr-TR" dirty="0" smtClean="0"/>
              <a:t>Anyon </a:t>
            </a:r>
            <a:r>
              <a:rPr lang="tr-TR" dirty="0"/>
              <a:t>açığı asit baz metabolizması </a:t>
            </a:r>
            <a:r>
              <a:rPr lang="tr-TR" dirty="0" smtClean="0"/>
              <a:t>hastalığı ayırıcı </a:t>
            </a:r>
            <a:r>
              <a:rPr lang="tr-TR" dirty="0"/>
              <a:t>tanısında da bize yardımcıdır. </a:t>
            </a:r>
            <a:endParaRPr lang="tr-TR" dirty="0" smtClean="0"/>
          </a:p>
          <a:p>
            <a:r>
              <a:rPr lang="tr-TR" dirty="0" smtClean="0"/>
              <a:t>Plazmada </a:t>
            </a:r>
            <a:r>
              <a:rPr lang="tr-TR" dirty="0"/>
              <a:t>aslında anyon açtığı yoktur çünkü her anyonla </a:t>
            </a:r>
            <a:r>
              <a:rPr lang="tr-TR" dirty="0" smtClean="0"/>
              <a:t>birlikte </a:t>
            </a:r>
            <a:r>
              <a:rPr lang="tr-TR" dirty="0"/>
              <a:t>bir katyon </a:t>
            </a:r>
            <a:r>
              <a:rPr lang="tr-TR" dirty="0" smtClean="0"/>
              <a:t>bulunur</a:t>
            </a:r>
            <a:r>
              <a:rPr lang="tr-TR" dirty="0"/>
              <a:t>. 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490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Anyon</a:t>
            </a:r>
            <a:r>
              <a:rPr lang="de-DE" dirty="0"/>
              <a:t> </a:t>
            </a:r>
            <a:r>
              <a:rPr lang="de-DE" dirty="0" err="1"/>
              <a:t>açığı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smtClean="0"/>
              <a:t>[</a:t>
            </a:r>
            <a:r>
              <a:rPr lang="de-DE" dirty="0"/>
              <a:t>Na</a:t>
            </a:r>
            <a:r>
              <a:rPr lang="de-DE" baseline="30000" dirty="0"/>
              <a:t>+</a:t>
            </a:r>
            <a:r>
              <a:rPr lang="de-DE" dirty="0"/>
              <a:t>]-([Cl</a:t>
            </a:r>
            <a:r>
              <a:rPr lang="de-DE" baseline="30000" dirty="0"/>
              <a:t>-</a:t>
            </a:r>
            <a:r>
              <a:rPr lang="de-DE" dirty="0"/>
              <a:t>]+[HCO</a:t>
            </a:r>
            <a:r>
              <a:rPr lang="de-DE" baseline="-25000" dirty="0"/>
              <a:t>3</a:t>
            </a:r>
            <a:r>
              <a:rPr lang="de-DE" baseline="30000" dirty="0"/>
              <a:t>-</a:t>
            </a:r>
            <a:r>
              <a:rPr lang="de-DE" dirty="0" smtClean="0"/>
              <a:t>])</a:t>
            </a:r>
          </a:p>
          <a:p>
            <a:r>
              <a:rPr lang="de-DE" dirty="0" err="1" smtClean="0"/>
              <a:t>Potasyum</a:t>
            </a:r>
            <a:r>
              <a:rPr lang="de-DE" dirty="0" smtClean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kalsiyum</a:t>
            </a:r>
            <a:r>
              <a:rPr lang="de-DE" dirty="0"/>
              <a:t> da </a:t>
            </a:r>
            <a:r>
              <a:rPr lang="de-DE" dirty="0" err="1"/>
              <a:t>önemlidir</a:t>
            </a:r>
            <a:r>
              <a:rPr lang="de-DE" dirty="0"/>
              <a:t> </a:t>
            </a:r>
            <a:r>
              <a:rPr lang="de-DE" dirty="0" err="1"/>
              <a:t>ama</a:t>
            </a:r>
            <a:r>
              <a:rPr lang="de-DE" dirty="0"/>
              <a:t> </a:t>
            </a:r>
            <a:r>
              <a:rPr lang="de-DE" dirty="0" err="1"/>
              <a:t>bunların</a:t>
            </a:r>
            <a:r>
              <a:rPr lang="de-DE" dirty="0"/>
              <a:t> </a:t>
            </a:r>
            <a:r>
              <a:rPr lang="de-DE" dirty="0" err="1"/>
              <a:t>plazma</a:t>
            </a:r>
            <a:r>
              <a:rPr lang="de-DE" dirty="0"/>
              <a:t> </a:t>
            </a:r>
            <a:r>
              <a:rPr lang="de-DE" dirty="0" err="1"/>
              <a:t>konsantrasyonları</a:t>
            </a:r>
            <a:r>
              <a:rPr lang="de-DE" dirty="0"/>
              <a:t> </a:t>
            </a:r>
            <a:r>
              <a:rPr lang="de-DE" dirty="0" err="1"/>
              <a:t>daha</a:t>
            </a:r>
            <a:r>
              <a:rPr lang="de-DE" dirty="0"/>
              <a:t> </a:t>
            </a:r>
            <a:r>
              <a:rPr lang="de-DE" dirty="0" err="1"/>
              <a:t>düşük</a:t>
            </a:r>
            <a:r>
              <a:rPr lang="de-DE" dirty="0"/>
              <a:t> </a:t>
            </a:r>
            <a:r>
              <a:rPr lang="de-DE" dirty="0" err="1"/>
              <a:t>olduğu</a:t>
            </a:r>
            <a:r>
              <a:rPr lang="de-DE" dirty="0"/>
              <a:t> </a:t>
            </a:r>
            <a:r>
              <a:rPr lang="de-DE" dirty="0" err="1"/>
              <a:t>için</a:t>
            </a:r>
            <a:r>
              <a:rPr lang="de-DE" dirty="0"/>
              <a:t> </a:t>
            </a:r>
            <a:r>
              <a:rPr lang="de-DE" dirty="0" err="1"/>
              <a:t>anyon</a:t>
            </a:r>
            <a:r>
              <a:rPr lang="de-DE" dirty="0"/>
              <a:t> </a:t>
            </a:r>
            <a:r>
              <a:rPr lang="de-DE" dirty="0" err="1"/>
              <a:t>açığına</a:t>
            </a:r>
            <a:r>
              <a:rPr lang="de-DE" dirty="0"/>
              <a:t> </a:t>
            </a:r>
            <a:r>
              <a:rPr lang="de-DE" dirty="0" err="1"/>
              <a:t>etkileri</a:t>
            </a:r>
            <a:r>
              <a:rPr lang="de-DE" dirty="0"/>
              <a:t> </a:t>
            </a:r>
            <a:r>
              <a:rPr lang="de-DE" dirty="0" err="1"/>
              <a:t>sınırlıdır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 smtClean="0"/>
              <a:t>Plazma</a:t>
            </a:r>
            <a:r>
              <a:rPr lang="de-DE" dirty="0" smtClean="0"/>
              <a:t> </a:t>
            </a:r>
            <a:r>
              <a:rPr lang="de-DE" dirty="0" err="1"/>
              <a:t>anyon</a:t>
            </a:r>
            <a:r>
              <a:rPr lang="de-DE" dirty="0"/>
              <a:t> </a:t>
            </a:r>
            <a:r>
              <a:rPr lang="de-DE" dirty="0" err="1"/>
              <a:t>açığının</a:t>
            </a:r>
            <a:r>
              <a:rPr lang="de-DE" dirty="0"/>
              <a:t> normal </a:t>
            </a:r>
            <a:r>
              <a:rPr lang="de-DE" dirty="0" err="1"/>
              <a:t>değeri</a:t>
            </a:r>
            <a:r>
              <a:rPr lang="de-DE" dirty="0"/>
              <a:t> 10-14 </a:t>
            </a:r>
            <a:r>
              <a:rPr lang="de-DE" dirty="0" err="1"/>
              <a:t>mEq</a:t>
            </a:r>
            <a:r>
              <a:rPr lang="de-DE" dirty="0"/>
              <a:t>/</a:t>
            </a:r>
            <a:r>
              <a:rPr lang="de-DE" dirty="0" err="1"/>
              <a:t>l’dir</a:t>
            </a:r>
            <a:r>
              <a:rPr lang="de-DE" dirty="0"/>
              <a:t>. </a:t>
            </a:r>
            <a:endParaRPr lang="en-US" dirty="0"/>
          </a:p>
          <a:p>
            <a:endParaRPr lang="de-DE" dirty="0" smtClean="0"/>
          </a:p>
          <a:p>
            <a:endParaRPr lang="de-DE" dirty="0"/>
          </a:p>
          <a:p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725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en-US" sz="4400" dirty="0" err="1"/>
              <a:t>Anyon</a:t>
            </a:r>
            <a:r>
              <a:rPr lang="de-DE" altLang="en-US" sz="4400" dirty="0"/>
              <a:t> </a:t>
            </a:r>
            <a:r>
              <a:rPr lang="de-DE" altLang="en-US" sz="4400" dirty="0" err="1"/>
              <a:t>açığı</a:t>
            </a:r>
            <a:r>
              <a:rPr lang="de-DE" altLang="en-US" sz="4400" dirty="0"/>
              <a:t> </a:t>
            </a:r>
            <a:r>
              <a:rPr lang="de-DE" altLang="en-US" sz="4400" dirty="0" err="1"/>
              <a:t>hesaplanmasına</a:t>
            </a:r>
            <a:r>
              <a:rPr lang="de-DE" altLang="en-US" sz="4400" dirty="0"/>
              <a:t> </a:t>
            </a:r>
            <a:r>
              <a:rPr lang="de-DE" altLang="en-US" sz="4400" dirty="0" err="1"/>
              <a:t>girmeyen</a:t>
            </a:r>
            <a:r>
              <a:rPr lang="de-DE" altLang="en-US" sz="4400" dirty="0"/>
              <a:t> </a:t>
            </a:r>
            <a:r>
              <a:rPr lang="de-DE" altLang="en-US" sz="4400" dirty="0" err="1"/>
              <a:t>katyon</a:t>
            </a:r>
            <a:r>
              <a:rPr lang="tr-TR" altLang="en-US" sz="4400" dirty="0" err="1"/>
              <a:t>lar</a:t>
            </a:r>
            <a:endParaRPr lang="tr-TR" altLang="en-US" sz="44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de-DE" altLang="en-US" dirty="0" smtClean="0"/>
          </a:p>
          <a:p>
            <a:pPr>
              <a:buFontTx/>
              <a:buNone/>
              <a:defRPr/>
            </a:pPr>
            <a:r>
              <a:rPr lang="de-DE" altLang="en-US" dirty="0" err="1" smtClean="0"/>
              <a:t>Potasyum</a:t>
            </a:r>
            <a:r>
              <a:rPr lang="de-DE" altLang="en-US" dirty="0"/>
              <a:t>				4 </a:t>
            </a:r>
          </a:p>
          <a:p>
            <a:pPr>
              <a:buFontTx/>
              <a:buNone/>
              <a:defRPr/>
            </a:pPr>
            <a:r>
              <a:rPr lang="de-DE" altLang="en-US" dirty="0" err="1"/>
              <a:t>Kalsiyum</a:t>
            </a:r>
            <a:r>
              <a:rPr lang="de-DE" altLang="en-US" dirty="0"/>
              <a:t>				2.5 </a:t>
            </a:r>
          </a:p>
          <a:p>
            <a:pPr>
              <a:buFontTx/>
              <a:buNone/>
              <a:defRPr/>
            </a:pPr>
            <a:r>
              <a:rPr lang="de-DE" altLang="en-US" dirty="0" err="1"/>
              <a:t>Magnezyum</a:t>
            </a:r>
            <a:r>
              <a:rPr lang="de-DE" altLang="en-US" dirty="0"/>
              <a:t>			</a:t>
            </a:r>
            <a:r>
              <a:rPr lang="de-DE" altLang="en-US" dirty="0" smtClean="0"/>
              <a:t>1 </a:t>
            </a:r>
            <a:endParaRPr lang="de-DE" altLang="en-US" dirty="0"/>
          </a:p>
          <a:p>
            <a:pPr>
              <a:buFontTx/>
              <a:buNone/>
              <a:defRPr/>
            </a:pPr>
            <a:r>
              <a:rPr lang="de-DE" altLang="en-US" dirty="0" err="1">
                <a:solidFill>
                  <a:srgbClr val="FFFF00"/>
                </a:solidFill>
              </a:rPr>
              <a:t>Toplam</a:t>
            </a:r>
            <a:r>
              <a:rPr lang="de-DE" altLang="en-US" dirty="0">
                <a:solidFill>
                  <a:srgbClr val="FFFF00"/>
                </a:solidFill>
              </a:rPr>
              <a:t>				7.5 mmol/l</a:t>
            </a:r>
            <a:endParaRPr lang="tr-T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en-US" sz="4400" dirty="0" err="1"/>
              <a:t>Anyon</a:t>
            </a:r>
            <a:r>
              <a:rPr lang="de-DE" altLang="en-US" sz="4400" dirty="0"/>
              <a:t> </a:t>
            </a:r>
            <a:r>
              <a:rPr lang="de-DE" altLang="en-US" sz="4400" dirty="0" err="1"/>
              <a:t>açığı</a:t>
            </a:r>
            <a:r>
              <a:rPr lang="de-DE" altLang="en-US" sz="4400" dirty="0"/>
              <a:t> </a:t>
            </a:r>
            <a:r>
              <a:rPr lang="de-DE" altLang="en-US" sz="4400" dirty="0" err="1"/>
              <a:t>hesaplanmasına</a:t>
            </a:r>
            <a:r>
              <a:rPr lang="de-DE" altLang="en-US" sz="4400" dirty="0"/>
              <a:t> </a:t>
            </a:r>
            <a:r>
              <a:rPr lang="de-DE" altLang="en-US" sz="4400" dirty="0" err="1"/>
              <a:t>girmeyen</a:t>
            </a:r>
            <a:r>
              <a:rPr lang="de-DE" altLang="en-US" sz="4400" dirty="0"/>
              <a:t> </a:t>
            </a:r>
            <a:r>
              <a:rPr lang="de-DE" altLang="en-US" sz="4400" dirty="0" err="1"/>
              <a:t>anyonlar</a:t>
            </a:r>
            <a:endParaRPr lang="tr-TR" altLang="en-US" sz="44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altLang="en-US" dirty="0"/>
              <a:t>Protein					15</a:t>
            </a:r>
          </a:p>
          <a:p>
            <a:pPr>
              <a:buFontTx/>
              <a:buNone/>
              <a:defRPr/>
            </a:pPr>
            <a:r>
              <a:rPr lang="de-DE" altLang="en-US" dirty="0" err="1"/>
              <a:t>Fosfat</a:t>
            </a:r>
            <a:r>
              <a:rPr lang="de-DE" altLang="en-US" dirty="0"/>
              <a:t>					1</a:t>
            </a:r>
          </a:p>
          <a:p>
            <a:pPr>
              <a:buFontTx/>
              <a:buNone/>
              <a:defRPr/>
            </a:pPr>
            <a:r>
              <a:rPr lang="de-DE" altLang="en-US" dirty="0" err="1"/>
              <a:t>Sülfat</a:t>
            </a:r>
            <a:r>
              <a:rPr lang="de-DE" altLang="en-US" dirty="0"/>
              <a:t>					</a:t>
            </a:r>
            <a:r>
              <a:rPr lang="de-DE" altLang="en-US" dirty="0" smtClean="0"/>
              <a:t>0.5</a:t>
            </a:r>
            <a:endParaRPr lang="de-DE" altLang="en-US" dirty="0"/>
          </a:p>
          <a:p>
            <a:pPr>
              <a:buFontTx/>
              <a:buNone/>
              <a:defRPr/>
            </a:pPr>
            <a:r>
              <a:rPr lang="de-DE" altLang="en-US" dirty="0"/>
              <a:t>Organik </a:t>
            </a:r>
            <a:r>
              <a:rPr lang="de-DE" altLang="en-US" dirty="0" err="1"/>
              <a:t>asitler</a:t>
            </a:r>
            <a:r>
              <a:rPr lang="de-DE" altLang="en-US" dirty="0"/>
              <a:t>	</a:t>
            </a:r>
            <a:r>
              <a:rPr lang="tr-TR" altLang="en-US" dirty="0"/>
              <a:t>			</a:t>
            </a:r>
            <a:r>
              <a:rPr lang="de-DE" altLang="en-US" dirty="0"/>
              <a:t>3</a:t>
            </a:r>
          </a:p>
          <a:p>
            <a:pPr>
              <a:buFontTx/>
              <a:buNone/>
              <a:defRPr/>
            </a:pPr>
            <a:r>
              <a:rPr lang="de-DE" altLang="en-US" dirty="0" err="1">
                <a:solidFill>
                  <a:srgbClr val="FFFF00"/>
                </a:solidFill>
              </a:rPr>
              <a:t>Toplam</a:t>
            </a:r>
            <a:r>
              <a:rPr lang="de-DE" altLang="en-US" dirty="0">
                <a:solidFill>
                  <a:srgbClr val="FFFF00"/>
                </a:solidFill>
              </a:rPr>
              <a:t>					19.5 mmol/l</a:t>
            </a:r>
            <a:r>
              <a:rPr lang="de-DE" altLang="en-US" dirty="0"/>
              <a:t>	</a:t>
            </a: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255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baz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bilgileri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Kavramlar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Solunumsal</a:t>
            </a:r>
            <a:r>
              <a:rPr lang="en-US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asidoz</a:t>
            </a:r>
            <a:endParaRPr lang="en-US" sz="28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Solunumsal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alkaloz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Metabolik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asidoz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Metabolik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alkaloz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Örnek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vakalar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Özet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Solunumsal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asidoz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sz="2800" dirty="0" err="1"/>
              <a:t>Akciğerler</a:t>
            </a:r>
            <a:r>
              <a:rPr lang="de-DE" sz="2800" dirty="0"/>
              <a:t> </a:t>
            </a:r>
            <a:r>
              <a:rPr lang="de-DE" sz="2800" dirty="0" err="1"/>
              <a:t>günde</a:t>
            </a:r>
            <a:r>
              <a:rPr lang="de-DE" sz="2800" dirty="0"/>
              <a:t> 15.000 mmol CO</a:t>
            </a:r>
            <a:r>
              <a:rPr lang="de-DE" sz="2800" baseline="-25000" dirty="0"/>
              <a:t>2</a:t>
            </a:r>
            <a:r>
              <a:rPr lang="de-DE" sz="2800" dirty="0"/>
              <a:t>‘yi </a:t>
            </a:r>
            <a:r>
              <a:rPr lang="de-DE" sz="2800" dirty="0" err="1"/>
              <a:t>vücuttan</a:t>
            </a:r>
            <a:r>
              <a:rPr lang="de-DE" sz="2800" dirty="0"/>
              <a:t> </a:t>
            </a:r>
            <a:r>
              <a:rPr lang="de-DE" sz="2800" dirty="0" err="1"/>
              <a:t>uzaklaştırırlar</a:t>
            </a:r>
            <a:r>
              <a:rPr lang="de-DE" sz="2800" dirty="0"/>
              <a:t>. </a:t>
            </a:r>
            <a:endParaRPr lang="de-DE" sz="2800" dirty="0" smtClean="0"/>
          </a:p>
          <a:p>
            <a:r>
              <a:rPr lang="de-DE" sz="2800" dirty="0" err="1" smtClean="0"/>
              <a:t>Akciğerlerin</a:t>
            </a:r>
            <a:r>
              <a:rPr lang="de-DE" sz="2800" dirty="0" smtClean="0"/>
              <a:t> </a:t>
            </a:r>
            <a:r>
              <a:rPr lang="de-DE" sz="2800" dirty="0" err="1"/>
              <a:t>karbondioksiti</a:t>
            </a:r>
            <a:r>
              <a:rPr lang="de-DE" sz="2800" dirty="0"/>
              <a:t> </a:t>
            </a:r>
            <a:r>
              <a:rPr lang="de-DE" sz="2800" dirty="0" err="1"/>
              <a:t>atmasında</a:t>
            </a:r>
            <a:r>
              <a:rPr lang="de-DE" sz="2800" dirty="0"/>
              <a:t> </a:t>
            </a:r>
            <a:r>
              <a:rPr lang="de-DE" sz="2800" dirty="0" err="1"/>
              <a:t>problem</a:t>
            </a:r>
            <a:r>
              <a:rPr lang="de-DE" sz="2800" dirty="0"/>
              <a:t> </a:t>
            </a:r>
            <a:r>
              <a:rPr lang="de-DE" sz="2800" dirty="0" err="1"/>
              <a:t>olursa</a:t>
            </a:r>
            <a:r>
              <a:rPr lang="de-DE" sz="2800" dirty="0"/>
              <a:t> </a:t>
            </a:r>
            <a:r>
              <a:rPr lang="de-DE" sz="2800" dirty="0" err="1"/>
              <a:t>vücutta</a:t>
            </a:r>
            <a:r>
              <a:rPr lang="de-DE" sz="2800" dirty="0"/>
              <a:t> </a:t>
            </a:r>
            <a:r>
              <a:rPr lang="de-DE" sz="2800" dirty="0" err="1"/>
              <a:t>karbondioksit</a:t>
            </a:r>
            <a:r>
              <a:rPr lang="de-DE" sz="2800" dirty="0"/>
              <a:t> </a:t>
            </a:r>
            <a:r>
              <a:rPr lang="de-DE" sz="2800" dirty="0" err="1"/>
              <a:t>birikir</a:t>
            </a:r>
            <a:r>
              <a:rPr lang="de-DE" sz="2800" dirty="0"/>
              <a:t> </a:t>
            </a:r>
            <a:r>
              <a:rPr lang="de-DE" sz="2800" dirty="0" err="1"/>
              <a:t>ve</a:t>
            </a:r>
            <a:r>
              <a:rPr lang="de-DE" sz="2800" dirty="0"/>
              <a:t> </a:t>
            </a:r>
            <a:r>
              <a:rPr lang="tr-TR" sz="2800" dirty="0"/>
              <a:t>plazma </a:t>
            </a:r>
            <a:r>
              <a:rPr lang="tr-TR" sz="2800" dirty="0" err="1"/>
              <a:t>pH’sı</a:t>
            </a:r>
            <a:r>
              <a:rPr lang="tr-TR" sz="2800" dirty="0"/>
              <a:t> düşme eğiliminde olur. </a:t>
            </a:r>
            <a:endParaRPr lang="tr-TR" sz="2800" dirty="0" smtClean="0"/>
          </a:p>
          <a:p>
            <a:r>
              <a:rPr lang="tr-TR" sz="2800" dirty="0"/>
              <a:t>A</a:t>
            </a:r>
            <a:r>
              <a:rPr lang="tr-TR" sz="2800" dirty="0" smtClean="0"/>
              <a:t>kciğerlerden </a:t>
            </a:r>
            <a:r>
              <a:rPr lang="tr-TR" sz="2800" dirty="0"/>
              <a:t>karbondioksit atılımını azaltan/engel olan her durum </a:t>
            </a:r>
            <a:r>
              <a:rPr lang="tr-TR" sz="2800" dirty="0" err="1"/>
              <a:t>respiratuvar</a:t>
            </a:r>
            <a:r>
              <a:rPr lang="tr-TR" sz="2800" dirty="0"/>
              <a:t> </a:t>
            </a:r>
            <a:r>
              <a:rPr lang="tr-TR" sz="2800" dirty="0" err="1"/>
              <a:t>asidoza</a:t>
            </a:r>
            <a:r>
              <a:rPr lang="tr-TR" sz="2800" dirty="0"/>
              <a:t> neden olabilir.</a:t>
            </a:r>
            <a:endParaRPr lang="en-US" sz="2800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598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Nedenleri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1.Hava yollarında tıkanma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2.Solunum merkezini etkileyen hastalıklar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3.Mekanik: Göğüs kafesi veya </a:t>
            </a:r>
            <a:r>
              <a:rPr lang="tr-TR" dirty="0" err="1"/>
              <a:t>nöromusküler</a:t>
            </a:r>
            <a:r>
              <a:rPr lang="tr-TR" dirty="0"/>
              <a:t> nedenler…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4.Diğer: Uyku </a:t>
            </a:r>
            <a:r>
              <a:rPr lang="tr-TR" dirty="0" err="1"/>
              <a:t>apnesi</a:t>
            </a:r>
            <a:r>
              <a:rPr lang="tr-TR" dirty="0"/>
              <a:t>, </a:t>
            </a:r>
            <a:r>
              <a:rPr lang="tr-TR" dirty="0" err="1"/>
              <a:t>karidyak</a:t>
            </a:r>
            <a:r>
              <a:rPr lang="tr-TR" dirty="0"/>
              <a:t> </a:t>
            </a:r>
            <a:r>
              <a:rPr lang="tr-TR" dirty="0" err="1"/>
              <a:t>arrest</a:t>
            </a:r>
            <a:r>
              <a:rPr lang="tr-TR" dirty="0"/>
              <a:t>, </a:t>
            </a:r>
            <a:r>
              <a:rPr lang="tr-TR" dirty="0" err="1"/>
              <a:t>kardiyojenik</a:t>
            </a:r>
            <a:r>
              <a:rPr lang="tr-TR" dirty="0"/>
              <a:t> şok, mekanik </a:t>
            </a:r>
            <a:r>
              <a:rPr lang="tr-TR" dirty="0" err="1"/>
              <a:t>hipoventilasyon</a:t>
            </a:r>
            <a:r>
              <a:rPr lang="tr-TR" dirty="0"/>
              <a:t>…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549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Belirtileri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/>
              <a:t>Çoğu</a:t>
            </a:r>
            <a:r>
              <a:rPr lang="de-DE" dirty="0"/>
              <a:t> </a:t>
            </a:r>
            <a:r>
              <a:rPr lang="de-DE" dirty="0" err="1"/>
              <a:t>karbondioksit</a:t>
            </a:r>
            <a:r>
              <a:rPr lang="de-DE" dirty="0"/>
              <a:t> </a:t>
            </a:r>
            <a:r>
              <a:rPr lang="de-DE" dirty="0" err="1"/>
              <a:t>birikime</a:t>
            </a:r>
            <a:r>
              <a:rPr lang="de-DE" dirty="0"/>
              <a:t> </a:t>
            </a:r>
            <a:r>
              <a:rPr lang="de-DE" dirty="0" err="1"/>
              <a:t>bağlıdır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 smtClean="0"/>
              <a:t>Baş</a:t>
            </a:r>
            <a:r>
              <a:rPr lang="de-DE" dirty="0" smtClean="0"/>
              <a:t> </a:t>
            </a:r>
            <a:r>
              <a:rPr lang="de-DE" dirty="0" err="1"/>
              <a:t>ağrısı</a:t>
            </a:r>
            <a:r>
              <a:rPr lang="de-DE" dirty="0"/>
              <a:t>, </a:t>
            </a:r>
            <a:r>
              <a:rPr lang="de-DE" dirty="0" err="1"/>
              <a:t>gerginlik</a:t>
            </a:r>
            <a:r>
              <a:rPr lang="de-DE" dirty="0"/>
              <a:t>, </a:t>
            </a:r>
            <a:r>
              <a:rPr lang="de-DE" dirty="0" err="1"/>
              <a:t>bilinç</a:t>
            </a:r>
            <a:r>
              <a:rPr lang="de-DE" dirty="0"/>
              <a:t> </a:t>
            </a:r>
            <a:r>
              <a:rPr lang="de-DE" dirty="0" err="1"/>
              <a:t>bulanıklığı</a:t>
            </a:r>
            <a:r>
              <a:rPr lang="de-DE" dirty="0"/>
              <a:t>, </a:t>
            </a:r>
            <a:r>
              <a:rPr lang="de-DE" dirty="0" err="1"/>
              <a:t>huzursuzluk</a:t>
            </a:r>
            <a:r>
              <a:rPr lang="de-DE" dirty="0"/>
              <a:t>, </a:t>
            </a:r>
            <a:r>
              <a:rPr lang="de-DE" dirty="0" err="1"/>
              <a:t>titreme</a:t>
            </a:r>
            <a:r>
              <a:rPr lang="de-DE" dirty="0"/>
              <a:t>, </a:t>
            </a:r>
            <a:r>
              <a:rPr lang="de-DE" dirty="0" err="1"/>
              <a:t>uykuya</a:t>
            </a:r>
            <a:r>
              <a:rPr lang="de-DE" dirty="0"/>
              <a:t> </a:t>
            </a:r>
            <a:r>
              <a:rPr lang="de-DE" dirty="0" err="1"/>
              <a:t>eğilim</a:t>
            </a:r>
            <a:r>
              <a:rPr lang="de-DE" dirty="0"/>
              <a:t> (</a:t>
            </a:r>
            <a:r>
              <a:rPr lang="de-DE" dirty="0" err="1"/>
              <a:t>karbondioksit</a:t>
            </a:r>
            <a:r>
              <a:rPr lang="de-DE" dirty="0"/>
              <a:t> </a:t>
            </a:r>
            <a:r>
              <a:rPr lang="de-DE" dirty="0" err="1"/>
              <a:t>narkozu</a:t>
            </a:r>
            <a:r>
              <a:rPr lang="de-DE" dirty="0"/>
              <a:t>) </a:t>
            </a:r>
            <a:r>
              <a:rPr lang="de-DE" dirty="0" err="1"/>
              <a:t>olabilir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tr-TR" dirty="0" smtClean="0"/>
              <a:t>Taşikardi</a:t>
            </a:r>
            <a:r>
              <a:rPr lang="tr-TR" dirty="0"/>
              <a:t>, </a:t>
            </a:r>
            <a:r>
              <a:rPr lang="tr-TR" dirty="0" err="1"/>
              <a:t>periferik</a:t>
            </a:r>
            <a:r>
              <a:rPr lang="tr-TR" dirty="0"/>
              <a:t> </a:t>
            </a:r>
            <a:r>
              <a:rPr lang="tr-TR" dirty="0" err="1"/>
              <a:t>vazodilatasyon</a:t>
            </a:r>
            <a:r>
              <a:rPr lang="tr-TR" dirty="0"/>
              <a:t>, </a:t>
            </a:r>
            <a:r>
              <a:rPr lang="tr-TR" dirty="0" err="1"/>
              <a:t>ventriküler</a:t>
            </a:r>
            <a:r>
              <a:rPr lang="tr-TR" dirty="0"/>
              <a:t> aritmiler olaya eşlik edebilir. </a:t>
            </a:r>
            <a:r>
              <a:rPr lang="tr-TR" dirty="0" err="1"/>
              <a:t>Hiperkapni</a:t>
            </a:r>
            <a:r>
              <a:rPr lang="tr-TR" dirty="0"/>
              <a:t> böbrekten asit atılımını arttırarak plazma bikarbonat düzeyini yükseltir. 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59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Tanı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 smtClean="0"/>
              <a:t>İlk</a:t>
            </a:r>
            <a:r>
              <a:rPr lang="de-DE" dirty="0" smtClean="0"/>
              <a:t> </a:t>
            </a:r>
            <a:r>
              <a:rPr lang="de-DE" dirty="0" err="1" smtClean="0"/>
              <a:t>koşul</a:t>
            </a:r>
            <a:r>
              <a:rPr lang="de-DE" dirty="0" smtClean="0"/>
              <a:t> </a:t>
            </a:r>
            <a:r>
              <a:rPr lang="de-DE" dirty="0" err="1"/>
              <a:t>asidoz</a:t>
            </a:r>
            <a:r>
              <a:rPr lang="de-DE" dirty="0"/>
              <a:t> </a:t>
            </a:r>
            <a:r>
              <a:rPr lang="de-DE" dirty="0" err="1"/>
              <a:t>olmasıdır</a:t>
            </a:r>
            <a:r>
              <a:rPr lang="de-DE" dirty="0"/>
              <a:t> </a:t>
            </a:r>
            <a:r>
              <a:rPr lang="de-DE" dirty="0" err="1"/>
              <a:t>yani</a:t>
            </a:r>
            <a:r>
              <a:rPr lang="de-DE" dirty="0"/>
              <a:t> </a:t>
            </a:r>
            <a:r>
              <a:rPr lang="de-DE" dirty="0" err="1"/>
              <a:t>arteriyel</a:t>
            </a:r>
            <a:r>
              <a:rPr lang="de-DE" dirty="0"/>
              <a:t> pH 7.38’den </a:t>
            </a:r>
            <a:r>
              <a:rPr lang="de-DE" dirty="0" err="1"/>
              <a:t>düşük</a:t>
            </a:r>
            <a:r>
              <a:rPr lang="de-DE" dirty="0"/>
              <a:t> </a:t>
            </a:r>
            <a:r>
              <a:rPr lang="de-DE" dirty="0" err="1"/>
              <a:t>olmalıdır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/>
              <a:t>İ</a:t>
            </a:r>
            <a:r>
              <a:rPr lang="de-DE" dirty="0" err="1" smtClean="0"/>
              <a:t>kinci</a:t>
            </a:r>
            <a:r>
              <a:rPr lang="de-DE" dirty="0" smtClean="0"/>
              <a:t> </a:t>
            </a:r>
            <a:r>
              <a:rPr lang="de-DE" dirty="0" err="1" smtClean="0"/>
              <a:t>koşul</a:t>
            </a:r>
            <a:r>
              <a:rPr lang="de-DE" dirty="0" smtClean="0"/>
              <a:t> </a:t>
            </a:r>
            <a:r>
              <a:rPr lang="de-DE" dirty="0" err="1"/>
              <a:t>plazmada</a:t>
            </a:r>
            <a:r>
              <a:rPr lang="de-DE" dirty="0"/>
              <a:t> </a:t>
            </a:r>
            <a:r>
              <a:rPr lang="de-DE" dirty="0" err="1"/>
              <a:t>karbondioksitin</a:t>
            </a:r>
            <a:r>
              <a:rPr lang="de-DE" dirty="0"/>
              <a:t> </a:t>
            </a:r>
            <a:r>
              <a:rPr lang="de-DE" dirty="0" err="1"/>
              <a:t>artmasıdır</a:t>
            </a:r>
            <a:r>
              <a:rPr lang="de-DE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de-DE" dirty="0" err="1"/>
              <a:t>E</a:t>
            </a:r>
            <a:r>
              <a:rPr lang="de-DE" dirty="0" err="1" smtClean="0"/>
              <a:t>şlik</a:t>
            </a:r>
            <a:r>
              <a:rPr lang="de-DE" dirty="0" smtClean="0"/>
              <a:t> </a:t>
            </a:r>
            <a:r>
              <a:rPr lang="de-DE" dirty="0" err="1"/>
              <a:t>eden</a:t>
            </a:r>
            <a:r>
              <a:rPr lang="de-DE" dirty="0"/>
              <a:t> </a:t>
            </a:r>
            <a:r>
              <a:rPr lang="de-DE" dirty="0" err="1"/>
              <a:t>başka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asit</a:t>
            </a:r>
            <a:r>
              <a:rPr lang="de-DE" dirty="0"/>
              <a:t> </a:t>
            </a:r>
            <a:r>
              <a:rPr lang="de-DE" dirty="0" err="1"/>
              <a:t>baz</a:t>
            </a:r>
            <a:r>
              <a:rPr lang="de-DE" dirty="0"/>
              <a:t> </a:t>
            </a:r>
            <a:r>
              <a:rPr lang="de-DE" dirty="0" err="1"/>
              <a:t>metabolizması</a:t>
            </a:r>
            <a:r>
              <a:rPr lang="de-DE" dirty="0"/>
              <a:t> </a:t>
            </a:r>
            <a:r>
              <a:rPr lang="de-DE" dirty="0" err="1"/>
              <a:t>bozukluğu</a:t>
            </a:r>
            <a:r>
              <a:rPr lang="en-US" dirty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r>
              <a:rPr lang="en-US" dirty="0" smtClean="0"/>
              <a:t>?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15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Yardımcı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1.Hastanın </a:t>
            </a:r>
            <a:r>
              <a:rPr lang="de-DE" dirty="0" err="1"/>
              <a:t>öyküsü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eşlik</a:t>
            </a:r>
            <a:r>
              <a:rPr lang="de-DE" dirty="0"/>
              <a:t> </a:t>
            </a:r>
            <a:r>
              <a:rPr lang="de-DE" dirty="0" err="1"/>
              <a:t>eden</a:t>
            </a:r>
            <a:r>
              <a:rPr lang="de-DE" dirty="0"/>
              <a:t> </a:t>
            </a:r>
            <a:r>
              <a:rPr lang="de-DE" dirty="0" err="1"/>
              <a:t>sorunları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2.Beklenen </a:t>
            </a:r>
            <a:r>
              <a:rPr lang="de-DE" dirty="0" err="1"/>
              <a:t>adaptif</a:t>
            </a:r>
            <a:r>
              <a:rPr lang="de-DE" dirty="0"/>
              <a:t> </a:t>
            </a:r>
            <a:r>
              <a:rPr lang="de-DE" dirty="0" err="1"/>
              <a:t>değişikliklerin</a:t>
            </a:r>
            <a:r>
              <a:rPr lang="de-DE" dirty="0"/>
              <a:t> </a:t>
            </a:r>
            <a:r>
              <a:rPr lang="de-DE" dirty="0" err="1"/>
              <a:t>hastanın</a:t>
            </a:r>
            <a:r>
              <a:rPr lang="de-DE" dirty="0"/>
              <a:t> </a:t>
            </a:r>
            <a:r>
              <a:rPr lang="de-DE" dirty="0" err="1"/>
              <a:t>bulguları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uyumu</a:t>
            </a:r>
            <a:r>
              <a:rPr lang="de-DE" dirty="0"/>
              <a:t> 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3.Plazma </a:t>
            </a:r>
            <a:r>
              <a:rPr lang="de-DE" dirty="0" err="1"/>
              <a:t>anyon</a:t>
            </a:r>
            <a:r>
              <a:rPr lang="de-DE" dirty="0"/>
              <a:t> </a:t>
            </a:r>
            <a:r>
              <a:rPr lang="de-DE" dirty="0" err="1"/>
              <a:t>açığı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101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/>
              <a:t>Hücre içi metabolizmanın çalışabilmesi için ortamın </a:t>
            </a:r>
            <a:r>
              <a:rPr lang="tr-TR" dirty="0" err="1"/>
              <a:t>pH’sı</a:t>
            </a:r>
            <a:r>
              <a:rPr lang="tr-TR" dirty="0"/>
              <a:t> çok </a:t>
            </a:r>
            <a:r>
              <a:rPr lang="tr-TR" dirty="0" smtClean="0"/>
              <a:t>önemlidir. </a:t>
            </a:r>
          </a:p>
          <a:p>
            <a:r>
              <a:rPr lang="tr-TR" dirty="0" smtClean="0"/>
              <a:t>Bu </a:t>
            </a:r>
            <a:r>
              <a:rPr lang="tr-TR" dirty="0"/>
              <a:t>nedenle plazma </a:t>
            </a:r>
            <a:r>
              <a:rPr lang="tr-TR" dirty="0" err="1"/>
              <a:t>pH’sındaki</a:t>
            </a:r>
            <a:r>
              <a:rPr lang="tr-TR" dirty="0"/>
              <a:t> en ufak değişiklikler vücut tarafından kriz olarak algılanır ve düzeltilmeye </a:t>
            </a:r>
            <a:r>
              <a:rPr lang="tr-TR" dirty="0" smtClean="0"/>
              <a:t>çalışılır. </a:t>
            </a:r>
          </a:p>
          <a:p>
            <a:r>
              <a:rPr lang="tr-TR" dirty="0" smtClean="0"/>
              <a:t>Tampon </a:t>
            </a:r>
            <a:r>
              <a:rPr lang="tr-TR" dirty="0"/>
              <a:t>sistemler devreye girer. 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731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Pratik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 smtClean="0"/>
              <a:t>Respiratuvar</a:t>
            </a:r>
            <a:r>
              <a:rPr lang="de-DE" dirty="0" smtClean="0"/>
              <a:t> </a:t>
            </a:r>
            <a:r>
              <a:rPr lang="de-DE" dirty="0" err="1"/>
              <a:t>asidozu</a:t>
            </a:r>
            <a:r>
              <a:rPr lang="de-DE" dirty="0"/>
              <a:t> </a:t>
            </a:r>
            <a:r>
              <a:rPr lang="de-DE" dirty="0" err="1"/>
              <a:t>olan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hastada</a:t>
            </a:r>
            <a:r>
              <a:rPr lang="de-DE" dirty="0"/>
              <a:t> </a:t>
            </a:r>
            <a:r>
              <a:rPr lang="de-DE" dirty="0" err="1"/>
              <a:t>bikarbonat</a:t>
            </a:r>
            <a:r>
              <a:rPr lang="de-DE" dirty="0"/>
              <a:t> </a:t>
            </a:r>
            <a:r>
              <a:rPr lang="de-DE" dirty="0" err="1"/>
              <a:t>artmamış</a:t>
            </a:r>
            <a:r>
              <a:rPr lang="de-DE" dirty="0"/>
              <a:t> </a:t>
            </a:r>
            <a:r>
              <a:rPr lang="de-DE" dirty="0" err="1"/>
              <a:t>ise</a:t>
            </a:r>
            <a:r>
              <a:rPr lang="de-DE" dirty="0"/>
              <a:t> (</a:t>
            </a:r>
            <a:r>
              <a:rPr lang="de-DE" dirty="0" err="1"/>
              <a:t>artması</a:t>
            </a:r>
            <a:r>
              <a:rPr lang="de-DE" dirty="0"/>
              <a:t> </a:t>
            </a:r>
            <a:r>
              <a:rPr lang="de-DE" dirty="0" err="1"/>
              <a:t>beklenir</a:t>
            </a:r>
            <a:r>
              <a:rPr lang="de-DE" dirty="0"/>
              <a:t>) </a:t>
            </a:r>
            <a:r>
              <a:rPr lang="de-DE" dirty="0" err="1"/>
              <a:t>eşlik</a:t>
            </a:r>
            <a:r>
              <a:rPr lang="de-DE" dirty="0"/>
              <a:t> </a:t>
            </a:r>
            <a:r>
              <a:rPr lang="de-DE" dirty="0" err="1"/>
              <a:t>eden</a:t>
            </a:r>
            <a:r>
              <a:rPr lang="de-DE" dirty="0"/>
              <a:t> </a:t>
            </a:r>
            <a:r>
              <a:rPr lang="de-DE" dirty="0" err="1"/>
              <a:t>metaboliz</a:t>
            </a:r>
            <a:r>
              <a:rPr lang="de-DE" dirty="0"/>
              <a:t> </a:t>
            </a:r>
            <a:r>
              <a:rPr lang="de-DE" dirty="0" err="1"/>
              <a:t>asidoz</a:t>
            </a:r>
            <a:r>
              <a:rPr lang="de-DE" dirty="0"/>
              <a:t> </a:t>
            </a:r>
            <a:r>
              <a:rPr lang="de-DE" dirty="0" err="1"/>
              <a:t>olabilir</a:t>
            </a:r>
            <a:r>
              <a:rPr lang="de-DE" dirty="0"/>
              <a:t> (</a:t>
            </a:r>
            <a:r>
              <a:rPr lang="de-DE" dirty="0" err="1"/>
              <a:t>örneğin</a:t>
            </a:r>
            <a:r>
              <a:rPr lang="de-DE" dirty="0"/>
              <a:t> </a:t>
            </a:r>
            <a:r>
              <a:rPr lang="de-DE" dirty="0" err="1"/>
              <a:t>böbrek</a:t>
            </a:r>
            <a:r>
              <a:rPr lang="de-DE" dirty="0"/>
              <a:t> </a:t>
            </a:r>
            <a:r>
              <a:rPr lang="de-DE" dirty="0" err="1"/>
              <a:t>yetmezliği</a:t>
            </a:r>
            <a:r>
              <a:rPr lang="de-DE" dirty="0"/>
              <a:t>)</a:t>
            </a:r>
            <a:endParaRPr lang="en-US" dirty="0"/>
          </a:p>
          <a:p>
            <a:r>
              <a:rPr lang="de-DE" dirty="0" err="1" smtClean="0"/>
              <a:t>Respiratuvar</a:t>
            </a:r>
            <a:r>
              <a:rPr lang="de-DE" dirty="0" smtClean="0"/>
              <a:t> </a:t>
            </a:r>
            <a:r>
              <a:rPr lang="de-DE" dirty="0" err="1"/>
              <a:t>asidozu</a:t>
            </a:r>
            <a:r>
              <a:rPr lang="de-DE" dirty="0"/>
              <a:t> </a:t>
            </a:r>
            <a:r>
              <a:rPr lang="de-DE" dirty="0" err="1"/>
              <a:t>olan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hastada</a:t>
            </a:r>
            <a:r>
              <a:rPr lang="de-DE" dirty="0"/>
              <a:t> </a:t>
            </a:r>
            <a:r>
              <a:rPr lang="de-DE" dirty="0" err="1"/>
              <a:t>anyon</a:t>
            </a:r>
            <a:r>
              <a:rPr lang="de-DE" dirty="0"/>
              <a:t> </a:t>
            </a:r>
            <a:r>
              <a:rPr lang="de-DE" dirty="0" err="1"/>
              <a:t>açığı</a:t>
            </a:r>
            <a:r>
              <a:rPr lang="de-DE" dirty="0"/>
              <a:t> </a:t>
            </a:r>
            <a:r>
              <a:rPr lang="de-DE" dirty="0" err="1"/>
              <a:t>yüksek</a:t>
            </a:r>
            <a:r>
              <a:rPr lang="de-DE" dirty="0"/>
              <a:t> </a:t>
            </a:r>
            <a:r>
              <a:rPr lang="de-DE" dirty="0" err="1"/>
              <a:t>çıkarsa</a:t>
            </a:r>
            <a:r>
              <a:rPr lang="de-DE" dirty="0"/>
              <a:t> </a:t>
            </a:r>
            <a:r>
              <a:rPr lang="de-DE" dirty="0" err="1"/>
              <a:t>eşlik</a:t>
            </a:r>
            <a:r>
              <a:rPr lang="de-DE" dirty="0"/>
              <a:t> </a:t>
            </a:r>
            <a:r>
              <a:rPr lang="de-DE" dirty="0" err="1"/>
              <a:t>eden</a:t>
            </a:r>
            <a:r>
              <a:rPr lang="de-DE" dirty="0"/>
              <a:t> </a:t>
            </a:r>
            <a:r>
              <a:rPr lang="de-DE" dirty="0" err="1"/>
              <a:t>başka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hastalık</a:t>
            </a:r>
            <a:r>
              <a:rPr lang="de-DE" dirty="0"/>
              <a:t> </a:t>
            </a:r>
            <a:r>
              <a:rPr lang="de-DE" dirty="0" err="1"/>
              <a:t>olabilir</a:t>
            </a:r>
            <a:r>
              <a:rPr lang="de-DE" dirty="0"/>
              <a:t> (</a:t>
            </a:r>
            <a:r>
              <a:rPr lang="de-DE" dirty="0" err="1"/>
              <a:t>örneğin</a:t>
            </a:r>
            <a:r>
              <a:rPr lang="de-DE" dirty="0"/>
              <a:t> </a:t>
            </a:r>
            <a:r>
              <a:rPr lang="de-DE" dirty="0" err="1"/>
              <a:t>laktik</a:t>
            </a:r>
            <a:r>
              <a:rPr lang="de-DE" dirty="0"/>
              <a:t> </a:t>
            </a:r>
            <a:r>
              <a:rPr lang="de-DE" dirty="0" err="1"/>
              <a:t>asidoz</a:t>
            </a:r>
            <a:r>
              <a:rPr lang="de-DE" dirty="0"/>
              <a:t>).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11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Tedavi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/>
              <a:t>N</a:t>
            </a:r>
            <a:r>
              <a:rPr lang="de-DE" dirty="0" err="1" smtClean="0"/>
              <a:t>edene</a:t>
            </a:r>
            <a:r>
              <a:rPr lang="de-DE" dirty="0" smtClean="0"/>
              <a:t> </a:t>
            </a:r>
            <a:r>
              <a:rPr lang="de-DE" dirty="0" err="1"/>
              <a:t>yöneliktir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solunumun</a:t>
            </a:r>
            <a:r>
              <a:rPr lang="de-DE" dirty="0"/>
              <a:t> </a:t>
            </a:r>
            <a:r>
              <a:rPr lang="de-DE" dirty="0" err="1"/>
              <a:t>düzeltilmesidir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tr-TR" dirty="0" smtClean="0"/>
              <a:t>Kronik </a:t>
            </a:r>
            <a:r>
              <a:rPr lang="tr-TR" dirty="0"/>
              <a:t>solunumsal </a:t>
            </a:r>
            <a:r>
              <a:rPr lang="tr-TR" dirty="0" err="1"/>
              <a:t>asidozun</a:t>
            </a:r>
            <a:r>
              <a:rPr lang="tr-TR" dirty="0"/>
              <a:t> oksijenle tedavisi solunum merkezindeki oksijen </a:t>
            </a:r>
            <a:r>
              <a:rPr lang="tr-TR" dirty="0" err="1"/>
              <a:t>kemoreseptör</a:t>
            </a:r>
            <a:r>
              <a:rPr lang="tr-TR" dirty="0"/>
              <a:t> </a:t>
            </a:r>
            <a:r>
              <a:rPr lang="tr-TR" dirty="0" err="1"/>
              <a:t>stimülasyonunu</a:t>
            </a:r>
            <a:r>
              <a:rPr lang="tr-TR" dirty="0"/>
              <a:t> azaltabilir yani </a:t>
            </a:r>
            <a:r>
              <a:rPr lang="tr-TR" dirty="0" err="1"/>
              <a:t>hiperkapni</a:t>
            </a:r>
            <a:r>
              <a:rPr lang="tr-TR" dirty="0"/>
              <a:t> ağırlaşabilir (plazma karbondioksit artabilir). 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98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Solunumsal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alkaloz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/>
              <a:t>Akciğerler</a:t>
            </a:r>
            <a:r>
              <a:rPr lang="de-DE" dirty="0"/>
              <a:t> </a:t>
            </a:r>
            <a:r>
              <a:rPr lang="de-DE" dirty="0" err="1"/>
              <a:t>günde</a:t>
            </a:r>
            <a:r>
              <a:rPr lang="de-DE" dirty="0"/>
              <a:t> 15.000 mmol CO</a:t>
            </a:r>
            <a:r>
              <a:rPr lang="de-DE" baseline="-25000" dirty="0"/>
              <a:t>2</a:t>
            </a:r>
            <a:r>
              <a:rPr lang="de-DE" dirty="0"/>
              <a:t>‘yi </a:t>
            </a:r>
            <a:r>
              <a:rPr lang="de-DE" dirty="0" err="1"/>
              <a:t>vücuttan</a:t>
            </a:r>
            <a:r>
              <a:rPr lang="de-DE" dirty="0"/>
              <a:t> </a:t>
            </a:r>
            <a:r>
              <a:rPr lang="de-DE" dirty="0" err="1"/>
              <a:t>uzaklaştırırlar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 smtClean="0"/>
              <a:t>Akciğerler</a:t>
            </a:r>
            <a:r>
              <a:rPr lang="de-DE" dirty="0" smtClean="0"/>
              <a:t> </a:t>
            </a:r>
            <a:r>
              <a:rPr lang="de-DE" dirty="0" err="1"/>
              <a:t>daha</a:t>
            </a:r>
            <a:r>
              <a:rPr lang="de-DE" dirty="0"/>
              <a:t> </a:t>
            </a:r>
            <a:r>
              <a:rPr lang="de-DE" dirty="0" err="1"/>
              <a:t>fazla</a:t>
            </a:r>
            <a:r>
              <a:rPr lang="de-DE" dirty="0"/>
              <a:t> </a:t>
            </a:r>
            <a:r>
              <a:rPr lang="de-DE" dirty="0" err="1"/>
              <a:t>karbondioksiti</a:t>
            </a:r>
            <a:r>
              <a:rPr lang="de-DE" dirty="0"/>
              <a:t> </a:t>
            </a:r>
            <a:r>
              <a:rPr lang="de-DE" dirty="0" err="1"/>
              <a:t>atarsa</a:t>
            </a:r>
            <a:r>
              <a:rPr lang="de-DE" dirty="0"/>
              <a:t> </a:t>
            </a:r>
            <a:r>
              <a:rPr lang="tr-TR" dirty="0"/>
              <a:t>plazma </a:t>
            </a:r>
            <a:r>
              <a:rPr lang="tr-TR" dirty="0" err="1"/>
              <a:t>pH’sı</a:t>
            </a:r>
            <a:r>
              <a:rPr lang="tr-TR" dirty="0"/>
              <a:t> yükselme eğiliminde olur. </a:t>
            </a:r>
            <a:endParaRPr lang="tr-TR" dirty="0" smtClean="0"/>
          </a:p>
          <a:p>
            <a:r>
              <a:rPr lang="tr-TR" dirty="0" smtClean="0"/>
              <a:t>Akciğerlerden </a:t>
            </a:r>
            <a:r>
              <a:rPr lang="tr-TR" dirty="0"/>
              <a:t>karbondioksit atılımını artıran her durum (solunum sayısının artması) </a:t>
            </a:r>
            <a:r>
              <a:rPr lang="tr-TR" dirty="0" err="1"/>
              <a:t>respiratuvar</a:t>
            </a:r>
            <a:r>
              <a:rPr lang="tr-TR" dirty="0"/>
              <a:t> </a:t>
            </a:r>
            <a:r>
              <a:rPr lang="tr-TR" dirty="0" err="1"/>
              <a:t>alkaloza</a:t>
            </a:r>
            <a:r>
              <a:rPr lang="tr-TR" dirty="0"/>
              <a:t> neden olabilir.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770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Nedenleri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1.Merkezi sinir sistemi bozuklukları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2.Solunum sistemi bozuklukları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3.Metabolik durumlar: Salisilat </a:t>
            </a:r>
            <a:r>
              <a:rPr lang="tr-TR" dirty="0" err="1"/>
              <a:t>intoksikasyonu</a:t>
            </a:r>
            <a:r>
              <a:rPr lang="tr-TR" dirty="0"/>
              <a:t>, gram negatif </a:t>
            </a:r>
            <a:r>
              <a:rPr lang="tr-TR" dirty="0" err="1"/>
              <a:t>sepsis</a:t>
            </a:r>
            <a:r>
              <a:rPr lang="tr-TR" dirty="0"/>
              <a:t>…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4.Diğer: </a:t>
            </a:r>
            <a:r>
              <a:rPr lang="tr-TR" dirty="0" err="1"/>
              <a:t>Hipoksi</a:t>
            </a:r>
            <a:r>
              <a:rPr lang="tr-TR" dirty="0"/>
              <a:t>, şiddetli ağrı, şiddetli anemi, yüksek rakım, fazla mekanik </a:t>
            </a:r>
            <a:r>
              <a:rPr lang="tr-TR" dirty="0" err="1"/>
              <a:t>ventilasyon</a:t>
            </a:r>
            <a:r>
              <a:rPr lang="tr-TR" dirty="0"/>
              <a:t>…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204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Belirtileri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/>
              <a:t>Belirtiler</a:t>
            </a:r>
            <a:r>
              <a:rPr lang="de-DE" dirty="0"/>
              <a:t> akut </a:t>
            </a:r>
            <a:r>
              <a:rPr lang="de-DE" dirty="0" err="1"/>
              <a:t>respiratuvar</a:t>
            </a:r>
            <a:r>
              <a:rPr lang="de-DE" dirty="0"/>
              <a:t> </a:t>
            </a:r>
            <a:r>
              <a:rPr lang="de-DE" dirty="0" err="1"/>
              <a:t>alkaloza</a:t>
            </a:r>
            <a:r>
              <a:rPr lang="de-DE" dirty="0"/>
              <a:t> </a:t>
            </a:r>
            <a:r>
              <a:rPr lang="de-DE" dirty="0" err="1"/>
              <a:t>bağlı</a:t>
            </a:r>
            <a:r>
              <a:rPr lang="de-DE" dirty="0"/>
              <a:t> </a:t>
            </a:r>
            <a:r>
              <a:rPr lang="de-DE" dirty="0" err="1"/>
              <a:t>beyin</a:t>
            </a:r>
            <a:r>
              <a:rPr lang="de-DE" dirty="0"/>
              <a:t> </a:t>
            </a:r>
            <a:r>
              <a:rPr lang="de-DE" dirty="0" err="1"/>
              <a:t>kan</a:t>
            </a:r>
            <a:r>
              <a:rPr lang="de-DE" dirty="0"/>
              <a:t> </a:t>
            </a:r>
            <a:r>
              <a:rPr lang="de-DE" dirty="0" err="1"/>
              <a:t>akımının</a:t>
            </a:r>
            <a:r>
              <a:rPr lang="de-DE" dirty="0"/>
              <a:t> </a:t>
            </a:r>
            <a:r>
              <a:rPr lang="de-DE" dirty="0" err="1"/>
              <a:t>azalması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ilişkilidir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 smtClean="0"/>
              <a:t>Uyuşma</a:t>
            </a:r>
            <a:r>
              <a:rPr lang="de-DE" dirty="0"/>
              <a:t>, </a:t>
            </a:r>
            <a:r>
              <a:rPr lang="de-DE" dirty="0" err="1"/>
              <a:t>kas</a:t>
            </a:r>
            <a:r>
              <a:rPr lang="de-DE" dirty="0"/>
              <a:t> </a:t>
            </a:r>
            <a:r>
              <a:rPr lang="de-DE" dirty="0" err="1"/>
              <a:t>krampları</a:t>
            </a:r>
            <a:r>
              <a:rPr lang="de-DE" dirty="0"/>
              <a:t> </a:t>
            </a:r>
            <a:r>
              <a:rPr lang="de-DE" dirty="0" err="1"/>
              <a:t>sersemlik</a:t>
            </a:r>
            <a:r>
              <a:rPr lang="de-DE" dirty="0"/>
              <a:t>, </a:t>
            </a:r>
            <a:r>
              <a:rPr lang="de-DE" dirty="0" err="1"/>
              <a:t>bilinç</a:t>
            </a:r>
            <a:r>
              <a:rPr lang="de-DE" dirty="0"/>
              <a:t> </a:t>
            </a:r>
            <a:r>
              <a:rPr lang="de-DE" dirty="0" err="1"/>
              <a:t>bulanıklığı</a:t>
            </a:r>
            <a:r>
              <a:rPr lang="de-DE" dirty="0"/>
              <a:t>, </a:t>
            </a:r>
            <a:r>
              <a:rPr lang="de-DE" dirty="0" err="1"/>
              <a:t>baş</a:t>
            </a:r>
            <a:r>
              <a:rPr lang="de-DE" dirty="0"/>
              <a:t> </a:t>
            </a:r>
            <a:r>
              <a:rPr lang="de-DE" dirty="0" err="1"/>
              <a:t>dönmesi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bayılma</a:t>
            </a:r>
            <a:r>
              <a:rPr lang="de-DE" dirty="0"/>
              <a:t> </a:t>
            </a:r>
            <a:r>
              <a:rPr lang="de-DE" dirty="0" err="1"/>
              <a:t>olabilir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 smtClean="0"/>
              <a:t>Göğüs</a:t>
            </a:r>
            <a:r>
              <a:rPr lang="de-DE" dirty="0" smtClean="0"/>
              <a:t> </a:t>
            </a:r>
            <a:r>
              <a:rPr lang="de-DE" dirty="0" err="1"/>
              <a:t>ağrısı</a:t>
            </a:r>
            <a:r>
              <a:rPr lang="de-DE" dirty="0"/>
              <a:t>, </a:t>
            </a:r>
            <a:r>
              <a:rPr lang="tr-TR" dirty="0"/>
              <a:t>aritmiler olaya eşlik edebilir. </a:t>
            </a:r>
            <a:endParaRPr lang="tr-TR" dirty="0" smtClean="0"/>
          </a:p>
          <a:p>
            <a:r>
              <a:rPr lang="tr-TR" dirty="0" err="1" smtClean="0"/>
              <a:t>Hipokapni</a:t>
            </a:r>
            <a:r>
              <a:rPr lang="tr-TR" dirty="0" smtClean="0"/>
              <a:t> </a:t>
            </a:r>
            <a:r>
              <a:rPr lang="tr-TR" dirty="0"/>
              <a:t>böbrekten asit atılımını azaltarak plazma bikarbonat düzeyini düşürür. 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080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Belirtileri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smtClean="0"/>
              <a:t>Laktik </a:t>
            </a:r>
            <a:r>
              <a:rPr lang="tr-TR" dirty="0"/>
              <a:t>asit ve sitrik asit üretimini arttırdığı için anyon açığı çok az artabilir. </a:t>
            </a:r>
            <a:endParaRPr lang="tr-TR" dirty="0" smtClean="0"/>
          </a:p>
          <a:p>
            <a:r>
              <a:rPr lang="de-DE" dirty="0" err="1" smtClean="0"/>
              <a:t>Respiratuvar</a:t>
            </a:r>
            <a:r>
              <a:rPr lang="de-DE" dirty="0" smtClean="0"/>
              <a:t> </a:t>
            </a:r>
            <a:r>
              <a:rPr lang="de-DE" dirty="0" err="1"/>
              <a:t>alkaloza</a:t>
            </a:r>
            <a:r>
              <a:rPr lang="de-DE" dirty="0"/>
              <a:t> </a:t>
            </a:r>
            <a:r>
              <a:rPr lang="de-DE" dirty="0" err="1"/>
              <a:t>yol</a:t>
            </a:r>
            <a:r>
              <a:rPr lang="de-DE" dirty="0"/>
              <a:t> </a:t>
            </a:r>
            <a:r>
              <a:rPr lang="de-DE" dirty="0" err="1"/>
              <a:t>açan</a:t>
            </a:r>
            <a:r>
              <a:rPr lang="de-DE" dirty="0"/>
              <a:t> </a:t>
            </a:r>
            <a:r>
              <a:rPr lang="de-DE" dirty="0" err="1"/>
              <a:t>hastalığa</a:t>
            </a:r>
            <a:r>
              <a:rPr lang="de-DE" dirty="0"/>
              <a:t> </a:t>
            </a:r>
            <a:r>
              <a:rPr lang="de-DE" dirty="0" err="1"/>
              <a:t>ait</a:t>
            </a:r>
            <a:r>
              <a:rPr lang="de-DE" dirty="0"/>
              <a:t> </a:t>
            </a:r>
            <a:r>
              <a:rPr lang="de-DE" dirty="0" err="1"/>
              <a:t>belirtiler</a:t>
            </a:r>
            <a:r>
              <a:rPr lang="de-DE" dirty="0"/>
              <a:t> de </a:t>
            </a:r>
            <a:r>
              <a:rPr lang="de-DE" dirty="0" err="1"/>
              <a:t>vardır</a:t>
            </a:r>
            <a:r>
              <a:rPr lang="de-DE" dirty="0"/>
              <a:t>.</a:t>
            </a:r>
            <a:endParaRPr lang="en-US" dirty="0"/>
          </a:p>
          <a:p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597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Tanı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 smtClean="0"/>
              <a:t>İlk</a:t>
            </a:r>
            <a:r>
              <a:rPr lang="de-DE" dirty="0" smtClean="0"/>
              <a:t> </a:t>
            </a:r>
            <a:r>
              <a:rPr lang="de-DE" dirty="0" err="1" smtClean="0"/>
              <a:t>koşul</a:t>
            </a:r>
            <a:r>
              <a:rPr lang="de-DE" dirty="0" smtClean="0"/>
              <a:t> </a:t>
            </a:r>
            <a:r>
              <a:rPr lang="de-DE" dirty="0" err="1" smtClean="0"/>
              <a:t>alkaloz</a:t>
            </a:r>
            <a:r>
              <a:rPr lang="de-DE" dirty="0" smtClean="0"/>
              <a:t> </a:t>
            </a:r>
            <a:r>
              <a:rPr lang="de-DE" dirty="0" err="1"/>
              <a:t>olmasıdır</a:t>
            </a:r>
            <a:r>
              <a:rPr lang="de-DE" dirty="0"/>
              <a:t> </a:t>
            </a:r>
            <a:r>
              <a:rPr lang="de-DE" dirty="0" err="1"/>
              <a:t>yani</a:t>
            </a:r>
            <a:r>
              <a:rPr lang="de-DE" dirty="0"/>
              <a:t> </a:t>
            </a:r>
            <a:r>
              <a:rPr lang="de-DE" dirty="0" err="1"/>
              <a:t>arteriyel</a:t>
            </a:r>
            <a:r>
              <a:rPr lang="de-DE" dirty="0"/>
              <a:t> pH </a:t>
            </a:r>
            <a:r>
              <a:rPr lang="de-DE" dirty="0" smtClean="0"/>
              <a:t>7.42‘den </a:t>
            </a:r>
            <a:r>
              <a:rPr lang="de-DE" dirty="0" err="1" smtClean="0"/>
              <a:t>yüksek</a:t>
            </a:r>
            <a:r>
              <a:rPr lang="de-DE" dirty="0" smtClean="0"/>
              <a:t> </a:t>
            </a:r>
            <a:r>
              <a:rPr lang="de-DE" dirty="0" err="1" smtClean="0"/>
              <a:t>olmalıdır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/>
              <a:t>İ</a:t>
            </a:r>
            <a:r>
              <a:rPr lang="de-DE" dirty="0" err="1" smtClean="0"/>
              <a:t>kinci</a:t>
            </a:r>
            <a:r>
              <a:rPr lang="de-DE" dirty="0" smtClean="0"/>
              <a:t> </a:t>
            </a:r>
            <a:r>
              <a:rPr lang="de-DE" dirty="0" err="1" smtClean="0"/>
              <a:t>koşul</a:t>
            </a:r>
            <a:r>
              <a:rPr lang="de-DE" dirty="0" smtClean="0"/>
              <a:t> </a:t>
            </a:r>
            <a:r>
              <a:rPr lang="de-DE" dirty="0" err="1"/>
              <a:t>plazmada</a:t>
            </a:r>
            <a:r>
              <a:rPr lang="de-DE" dirty="0"/>
              <a:t> </a:t>
            </a:r>
            <a:r>
              <a:rPr lang="de-DE" dirty="0" err="1"/>
              <a:t>karbondioksitin</a:t>
            </a:r>
            <a:r>
              <a:rPr lang="de-DE" dirty="0"/>
              <a:t> </a:t>
            </a:r>
            <a:r>
              <a:rPr lang="de-DE" dirty="0" err="1" smtClean="0"/>
              <a:t>düşmesidir</a:t>
            </a:r>
            <a:r>
              <a:rPr lang="de-DE" dirty="0" smtClean="0"/>
              <a:t>.</a:t>
            </a:r>
            <a:r>
              <a:rPr lang="en-US" dirty="0" smtClean="0"/>
              <a:t> </a:t>
            </a:r>
          </a:p>
          <a:p>
            <a:r>
              <a:rPr lang="de-DE" dirty="0" err="1"/>
              <a:t>E</a:t>
            </a:r>
            <a:r>
              <a:rPr lang="de-DE" dirty="0" err="1" smtClean="0"/>
              <a:t>şlik</a:t>
            </a:r>
            <a:r>
              <a:rPr lang="de-DE" dirty="0" smtClean="0"/>
              <a:t> </a:t>
            </a:r>
            <a:r>
              <a:rPr lang="de-DE" dirty="0" err="1"/>
              <a:t>eden</a:t>
            </a:r>
            <a:r>
              <a:rPr lang="de-DE" dirty="0"/>
              <a:t> </a:t>
            </a:r>
            <a:r>
              <a:rPr lang="de-DE" dirty="0" err="1"/>
              <a:t>başka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asit</a:t>
            </a:r>
            <a:r>
              <a:rPr lang="de-DE" dirty="0"/>
              <a:t> </a:t>
            </a:r>
            <a:r>
              <a:rPr lang="de-DE" dirty="0" err="1"/>
              <a:t>baz</a:t>
            </a:r>
            <a:r>
              <a:rPr lang="de-DE" dirty="0"/>
              <a:t> </a:t>
            </a:r>
            <a:r>
              <a:rPr lang="de-DE" dirty="0" err="1"/>
              <a:t>metabolizması</a:t>
            </a:r>
            <a:r>
              <a:rPr lang="de-DE" dirty="0"/>
              <a:t> </a:t>
            </a:r>
            <a:r>
              <a:rPr lang="de-DE" dirty="0" err="1"/>
              <a:t>bozukluğu</a:t>
            </a:r>
            <a:r>
              <a:rPr lang="en-US" dirty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r>
              <a:rPr lang="en-US" dirty="0" smtClean="0"/>
              <a:t>?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64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Pratik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1.Respiratuvar </a:t>
            </a:r>
            <a:r>
              <a:rPr lang="de-DE" dirty="0" err="1"/>
              <a:t>alkalozu</a:t>
            </a:r>
            <a:r>
              <a:rPr lang="de-DE" dirty="0"/>
              <a:t> </a:t>
            </a:r>
            <a:r>
              <a:rPr lang="de-DE" dirty="0" err="1"/>
              <a:t>olan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hastada</a:t>
            </a:r>
            <a:r>
              <a:rPr lang="de-DE" dirty="0"/>
              <a:t> </a:t>
            </a:r>
            <a:r>
              <a:rPr lang="de-DE" dirty="0" err="1"/>
              <a:t>bikarbonat</a:t>
            </a:r>
            <a:r>
              <a:rPr lang="de-DE" dirty="0"/>
              <a:t> </a:t>
            </a:r>
            <a:r>
              <a:rPr lang="de-DE" dirty="0" err="1"/>
              <a:t>azalmamış</a:t>
            </a:r>
            <a:r>
              <a:rPr lang="de-DE" dirty="0"/>
              <a:t> </a:t>
            </a:r>
            <a:r>
              <a:rPr lang="de-DE" dirty="0" err="1"/>
              <a:t>ise</a:t>
            </a:r>
            <a:r>
              <a:rPr lang="de-DE" dirty="0"/>
              <a:t> (</a:t>
            </a:r>
            <a:r>
              <a:rPr lang="de-DE" dirty="0" err="1"/>
              <a:t>azalması</a:t>
            </a:r>
            <a:r>
              <a:rPr lang="de-DE" dirty="0"/>
              <a:t> </a:t>
            </a:r>
            <a:r>
              <a:rPr lang="de-DE" dirty="0" err="1"/>
              <a:t>beklenir</a:t>
            </a:r>
            <a:r>
              <a:rPr lang="de-DE" dirty="0"/>
              <a:t>) </a:t>
            </a:r>
            <a:r>
              <a:rPr lang="de-DE" dirty="0" err="1"/>
              <a:t>eşlik</a:t>
            </a:r>
            <a:r>
              <a:rPr lang="de-DE" dirty="0"/>
              <a:t> </a:t>
            </a:r>
            <a:r>
              <a:rPr lang="de-DE" dirty="0" err="1"/>
              <a:t>eden</a:t>
            </a:r>
            <a:r>
              <a:rPr lang="de-DE" dirty="0"/>
              <a:t> </a:t>
            </a:r>
            <a:r>
              <a:rPr lang="de-DE" dirty="0" err="1"/>
              <a:t>metaboliz</a:t>
            </a:r>
            <a:r>
              <a:rPr lang="de-DE" dirty="0"/>
              <a:t> </a:t>
            </a:r>
            <a:r>
              <a:rPr lang="de-DE" dirty="0" err="1"/>
              <a:t>alkaloz</a:t>
            </a:r>
            <a:r>
              <a:rPr lang="de-DE" dirty="0"/>
              <a:t> </a:t>
            </a:r>
            <a:r>
              <a:rPr lang="de-DE" dirty="0" err="1"/>
              <a:t>olabilir</a:t>
            </a:r>
            <a:r>
              <a:rPr lang="de-DE" dirty="0"/>
              <a:t> (</a:t>
            </a:r>
            <a:r>
              <a:rPr lang="de-DE" dirty="0" err="1"/>
              <a:t>örneğin</a:t>
            </a:r>
            <a:r>
              <a:rPr lang="de-DE" dirty="0"/>
              <a:t> </a:t>
            </a:r>
            <a:r>
              <a:rPr lang="de-DE" dirty="0" err="1"/>
              <a:t>kusma</a:t>
            </a:r>
            <a:r>
              <a:rPr lang="de-DE" dirty="0"/>
              <a:t>)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2.Respiratuvar </a:t>
            </a:r>
            <a:r>
              <a:rPr lang="de-DE" dirty="0" err="1"/>
              <a:t>alkalozu</a:t>
            </a:r>
            <a:r>
              <a:rPr lang="de-DE" dirty="0"/>
              <a:t> </a:t>
            </a:r>
            <a:r>
              <a:rPr lang="de-DE" dirty="0" err="1"/>
              <a:t>olan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hastada</a:t>
            </a:r>
            <a:r>
              <a:rPr lang="de-DE" dirty="0"/>
              <a:t> </a:t>
            </a:r>
            <a:r>
              <a:rPr lang="de-DE" dirty="0" err="1"/>
              <a:t>anyon</a:t>
            </a:r>
            <a:r>
              <a:rPr lang="de-DE" dirty="0"/>
              <a:t> </a:t>
            </a:r>
            <a:r>
              <a:rPr lang="de-DE" dirty="0" err="1"/>
              <a:t>açığı</a:t>
            </a:r>
            <a:r>
              <a:rPr lang="de-DE" dirty="0"/>
              <a:t> </a:t>
            </a:r>
            <a:r>
              <a:rPr lang="de-DE" dirty="0" err="1"/>
              <a:t>yüksek</a:t>
            </a:r>
            <a:r>
              <a:rPr lang="de-DE" dirty="0"/>
              <a:t> </a:t>
            </a:r>
            <a:r>
              <a:rPr lang="de-DE" dirty="0" err="1"/>
              <a:t>çıkarsa</a:t>
            </a:r>
            <a:r>
              <a:rPr lang="de-DE" dirty="0"/>
              <a:t> </a:t>
            </a:r>
            <a:r>
              <a:rPr lang="de-DE" dirty="0" err="1"/>
              <a:t>eşlik</a:t>
            </a:r>
            <a:r>
              <a:rPr lang="de-DE" dirty="0"/>
              <a:t> </a:t>
            </a:r>
            <a:r>
              <a:rPr lang="de-DE" dirty="0" err="1"/>
              <a:t>eden</a:t>
            </a:r>
            <a:r>
              <a:rPr lang="de-DE" dirty="0"/>
              <a:t> </a:t>
            </a:r>
            <a:r>
              <a:rPr lang="de-DE" dirty="0" err="1"/>
              <a:t>başka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hastalık</a:t>
            </a:r>
            <a:r>
              <a:rPr lang="de-DE" dirty="0"/>
              <a:t> </a:t>
            </a:r>
            <a:r>
              <a:rPr lang="de-DE" dirty="0" err="1"/>
              <a:t>olabilir</a:t>
            </a:r>
            <a:r>
              <a:rPr lang="de-DE" dirty="0"/>
              <a:t> (</a:t>
            </a:r>
            <a:r>
              <a:rPr lang="de-DE" dirty="0" err="1"/>
              <a:t>örneğin</a:t>
            </a:r>
            <a:r>
              <a:rPr lang="de-DE" dirty="0"/>
              <a:t> </a:t>
            </a:r>
            <a:r>
              <a:rPr lang="de-DE" dirty="0" err="1"/>
              <a:t>alkol</a:t>
            </a:r>
            <a:r>
              <a:rPr lang="de-DE" dirty="0"/>
              <a:t> </a:t>
            </a:r>
            <a:r>
              <a:rPr lang="de-DE" dirty="0" err="1"/>
              <a:t>zehirlenmesi</a:t>
            </a:r>
            <a:r>
              <a:rPr lang="de-DE" dirty="0"/>
              <a:t>).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03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Tedavi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/>
              <a:t>N</a:t>
            </a:r>
            <a:r>
              <a:rPr lang="de-DE" dirty="0" err="1" smtClean="0"/>
              <a:t>edene</a:t>
            </a:r>
            <a:r>
              <a:rPr lang="de-DE" dirty="0" smtClean="0"/>
              <a:t> </a:t>
            </a:r>
            <a:r>
              <a:rPr lang="de-DE" dirty="0" err="1"/>
              <a:t>yöneliktir</a:t>
            </a:r>
            <a:r>
              <a:rPr lang="de-DE" dirty="0"/>
              <a:t>, </a:t>
            </a:r>
            <a:r>
              <a:rPr lang="de-DE" dirty="0" err="1"/>
              <a:t>hiperventilasyon</a:t>
            </a:r>
            <a:r>
              <a:rPr lang="de-DE" dirty="0"/>
              <a:t> </a:t>
            </a:r>
            <a:r>
              <a:rPr lang="de-DE" dirty="0" err="1"/>
              <a:t>önlenmelidir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 smtClean="0"/>
              <a:t>Ağrı</a:t>
            </a:r>
            <a:r>
              <a:rPr lang="de-DE" dirty="0" smtClean="0"/>
              <a:t> </a:t>
            </a:r>
            <a:r>
              <a:rPr lang="de-DE" dirty="0" err="1"/>
              <a:t>varsa</a:t>
            </a:r>
            <a:r>
              <a:rPr lang="de-DE" dirty="0"/>
              <a:t> </a:t>
            </a:r>
            <a:r>
              <a:rPr lang="de-DE" dirty="0" err="1"/>
              <a:t>ağrı</a:t>
            </a:r>
            <a:r>
              <a:rPr lang="de-DE" dirty="0"/>
              <a:t> </a:t>
            </a:r>
            <a:r>
              <a:rPr lang="de-DE" dirty="0" err="1"/>
              <a:t>kesici</a:t>
            </a:r>
            <a:r>
              <a:rPr lang="de-DE" dirty="0"/>
              <a:t>, </a:t>
            </a:r>
            <a:r>
              <a:rPr lang="de-DE" dirty="0" err="1"/>
              <a:t>oksijen</a:t>
            </a:r>
            <a:r>
              <a:rPr lang="de-DE" dirty="0"/>
              <a:t> </a:t>
            </a:r>
            <a:r>
              <a:rPr lang="de-DE" dirty="0" err="1"/>
              <a:t>düşükse</a:t>
            </a:r>
            <a:r>
              <a:rPr lang="de-DE" dirty="0"/>
              <a:t> </a:t>
            </a:r>
            <a:r>
              <a:rPr lang="de-DE" dirty="0" err="1"/>
              <a:t>oksijen</a:t>
            </a:r>
            <a:r>
              <a:rPr lang="de-DE" dirty="0"/>
              <a:t> </a:t>
            </a:r>
            <a:r>
              <a:rPr lang="de-DE" dirty="0" err="1"/>
              <a:t>verilmesi</a:t>
            </a:r>
            <a:r>
              <a:rPr lang="de-DE" dirty="0"/>
              <a:t>, </a:t>
            </a:r>
            <a:r>
              <a:rPr lang="de-DE" dirty="0" err="1"/>
              <a:t>anksiyete</a:t>
            </a:r>
            <a:r>
              <a:rPr lang="de-DE" dirty="0"/>
              <a:t> </a:t>
            </a:r>
            <a:r>
              <a:rPr lang="de-DE" dirty="0" err="1"/>
              <a:t>varsa</a:t>
            </a:r>
            <a:r>
              <a:rPr lang="de-DE" dirty="0"/>
              <a:t> </a:t>
            </a:r>
            <a:r>
              <a:rPr lang="de-DE" dirty="0" err="1"/>
              <a:t>gerginliğin</a:t>
            </a:r>
            <a:r>
              <a:rPr lang="de-DE" dirty="0"/>
              <a:t> </a:t>
            </a:r>
            <a:r>
              <a:rPr lang="de-DE" dirty="0" err="1"/>
              <a:t>giderilmesi</a:t>
            </a:r>
            <a:r>
              <a:rPr lang="de-DE" dirty="0"/>
              <a:t> </a:t>
            </a:r>
            <a:r>
              <a:rPr lang="de-DE" dirty="0" err="1"/>
              <a:t>yararlıdır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smtClean="0"/>
              <a:t>Panik </a:t>
            </a:r>
            <a:r>
              <a:rPr lang="de-DE" dirty="0" err="1"/>
              <a:t>halinde</a:t>
            </a:r>
            <a:r>
              <a:rPr lang="de-DE" dirty="0"/>
              <a:t> </a:t>
            </a:r>
            <a:r>
              <a:rPr lang="de-DE" dirty="0" err="1"/>
              <a:t>acil</a:t>
            </a:r>
            <a:r>
              <a:rPr lang="de-DE" dirty="0"/>
              <a:t> </a:t>
            </a:r>
            <a:r>
              <a:rPr lang="de-DE" dirty="0" err="1"/>
              <a:t>servise</a:t>
            </a:r>
            <a:r>
              <a:rPr lang="de-DE" dirty="0"/>
              <a:t> </a:t>
            </a:r>
            <a:r>
              <a:rPr lang="de-DE" dirty="0" err="1"/>
              <a:t>gelen</a:t>
            </a:r>
            <a:r>
              <a:rPr lang="de-DE" dirty="0"/>
              <a:t> </a:t>
            </a:r>
            <a:r>
              <a:rPr lang="de-DE" dirty="0" err="1"/>
              <a:t>hastada</a:t>
            </a:r>
            <a:r>
              <a:rPr lang="de-DE" dirty="0"/>
              <a:t> </a:t>
            </a:r>
            <a:r>
              <a:rPr lang="de-DE" dirty="0" err="1"/>
              <a:t>solunumun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torba</a:t>
            </a:r>
            <a:r>
              <a:rPr lang="de-DE" dirty="0"/>
              <a:t> </a:t>
            </a:r>
            <a:r>
              <a:rPr lang="de-DE" dirty="0" err="1"/>
              <a:t>gibi</a:t>
            </a:r>
            <a:r>
              <a:rPr lang="de-DE" dirty="0"/>
              <a:t> </a:t>
            </a:r>
            <a:r>
              <a:rPr lang="de-DE" dirty="0" err="1"/>
              <a:t>kapalı</a:t>
            </a:r>
            <a:r>
              <a:rPr lang="de-DE" dirty="0"/>
              <a:t> </a:t>
            </a:r>
            <a:r>
              <a:rPr lang="de-DE" dirty="0" err="1"/>
              <a:t>sistemde</a:t>
            </a:r>
            <a:r>
              <a:rPr lang="de-DE" dirty="0"/>
              <a:t> </a:t>
            </a:r>
            <a:r>
              <a:rPr lang="de-DE" dirty="0" err="1"/>
              <a:t>yapılması</a:t>
            </a:r>
            <a:r>
              <a:rPr lang="de-DE" dirty="0"/>
              <a:t> </a:t>
            </a:r>
            <a:r>
              <a:rPr lang="de-DE" dirty="0" err="1"/>
              <a:t>hastayı</a:t>
            </a:r>
            <a:r>
              <a:rPr lang="de-DE" dirty="0"/>
              <a:t> </a:t>
            </a:r>
            <a:r>
              <a:rPr lang="de-DE" dirty="0" err="1"/>
              <a:t>rahatlatabilir</a:t>
            </a:r>
            <a:r>
              <a:rPr lang="de-DE" dirty="0"/>
              <a:t>. 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744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Tedavi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 smtClean="0"/>
              <a:t>Yüksek</a:t>
            </a:r>
            <a:r>
              <a:rPr lang="de-DE" dirty="0" smtClean="0"/>
              <a:t> </a:t>
            </a:r>
            <a:r>
              <a:rPr lang="de-DE" dirty="0" err="1"/>
              <a:t>rakım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ilişkili</a:t>
            </a:r>
            <a:r>
              <a:rPr lang="de-DE" dirty="0"/>
              <a:t> </a:t>
            </a:r>
            <a:r>
              <a:rPr lang="de-DE" dirty="0" err="1"/>
              <a:t>ise</a:t>
            </a:r>
            <a:r>
              <a:rPr lang="de-DE" dirty="0"/>
              <a:t> </a:t>
            </a:r>
            <a:r>
              <a:rPr lang="de-DE" dirty="0" err="1"/>
              <a:t>asetazolamid</a:t>
            </a:r>
            <a:r>
              <a:rPr lang="de-DE" dirty="0"/>
              <a:t> </a:t>
            </a:r>
            <a:r>
              <a:rPr lang="de-DE" dirty="0" err="1"/>
              <a:t>yararlı</a:t>
            </a:r>
            <a:r>
              <a:rPr lang="de-DE" dirty="0"/>
              <a:t> </a:t>
            </a:r>
            <a:r>
              <a:rPr lang="de-DE" dirty="0" err="1"/>
              <a:t>olabilir</a:t>
            </a:r>
            <a:r>
              <a:rPr lang="de-DE" dirty="0"/>
              <a:t>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611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446956"/>
            <a:ext cx="9004300" cy="5832648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err="1"/>
              <a:t>Kreatinin</a:t>
            </a:r>
            <a:r>
              <a:rPr lang="tr-TR" sz="2400" dirty="0"/>
              <a:t>    		</a:t>
            </a:r>
            <a:r>
              <a:rPr lang="tr-TR" sz="2400" dirty="0" smtClean="0"/>
              <a:t>0.6-1.2 </a:t>
            </a:r>
            <a:r>
              <a:rPr lang="tr-TR" sz="2400" dirty="0"/>
              <a:t>mg/dl</a:t>
            </a:r>
            <a:endParaRPr lang="en-US" sz="2400" dirty="0"/>
          </a:p>
          <a:p>
            <a:pPr marL="0" indent="0">
              <a:buNone/>
            </a:pPr>
            <a:r>
              <a:rPr lang="tr-TR" sz="2400" dirty="0"/>
              <a:t>BUN           		</a:t>
            </a:r>
            <a:r>
              <a:rPr lang="tr-TR" sz="2400" dirty="0" smtClean="0"/>
              <a:t>10-20 </a:t>
            </a:r>
            <a:r>
              <a:rPr lang="tr-TR" sz="2400" dirty="0"/>
              <a:t>mg/dl</a:t>
            </a:r>
            <a:endParaRPr lang="en-US" sz="2400" dirty="0"/>
          </a:p>
          <a:p>
            <a:pPr marL="0" indent="0">
              <a:buNone/>
            </a:pPr>
            <a:r>
              <a:rPr lang="tr-TR" sz="2400" dirty="0" err="1"/>
              <a:t>Na</a:t>
            </a:r>
            <a:r>
              <a:rPr lang="tr-TR" sz="2400" baseline="30000" dirty="0"/>
              <a:t>+</a:t>
            </a:r>
            <a:r>
              <a:rPr lang="tr-TR" sz="2400" dirty="0"/>
              <a:t>            		</a:t>
            </a:r>
            <a:r>
              <a:rPr lang="tr-TR" sz="2400" dirty="0" smtClean="0"/>
              <a:t>135-145 </a:t>
            </a:r>
            <a:r>
              <a:rPr lang="tr-TR" sz="2400" dirty="0" err="1"/>
              <a:t>mmol</a:t>
            </a:r>
            <a:r>
              <a:rPr lang="tr-TR" sz="2400" dirty="0"/>
              <a:t>/l</a:t>
            </a:r>
            <a:endParaRPr lang="en-US" sz="2400" dirty="0"/>
          </a:p>
          <a:p>
            <a:pPr marL="0" indent="0">
              <a:buNone/>
            </a:pPr>
            <a:r>
              <a:rPr lang="tr-TR" sz="2400" dirty="0"/>
              <a:t>K</a:t>
            </a:r>
            <a:r>
              <a:rPr lang="tr-TR" sz="2400" baseline="30000" dirty="0"/>
              <a:t>+</a:t>
            </a:r>
            <a:r>
              <a:rPr lang="tr-TR" sz="2400" dirty="0"/>
              <a:t>             		</a:t>
            </a:r>
            <a:r>
              <a:rPr lang="tr-TR" sz="2400" dirty="0" smtClean="0"/>
              <a:t>3.5-5 </a:t>
            </a:r>
            <a:r>
              <a:rPr lang="tr-TR" sz="2400" dirty="0" err="1"/>
              <a:t>mmol</a:t>
            </a:r>
            <a:r>
              <a:rPr lang="tr-TR" sz="2400" dirty="0"/>
              <a:t>/l</a:t>
            </a:r>
            <a:endParaRPr lang="en-US" sz="2400" dirty="0"/>
          </a:p>
          <a:p>
            <a:pPr marL="0" indent="0">
              <a:buNone/>
            </a:pPr>
            <a:r>
              <a:rPr lang="tr-TR" sz="2400" dirty="0"/>
              <a:t>Cl</a:t>
            </a:r>
            <a:r>
              <a:rPr lang="tr-TR" sz="2400" baseline="30000" dirty="0"/>
              <a:t>-</a:t>
            </a:r>
            <a:r>
              <a:rPr lang="tr-TR" sz="2400" dirty="0"/>
              <a:t>             		</a:t>
            </a:r>
            <a:r>
              <a:rPr lang="tr-TR" sz="2400" dirty="0" smtClean="0"/>
              <a:t>95-105 </a:t>
            </a:r>
            <a:r>
              <a:rPr lang="tr-TR" sz="2400" dirty="0" err="1"/>
              <a:t>mmol</a:t>
            </a:r>
            <a:r>
              <a:rPr lang="tr-TR" sz="2400" dirty="0"/>
              <a:t>/l</a:t>
            </a:r>
            <a:endParaRPr lang="en-US" sz="2400" dirty="0"/>
          </a:p>
          <a:p>
            <a:pPr marL="0" indent="0">
              <a:buNone/>
            </a:pPr>
            <a:r>
              <a:rPr lang="tr-TR" sz="2400" dirty="0"/>
              <a:t>Bikarbonat (HCO</a:t>
            </a:r>
            <a:r>
              <a:rPr lang="tr-TR" sz="2400" baseline="-25000" dirty="0"/>
              <a:t>3</a:t>
            </a:r>
            <a:r>
              <a:rPr lang="tr-TR" sz="2400" baseline="30000" dirty="0"/>
              <a:t>-</a:t>
            </a:r>
            <a:r>
              <a:rPr lang="tr-TR" sz="2400" dirty="0"/>
              <a:t>) </a:t>
            </a:r>
            <a:r>
              <a:rPr lang="tr-TR" sz="2400" dirty="0" smtClean="0"/>
              <a:t>	22-26 </a:t>
            </a:r>
            <a:r>
              <a:rPr lang="tr-TR" sz="2400" dirty="0" err="1"/>
              <a:t>mmol</a:t>
            </a:r>
            <a:r>
              <a:rPr lang="tr-TR" sz="2400" dirty="0"/>
              <a:t>/l</a:t>
            </a:r>
            <a:endParaRPr lang="en-US" sz="2400" dirty="0"/>
          </a:p>
          <a:p>
            <a:pPr marL="0" indent="0">
              <a:buNone/>
            </a:pPr>
            <a:r>
              <a:rPr lang="tr-TR" sz="2400" dirty="0">
                <a:solidFill>
                  <a:srgbClr val="FFFF00"/>
                </a:solidFill>
              </a:rPr>
              <a:t>H</a:t>
            </a:r>
            <a:r>
              <a:rPr lang="tr-TR" sz="2400" baseline="30000" dirty="0">
                <a:solidFill>
                  <a:srgbClr val="FFFF00"/>
                </a:solidFill>
              </a:rPr>
              <a:t>+</a:t>
            </a:r>
            <a:r>
              <a:rPr lang="tr-TR" sz="2400" dirty="0">
                <a:solidFill>
                  <a:srgbClr val="FFFF00"/>
                </a:solidFill>
              </a:rPr>
              <a:t>            		</a:t>
            </a:r>
            <a:r>
              <a:rPr lang="tr-TR" sz="2400" dirty="0" smtClean="0">
                <a:solidFill>
                  <a:srgbClr val="FFFF00"/>
                </a:solidFill>
              </a:rPr>
              <a:t>35-45 </a:t>
            </a:r>
            <a:r>
              <a:rPr lang="tr-TR" sz="2400" dirty="0" err="1" smtClean="0">
                <a:solidFill>
                  <a:srgbClr val="FFFF00"/>
                </a:solidFill>
              </a:rPr>
              <a:t>nanomol</a:t>
            </a:r>
            <a:r>
              <a:rPr lang="tr-TR" sz="2400" dirty="0" smtClean="0">
                <a:solidFill>
                  <a:srgbClr val="FFFF00"/>
                </a:solidFill>
              </a:rPr>
              <a:t>/l=0.035-0.045 </a:t>
            </a:r>
            <a:r>
              <a:rPr lang="tr-TR" sz="2400" dirty="0" err="1" smtClean="0">
                <a:solidFill>
                  <a:srgbClr val="FFFF00"/>
                </a:solidFill>
              </a:rPr>
              <a:t>mmol</a:t>
            </a:r>
            <a:r>
              <a:rPr lang="tr-TR" sz="2400" dirty="0" smtClean="0">
                <a:solidFill>
                  <a:srgbClr val="FFFF00"/>
                </a:solidFill>
              </a:rPr>
              <a:t>/litre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sz="2400" dirty="0"/>
              <a:t>Ca</a:t>
            </a:r>
            <a:r>
              <a:rPr lang="tr-TR" sz="2400" baseline="30000" dirty="0"/>
              <a:t>+2  </a:t>
            </a:r>
            <a:r>
              <a:rPr lang="tr-TR" sz="2400" dirty="0"/>
              <a:t>			</a:t>
            </a:r>
            <a:r>
              <a:rPr lang="tr-TR" sz="2400" dirty="0" smtClean="0"/>
              <a:t>9-10.5 </a:t>
            </a:r>
            <a:r>
              <a:rPr lang="tr-TR" sz="2400" dirty="0"/>
              <a:t>mg/dl</a:t>
            </a:r>
            <a:endParaRPr lang="en-US" sz="2400" dirty="0"/>
          </a:p>
          <a:p>
            <a:pPr marL="0" indent="0">
              <a:buNone/>
            </a:pPr>
            <a:r>
              <a:rPr lang="tr-TR" sz="2400" dirty="0"/>
              <a:t>Mg</a:t>
            </a:r>
            <a:r>
              <a:rPr lang="tr-TR" sz="2400" baseline="30000" dirty="0"/>
              <a:t>+2			</a:t>
            </a:r>
            <a:r>
              <a:rPr lang="tr-TR" sz="2400" dirty="0" smtClean="0"/>
              <a:t>1.8-3 </a:t>
            </a:r>
            <a:r>
              <a:rPr lang="tr-TR" sz="2400" dirty="0"/>
              <a:t>mg/dl</a:t>
            </a:r>
            <a:endParaRPr lang="en-US" sz="2400" dirty="0"/>
          </a:p>
          <a:p>
            <a:pPr marL="0" indent="0">
              <a:buNone/>
            </a:pPr>
            <a:r>
              <a:rPr lang="tr-TR" sz="2400" dirty="0"/>
              <a:t>Fosfor			</a:t>
            </a:r>
            <a:r>
              <a:rPr lang="tr-TR" sz="2400" dirty="0" smtClean="0"/>
              <a:t>3-4.5 </a:t>
            </a:r>
            <a:r>
              <a:rPr lang="tr-TR" sz="2400" dirty="0"/>
              <a:t>mg/dl</a:t>
            </a:r>
            <a:endParaRPr lang="en-US" sz="2400" dirty="0"/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76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Pratik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sorgulama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095028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1.İyi </a:t>
            </a:r>
            <a:r>
              <a:rPr lang="de-DE" dirty="0" err="1"/>
              <a:t>öykü</a:t>
            </a:r>
            <a:r>
              <a:rPr lang="de-DE" dirty="0"/>
              <a:t> </a:t>
            </a:r>
            <a:r>
              <a:rPr lang="de-DE" dirty="0" err="1"/>
              <a:t>alındı</a:t>
            </a:r>
            <a:r>
              <a:rPr lang="de-DE" dirty="0"/>
              <a:t> mı?</a:t>
            </a:r>
            <a:endParaRPr lang="en-US" dirty="0"/>
          </a:p>
          <a:p>
            <a:pPr marL="0" indent="0">
              <a:buNone/>
            </a:pPr>
            <a:r>
              <a:rPr lang="de-DE" dirty="0">
                <a:solidFill>
                  <a:srgbClr val="FFFF00"/>
                </a:solidFill>
              </a:rPr>
              <a:t>2.</a:t>
            </a:r>
            <a:r>
              <a:rPr lang="tr-TR" dirty="0" err="1">
                <a:solidFill>
                  <a:srgbClr val="FFFF00"/>
                </a:solidFill>
              </a:rPr>
              <a:t>Arteriyel</a:t>
            </a:r>
            <a:r>
              <a:rPr lang="tr-TR" dirty="0">
                <a:solidFill>
                  <a:srgbClr val="FFFF00"/>
                </a:solidFill>
              </a:rPr>
              <a:t> kan gazı bulguları kendi içinde tutarlı mı? (</a:t>
            </a:r>
            <a:r>
              <a:rPr lang="tr-TR" dirty="0" err="1">
                <a:solidFill>
                  <a:srgbClr val="FFFF00"/>
                </a:solidFill>
              </a:rPr>
              <a:t>Internal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consistency</a:t>
            </a:r>
            <a:r>
              <a:rPr lang="tr-TR" dirty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dirty="0"/>
              <a:t>3.Asidoz mu? </a:t>
            </a:r>
            <a:r>
              <a:rPr lang="tr-TR" dirty="0" err="1"/>
              <a:t>Alkaloz</a:t>
            </a:r>
            <a:r>
              <a:rPr lang="tr-TR" dirty="0"/>
              <a:t> mu?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4.Metabolik mi? Solunumsal mı?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5.Adaptif değişiklikler beklendiği gibi mi? Basit mi? Karışık mı? Akut mu? Kronik mi? Kronik üzerine akut mu?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6.Anyon açığı nedir</a:t>
            </a:r>
            <a:r>
              <a:rPr lang="tr-TR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46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Pratik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sorgulama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FFFF00"/>
                </a:solidFill>
              </a:rPr>
              <a:t>7.Hastadaki klinik durum(</a:t>
            </a:r>
            <a:r>
              <a:rPr lang="tr-TR" dirty="0" err="1">
                <a:solidFill>
                  <a:srgbClr val="FFFF00"/>
                </a:solidFill>
              </a:rPr>
              <a:t>lar</a:t>
            </a:r>
            <a:r>
              <a:rPr lang="tr-TR" dirty="0">
                <a:solidFill>
                  <a:srgbClr val="FFFF00"/>
                </a:solidFill>
              </a:rPr>
              <a:t>)da beklenen asit baz dengesi bozukluğu nedir?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dirty="0"/>
              <a:t>8.Hastalığa yol açan nedeni bulabildik mi?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9.Hastanın </a:t>
            </a:r>
            <a:r>
              <a:rPr lang="tr-TR" dirty="0" err="1"/>
              <a:t>hidrasyon</a:t>
            </a:r>
            <a:r>
              <a:rPr lang="tr-TR" dirty="0"/>
              <a:t> durumu nasıl?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10.Başka elektrolit bozukluğu veya eşlik eden sorun var mı?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11.Böbrek ve/veya kalp sorunu var mı?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22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/>
              <a:t>2.</a:t>
            </a:r>
            <a:r>
              <a:rPr lang="tr-TR" dirty="0" err="1"/>
              <a:t>Arteriyel</a:t>
            </a:r>
            <a:r>
              <a:rPr lang="tr-TR" dirty="0"/>
              <a:t> kan gazı bulguları kendi içinde tutarlı mı? (</a:t>
            </a: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consistency</a:t>
            </a:r>
            <a:r>
              <a:rPr lang="tr-TR" dirty="0" smtClean="0"/>
              <a:t>)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Henderson </a:t>
            </a:r>
            <a:r>
              <a:rPr lang="de-DE" dirty="0" err="1" smtClean="0"/>
              <a:t>eşitliği</a:t>
            </a:r>
            <a:endParaRPr lang="de-DE" dirty="0" smtClean="0"/>
          </a:p>
          <a:p>
            <a:pPr marL="0" indent="0">
              <a:buNone/>
            </a:pPr>
            <a:r>
              <a:rPr lang="de-DE" dirty="0" err="1"/>
              <a:t>Hidrojen</a:t>
            </a:r>
            <a:r>
              <a:rPr lang="de-DE" dirty="0"/>
              <a:t> </a:t>
            </a:r>
            <a:r>
              <a:rPr lang="de-DE" dirty="0" err="1"/>
              <a:t>iyon</a:t>
            </a:r>
            <a:r>
              <a:rPr lang="de-DE" dirty="0"/>
              <a:t> </a:t>
            </a:r>
            <a:r>
              <a:rPr lang="de-DE" dirty="0" err="1"/>
              <a:t>konsantrasyonu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pH </a:t>
            </a:r>
            <a:r>
              <a:rPr lang="de-DE" dirty="0" err="1"/>
              <a:t>arasındaki</a:t>
            </a:r>
            <a:r>
              <a:rPr lang="de-DE" dirty="0"/>
              <a:t> </a:t>
            </a:r>
            <a:r>
              <a:rPr lang="de-DE" dirty="0" err="1"/>
              <a:t>ilişki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86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300"/>
              <a:t>Hastadaki klinik durum(lar)da beklenen asit baz dengesi bozukluğu nedir?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altLang="en-US" sz="2800" dirty="0" err="1"/>
              <a:t>Böbrek</a:t>
            </a:r>
            <a:r>
              <a:rPr lang="de-DE" altLang="en-US" sz="2800" dirty="0"/>
              <a:t> </a:t>
            </a:r>
            <a:r>
              <a:rPr lang="de-DE" altLang="en-US" sz="2800" dirty="0" err="1"/>
              <a:t>yetmezliği</a:t>
            </a:r>
            <a:r>
              <a:rPr lang="tr-TR" altLang="en-US" sz="2800" dirty="0"/>
              <a:t> 	</a:t>
            </a:r>
            <a:r>
              <a:rPr lang="tr-TR" altLang="en-US" sz="2800" dirty="0" smtClean="0"/>
              <a:t>	</a:t>
            </a:r>
            <a:r>
              <a:rPr lang="tr-TR" altLang="en-US" sz="2800" dirty="0" err="1" smtClean="0"/>
              <a:t>Metabolik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asidoz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de-DE" altLang="en-US" sz="2800" dirty="0"/>
              <a:t>K</a:t>
            </a:r>
            <a:r>
              <a:rPr lang="tr-TR" altLang="en-US" sz="2800" dirty="0"/>
              <a:t>OAH			</a:t>
            </a:r>
            <a:r>
              <a:rPr lang="tr-TR" altLang="en-US" sz="2800" dirty="0" smtClean="0"/>
              <a:t>	Solunumsal </a:t>
            </a:r>
            <a:r>
              <a:rPr lang="tr-TR" altLang="en-US" sz="2800" dirty="0" err="1"/>
              <a:t>asidoz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de-DE" altLang="en-US" sz="2800" dirty="0" err="1"/>
              <a:t>İshal</a:t>
            </a:r>
            <a:r>
              <a:rPr lang="tr-TR" altLang="en-US" sz="2800" dirty="0"/>
              <a:t> 			</a:t>
            </a:r>
            <a:r>
              <a:rPr lang="tr-TR" altLang="en-US" sz="2800" dirty="0" smtClean="0"/>
              <a:t>		</a:t>
            </a:r>
            <a:r>
              <a:rPr lang="tr-TR" altLang="en-US" sz="2800" dirty="0" err="1" smtClean="0"/>
              <a:t>Metabolik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asidoz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de-DE" altLang="en-US" sz="2800" dirty="0" err="1"/>
              <a:t>Nazogastrik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aspirasyon</a:t>
            </a:r>
            <a:r>
              <a:rPr lang="tr-TR" altLang="en-US" sz="2800" dirty="0"/>
              <a:t> 	</a:t>
            </a:r>
            <a:r>
              <a:rPr lang="tr-TR" altLang="en-US" sz="2800" dirty="0" err="1" smtClean="0"/>
              <a:t>Metabolik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alkaloz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de-DE" altLang="en-US" sz="2800" dirty="0" err="1"/>
              <a:t>Biliyer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drenaj</a:t>
            </a:r>
            <a:r>
              <a:rPr lang="tr-TR" altLang="en-US" sz="2800" dirty="0"/>
              <a:t> 			</a:t>
            </a:r>
            <a:r>
              <a:rPr lang="tr-TR" altLang="en-US" sz="2800" dirty="0" err="1"/>
              <a:t>Metabolik</a:t>
            </a:r>
            <a:r>
              <a:rPr lang="tr-TR" altLang="en-US" sz="2800" dirty="0"/>
              <a:t> </a:t>
            </a:r>
            <a:r>
              <a:rPr lang="tr-TR" altLang="en-US" sz="2800" dirty="0" err="1"/>
              <a:t>asidoz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de-DE" altLang="en-US" sz="2800" dirty="0" err="1"/>
              <a:t>Salisilat</a:t>
            </a:r>
            <a:r>
              <a:rPr lang="de-DE" altLang="en-US" sz="2800" dirty="0"/>
              <a:t> </a:t>
            </a:r>
            <a:r>
              <a:rPr lang="de-DE" altLang="en-US" sz="2800" dirty="0" err="1"/>
              <a:t>intoksikasyonu</a:t>
            </a:r>
            <a:r>
              <a:rPr lang="tr-TR" altLang="en-US" sz="2800" dirty="0"/>
              <a:t> 	</a:t>
            </a:r>
            <a:r>
              <a:rPr lang="tr-TR" altLang="en-US" sz="2800" dirty="0" err="1" smtClean="0"/>
              <a:t>Metabolik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asidoz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/>
              <a:t>						Solunumsal </a:t>
            </a:r>
            <a:r>
              <a:rPr lang="tr-TR" altLang="en-US" sz="2800" dirty="0" err="1"/>
              <a:t>alkaloz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de-DE" altLang="en-US" sz="2800" dirty="0" err="1"/>
              <a:t>Diüretikler</a:t>
            </a:r>
            <a:r>
              <a:rPr lang="de-DE" altLang="en-US" sz="2800" dirty="0"/>
              <a:t>	</a:t>
            </a:r>
            <a:r>
              <a:rPr lang="tr-TR" altLang="en-US" sz="2800" dirty="0"/>
              <a:t> </a:t>
            </a:r>
            <a:r>
              <a:rPr lang="tr-TR" altLang="en-US" sz="2800" dirty="0" err="1" smtClean="0"/>
              <a:t>Metabolik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asidoz</a:t>
            </a:r>
            <a:r>
              <a:rPr lang="tr-TR" altLang="en-US" sz="2800" dirty="0" smtClean="0"/>
              <a:t>, </a:t>
            </a:r>
            <a:r>
              <a:rPr lang="tr-TR" altLang="en-US" sz="2800" dirty="0" err="1" smtClean="0"/>
              <a:t>Metabolik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alkaloz</a:t>
            </a:r>
            <a:endParaRPr lang="tr-TR" altLang="en-US" sz="2800" dirty="0"/>
          </a:p>
          <a:p>
            <a:pPr>
              <a:buFontTx/>
              <a:buNone/>
              <a:defRPr/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5976641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300"/>
              <a:t>Hastadaki klinik durum(lar)da beklenen asit baz dengesi bozukluğu nedir?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altLang="en-US" sz="2400" dirty="0" smtClean="0"/>
              <a:t>Methanol (</a:t>
            </a:r>
            <a:r>
              <a:rPr lang="de-DE" altLang="en-US" sz="2400" dirty="0" err="1" smtClean="0"/>
              <a:t>sahte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içki</a:t>
            </a:r>
            <a:r>
              <a:rPr lang="de-DE" altLang="en-US" sz="2400" dirty="0" smtClean="0"/>
              <a:t>)</a:t>
            </a:r>
            <a:r>
              <a:rPr lang="tr-TR" altLang="en-US" sz="2400" dirty="0" smtClean="0"/>
              <a:t> </a:t>
            </a:r>
            <a:r>
              <a:rPr lang="tr-TR" altLang="en-US" sz="2400" dirty="0"/>
              <a:t>		</a:t>
            </a:r>
            <a:r>
              <a:rPr lang="tr-TR" altLang="en-US" sz="2400" dirty="0" err="1" smtClean="0"/>
              <a:t>Metabolik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 err="1"/>
              <a:t>Alkol</a:t>
            </a:r>
            <a:r>
              <a:rPr lang="de-DE" altLang="en-US" sz="2400" dirty="0"/>
              <a:t> </a:t>
            </a:r>
            <a:r>
              <a:rPr lang="de-DE" altLang="en-US" sz="2400" dirty="0" err="1"/>
              <a:t>intoksikasyonu</a:t>
            </a:r>
            <a:r>
              <a:rPr lang="tr-TR" altLang="en-US" sz="2400" dirty="0"/>
              <a:t>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 err="1"/>
              <a:t>Etilen</a:t>
            </a:r>
            <a:r>
              <a:rPr lang="de-DE" altLang="en-US" sz="2400" dirty="0"/>
              <a:t> </a:t>
            </a:r>
            <a:r>
              <a:rPr lang="de-DE" altLang="en-US" sz="2400" dirty="0" err="1"/>
              <a:t>glikol</a:t>
            </a:r>
            <a:r>
              <a:rPr lang="tr-TR" altLang="en-US" sz="2400" dirty="0"/>
              <a:t> 		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 err="1"/>
              <a:t>Karaciğer</a:t>
            </a:r>
            <a:r>
              <a:rPr lang="de-DE" altLang="en-US" sz="2400" dirty="0"/>
              <a:t> </a:t>
            </a:r>
            <a:r>
              <a:rPr lang="de-DE" altLang="en-US" sz="2400" dirty="0" err="1"/>
              <a:t>yetmezliği</a:t>
            </a:r>
            <a:r>
              <a:rPr lang="tr-TR" altLang="en-US" sz="2400" dirty="0"/>
              <a:t> 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						Solunumsal </a:t>
            </a:r>
            <a:r>
              <a:rPr lang="tr-TR" altLang="en-US" sz="2400" dirty="0" err="1"/>
              <a:t>alkaloz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 err="1"/>
              <a:t>Diyabetik</a:t>
            </a:r>
            <a:r>
              <a:rPr lang="de-DE" altLang="en-US" sz="2400" dirty="0"/>
              <a:t> </a:t>
            </a:r>
            <a:r>
              <a:rPr lang="de-DE" altLang="en-US" sz="2400" dirty="0" err="1"/>
              <a:t>ketoasidoz</a:t>
            </a:r>
            <a:r>
              <a:rPr lang="tr-TR" altLang="en-US" sz="2400" dirty="0"/>
              <a:t> 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 err="1"/>
              <a:t>Sepsis</a:t>
            </a:r>
            <a:r>
              <a:rPr lang="tr-TR" altLang="en-US" sz="2400" dirty="0"/>
              <a:t> 		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						Solunumsal </a:t>
            </a:r>
            <a:r>
              <a:rPr lang="tr-TR" altLang="en-US" sz="2400" dirty="0" err="1"/>
              <a:t>alkaloz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Açlık			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endParaRPr lang="tr-T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27255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300"/>
              <a:t>Hastadaki klinik durum(lar)da beklenen asit baz dengesi bozukluğu nedir?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altLang="en-US" sz="2400" dirty="0" err="1"/>
              <a:t>Kardiyojenik</a:t>
            </a:r>
            <a:r>
              <a:rPr lang="de-DE" altLang="en-US" sz="2400" dirty="0"/>
              <a:t> </a:t>
            </a:r>
            <a:r>
              <a:rPr lang="de-DE" altLang="en-US" sz="2400" dirty="0" err="1"/>
              <a:t>şok</a:t>
            </a:r>
            <a:r>
              <a:rPr lang="tr-TR" altLang="en-US" sz="2400" dirty="0"/>
              <a:t> 	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						Solunumsal </a:t>
            </a:r>
            <a:r>
              <a:rPr lang="tr-TR" altLang="en-US" sz="2400" dirty="0" err="1"/>
              <a:t>asidoz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/>
              <a:t>Primer </a:t>
            </a:r>
            <a:r>
              <a:rPr lang="de-DE" altLang="en-US" sz="2400" dirty="0" err="1"/>
              <a:t>hiperaldosteronizm</a:t>
            </a:r>
            <a:r>
              <a:rPr lang="tr-TR" altLang="en-US" sz="2400" dirty="0"/>
              <a:t>	</a:t>
            </a:r>
            <a:r>
              <a:rPr lang="tr-TR" altLang="en-US" sz="2400" dirty="0" smtClean="0"/>
              <a:t>	</a:t>
            </a:r>
            <a:r>
              <a:rPr lang="tr-TR" altLang="en-US" sz="2400" dirty="0" err="1" smtClean="0"/>
              <a:t>Metabolik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alkaloz</a:t>
            </a:r>
            <a:r>
              <a:rPr lang="tr-TR" altLang="en-US" sz="2400" dirty="0"/>
              <a:t> 	</a:t>
            </a:r>
          </a:p>
          <a:p>
            <a:pPr>
              <a:buFontTx/>
              <a:buNone/>
              <a:defRPr/>
            </a:pPr>
            <a:r>
              <a:rPr lang="de-DE" altLang="en-US" sz="2400" dirty="0" err="1"/>
              <a:t>Kafa</a:t>
            </a:r>
            <a:r>
              <a:rPr lang="de-DE" altLang="en-US" sz="2400" dirty="0"/>
              <a:t> </a:t>
            </a:r>
            <a:r>
              <a:rPr lang="de-DE" altLang="en-US" sz="2400" dirty="0" err="1"/>
              <a:t>içi</a:t>
            </a:r>
            <a:r>
              <a:rPr lang="de-DE" altLang="en-US" sz="2400" dirty="0"/>
              <a:t> </a:t>
            </a:r>
            <a:r>
              <a:rPr lang="de-DE" altLang="en-US" sz="2400" dirty="0" err="1"/>
              <a:t>olayları</a:t>
            </a:r>
            <a:r>
              <a:rPr lang="tr-TR" altLang="en-US" sz="2400" dirty="0"/>
              <a:t> 			Solunumsal </a:t>
            </a:r>
            <a:r>
              <a:rPr lang="tr-TR" altLang="en-US" sz="2400" dirty="0" err="1"/>
              <a:t>alkaloz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 err="1"/>
              <a:t>Ateş</a:t>
            </a:r>
            <a:r>
              <a:rPr lang="tr-TR" altLang="en-US" sz="2400" dirty="0"/>
              <a:t> 					Solunumsal </a:t>
            </a:r>
            <a:r>
              <a:rPr lang="tr-TR" altLang="en-US" sz="2400" dirty="0" err="1"/>
              <a:t>alkaloz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de-DE" altLang="en-US" sz="2400" dirty="0" err="1"/>
              <a:t>Anksiyete</a:t>
            </a:r>
            <a:r>
              <a:rPr lang="tr-TR" altLang="en-US" sz="2400" dirty="0"/>
              <a:t>				Solunumsal </a:t>
            </a:r>
            <a:r>
              <a:rPr lang="tr-TR" altLang="en-US" sz="2400" dirty="0" err="1"/>
              <a:t>alkaloz</a:t>
            </a:r>
            <a:r>
              <a:rPr lang="tr-TR" altLang="en-US" sz="2400" dirty="0"/>
              <a:t> </a:t>
            </a:r>
          </a:p>
          <a:p>
            <a:pPr>
              <a:buFontTx/>
              <a:buNone/>
              <a:defRPr/>
            </a:pPr>
            <a:r>
              <a:rPr lang="tr-TR" altLang="en-US" sz="2400" dirty="0"/>
              <a:t>Kusma				</a:t>
            </a:r>
            <a:r>
              <a:rPr lang="tr-TR" altLang="en-US" sz="2400" dirty="0" err="1"/>
              <a:t>Metabolik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alkaloz</a:t>
            </a:r>
            <a:r>
              <a:rPr lang="tr-TR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3430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Pratik</a:t>
            </a:r>
            <a:r>
              <a:rPr lang="de-DE" dirty="0"/>
              <a:t> </a:t>
            </a:r>
            <a:r>
              <a:rPr lang="de-DE" dirty="0" err="1"/>
              <a:t>bilgi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 smtClean="0"/>
              <a:t>İshalde</a:t>
            </a:r>
            <a:r>
              <a:rPr lang="de-DE" dirty="0" smtClean="0"/>
              <a:t> </a:t>
            </a:r>
            <a:r>
              <a:rPr lang="de-DE" dirty="0" err="1"/>
              <a:t>metabolik</a:t>
            </a:r>
            <a:r>
              <a:rPr lang="de-DE" dirty="0"/>
              <a:t> </a:t>
            </a:r>
            <a:r>
              <a:rPr lang="de-DE" dirty="0" err="1"/>
              <a:t>asidoz</a:t>
            </a:r>
            <a:r>
              <a:rPr lang="de-DE" dirty="0"/>
              <a:t> </a:t>
            </a:r>
            <a:r>
              <a:rPr lang="de-DE" dirty="0" err="1"/>
              <a:t>beklenir</a:t>
            </a:r>
            <a:r>
              <a:rPr lang="de-DE" dirty="0"/>
              <a:t> </a:t>
            </a:r>
            <a:r>
              <a:rPr lang="de-DE" dirty="0" err="1"/>
              <a:t>ama</a:t>
            </a:r>
            <a:r>
              <a:rPr lang="de-DE" dirty="0"/>
              <a:t> </a:t>
            </a:r>
            <a:r>
              <a:rPr lang="de-DE" dirty="0" err="1"/>
              <a:t>hipopotasemi</a:t>
            </a:r>
            <a:r>
              <a:rPr lang="de-DE" dirty="0"/>
              <a:t> </a:t>
            </a:r>
            <a:r>
              <a:rPr lang="de-DE" dirty="0" err="1"/>
              <a:t>olursa</a:t>
            </a:r>
            <a:r>
              <a:rPr lang="de-DE" dirty="0"/>
              <a:t> </a:t>
            </a:r>
            <a:r>
              <a:rPr lang="de-DE" dirty="0" err="1"/>
              <a:t>metabolik</a:t>
            </a:r>
            <a:r>
              <a:rPr lang="de-DE" dirty="0"/>
              <a:t> </a:t>
            </a:r>
            <a:r>
              <a:rPr lang="de-DE" dirty="0" err="1"/>
              <a:t>alkaloz</a:t>
            </a:r>
            <a:r>
              <a:rPr lang="de-DE" dirty="0"/>
              <a:t> da </a:t>
            </a:r>
            <a:r>
              <a:rPr lang="de-DE" dirty="0" err="1"/>
              <a:t>gelişebilir</a:t>
            </a:r>
            <a:r>
              <a:rPr lang="de-DE" dirty="0"/>
              <a:t>. 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657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Böbrekler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1.Glomerüler </a:t>
            </a:r>
            <a:r>
              <a:rPr lang="de-DE" dirty="0" err="1"/>
              <a:t>filtrata</a:t>
            </a:r>
            <a:r>
              <a:rPr lang="de-DE" dirty="0"/>
              <a:t> </a:t>
            </a:r>
            <a:r>
              <a:rPr lang="de-DE" dirty="0" err="1"/>
              <a:t>geçen</a:t>
            </a:r>
            <a:r>
              <a:rPr lang="de-DE" dirty="0"/>
              <a:t> </a:t>
            </a:r>
            <a:r>
              <a:rPr lang="de-DE" dirty="0" err="1"/>
              <a:t>bikarbonatın</a:t>
            </a:r>
            <a:r>
              <a:rPr lang="de-DE" dirty="0"/>
              <a:t> </a:t>
            </a:r>
            <a:r>
              <a:rPr lang="de-DE" dirty="0" err="1"/>
              <a:t>geri</a:t>
            </a:r>
            <a:r>
              <a:rPr lang="de-DE" dirty="0"/>
              <a:t> </a:t>
            </a:r>
            <a:r>
              <a:rPr lang="de-DE" dirty="0" err="1"/>
              <a:t>emilimi</a:t>
            </a:r>
            <a:r>
              <a:rPr lang="de-DE" dirty="0"/>
              <a:t> (</a:t>
            </a:r>
            <a:r>
              <a:rPr lang="de-DE" dirty="0" err="1"/>
              <a:t>günde</a:t>
            </a:r>
            <a:r>
              <a:rPr lang="de-DE" dirty="0"/>
              <a:t> 4500 mmol</a:t>
            </a:r>
            <a:r>
              <a:rPr lang="de-DE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2.Asit </a:t>
            </a:r>
            <a:r>
              <a:rPr lang="de-DE" dirty="0" err="1"/>
              <a:t>yükü</a:t>
            </a:r>
            <a:r>
              <a:rPr lang="de-DE" dirty="0"/>
              <a:t> </a:t>
            </a:r>
            <a:r>
              <a:rPr lang="de-DE" dirty="0" err="1"/>
              <a:t>nötralize</a:t>
            </a:r>
            <a:r>
              <a:rPr lang="de-DE" dirty="0"/>
              <a:t> </a:t>
            </a:r>
            <a:r>
              <a:rPr lang="de-DE" dirty="0" err="1"/>
              <a:t>etmek</a:t>
            </a:r>
            <a:r>
              <a:rPr lang="de-DE" dirty="0"/>
              <a:t> </a:t>
            </a:r>
            <a:r>
              <a:rPr lang="de-DE" dirty="0" err="1"/>
              <a:t>için</a:t>
            </a:r>
            <a:r>
              <a:rPr lang="de-DE" dirty="0"/>
              <a:t> </a:t>
            </a:r>
            <a:r>
              <a:rPr lang="de-DE" dirty="0" err="1"/>
              <a:t>yeni</a:t>
            </a:r>
            <a:r>
              <a:rPr lang="de-DE" dirty="0"/>
              <a:t> </a:t>
            </a:r>
            <a:r>
              <a:rPr lang="de-DE" dirty="0" err="1"/>
              <a:t>bikarbonat</a:t>
            </a:r>
            <a:r>
              <a:rPr lang="de-DE" dirty="0"/>
              <a:t> </a:t>
            </a:r>
            <a:r>
              <a:rPr lang="de-DE" dirty="0" err="1"/>
              <a:t>sentezi</a:t>
            </a:r>
            <a:r>
              <a:rPr lang="de-DE" dirty="0"/>
              <a:t> (normal </a:t>
            </a:r>
            <a:r>
              <a:rPr lang="de-DE" dirty="0" err="1"/>
              <a:t>koşullarda</a:t>
            </a:r>
            <a:r>
              <a:rPr lang="de-DE" dirty="0"/>
              <a:t> </a:t>
            </a:r>
            <a:r>
              <a:rPr lang="de-DE" dirty="0" err="1"/>
              <a:t>günde</a:t>
            </a:r>
            <a:r>
              <a:rPr lang="de-DE" dirty="0"/>
              <a:t> 60 mmol)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568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60 mmol (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mEq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) 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4000" dirty="0" err="1" smtClean="0">
                <a:latin typeface="Comic Sans MS" charset="0"/>
                <a:ea typeface="Comic Sans MS" charset="0"/>
                <a:cs typeface="Comic Sans MS" charset="0"/>
              </a:rPr>
              <a:t>yükü</a:t>
            </a:r>
            <a:r>
              <a:rPr lang="de-DE" sz="4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4000" dirty="0" err="1" smtClean="0">
                <a:latin typeface="Comic Sans MS" charset="0"/>
                <a:ea typeface="Comic Sans MS" charset="0"/>
                <a:cs typeface="Comic Sans MS" charset="0"/>
              </a:rPr>
              <a:t>kaynağı</a:t>
            </a:r>
            <a:endParaRPr lang="en-US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Comic Sans MS" charset="0"/>
                <a:ea typeface="Comic Sans MS" charset="0"/>
                <a:cs typeface="Comic Sans MS" charset="0"/>
              </a:rPr>
              <a:t>1.Diyetle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alınan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gıdalar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genel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olarak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hayvansal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gıdalar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da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fazla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yük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oluştururlar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Bitkisel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ürünler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ise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alkali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yük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oluştururlar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2.Günlük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metabolizma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sonucu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3.Dışkı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ile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bikarbonat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kaybı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(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böbrekten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bikarbonat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kaybı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olmadığını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bir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kez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daha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hatırlatırım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).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866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Pratik</a:t>
            </a:r>
            <a:r>
              <a:rPr lang="de-DE" dirty="0"/>
              <a:t> </a:t>
            </a:r>
            <a:r>
              <a:rPr lang="de-DE" dirty="0" err="1" smtClean="0"/>
              <a:t>bilgiler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 smtClean="0"/>
              <a:t>Metabolik</a:t>
            </a:r>
            <a:r>
              <a:rPr lang="de-DE" dirty="0" smtClean="0"/>
              <a:t> </a:t>
            </a:r>
            <a:r>
              <a:rPr lang="de-DE" dirty="0" err="1"/>
              <a:t>asidozda</a:t>
            </a:r>
            <a:r>
              <a:rPr lang="de-DE" dirty="0"/>
              <a:t> </a:t>
            </a:r>
            <a:r>
              <a:rPr lang="de-DE" dirty="0" err="1"/>
              <a:t>anyon</a:t>
            </a:r>
            <a:r>
              <a:rPr lang="de-DE" dirty="0"/>
              <a:t> </a:t>
            </a:r>
            <a:r>
              <a:rPr lang="de-DE" dirty="0" err="1"/>
              <a:t>açığı</a:t>
            </a:r>
            <a:r>
              <a:rPr lang="de-DE" dirty="0"/>
              <a:t> </a:t>
            </a:r>
            <a:r>
              <a:rPr lang="de-DE" dirty="0" err="1"/>
              <a:t>etkilenebilir</a:t>
            </a:r>
            <a:r>
              <a:rPr lang="de-DE" dirty="0"/>
              <a:t>. </a:t>
            </a:r>
            <a:endParaRPr lang="en-US" dirty="0"/>
          </a:p>
          <a:p>
            <a:r>
              <a:rPr lang="de-DE" dirty="0" err="1" smtClean="0"/>
              <a:t>Anyon</a:t>
            </a:r>
            <a:r>
              <a:rPr lang="de-DE" dirty="0" smtClean="0"/>
              <a:t> </a:t>
            </a:r>
            <a:r>
              <a:rPr lang="de-DE" dirty="0" err="1"/>
              <a:t>açığı</a:t>
            </a:r>
            <a:r>
              <a:rPr lang="de-DE" dirty="0"/>
              <a:t> </a:t>
            </a:r>
            <a:r>
              <a:rPr lang="de-DE" dirty="0" err="1"/>
              <a:t>artmış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hastada</a:t>
            </a:r>
            <a:r>
              <a:rPr lang="de-DE" dirty="0"/>
              <a:t> </a:t>
            </a:r>
            <a:r>
              <a:rPr lang="de-DE" dirty="0" err="1"/>
              <a:t>akla</a:t>
            </a:r>
            <a:r>
              <a:rPr lang="de-DE" dirty="0"/>
              <a:t> </a:t>
            </a:r>
            <a:r>
              <a:rPr lang="de-DE" dirty="0" err="1"/>
              <a:t>öncelikle</a:t>
            </a:r>
            <a:r>
              <a:rPr lang="de-DE" dirty="0"/>
              <a:t> </a:t>
            </a:r>
            <a:r>
              <a:rPr lang="de-DE" dirty="0" err="1"/>
              <a:t>metabolik</a:t>
            </a:r>
            <a:r>
              <a:rPr lang="de-DE" dirty="0"/>
              <a:t> </a:t>
            </a:r>
            <a:r>
              <a:rPr lang="de-DE" dirty="0" err="1"/>
              <a:t>asidoz</a:t>
            </a:r>
            <a:r>
              <a:rPr lang="de-DE" dirty="0"/>
              <a:t> </a:t>
            </a:r>
            <a:r>
              <a:rPr lang="de-DE" dirty="0" err="1"/>
              <a:t>gelmelidir</a:t>
            </a:r>
            <a:r>
              <a:rPr lang="de-DE" dirty="0"/>
              <a:t>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704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Normalde plazmada 0.00004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mmol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/L (40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nmol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/L) olan bu değer genellikle hesaplama kolaylığı sağlaması nedeni ile negatif logaritması (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=7.40) olarak ifade edilir. </a:t>
            </a:r>
            <a:endParaRPr lang="tr-TR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e-DE" sz="2800" dirty="0" err="1" smtClean="0">
                <a:latin typeface="Comic Sans MS" charset="0"/>
                <a:ea typeface="Comic Sans MS" charset="0"/>
                <a:cs typeface="Comic Sans MS" charset="0"/>
              </a:rPr>
              <a:t>Hidrojen</a:t>
            </a:r>
            <a:r>
              <a:rPr lang="de-DE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2800" dirty="0" err="1">
                <a:latin typeface="Comic Sans MS" charset="0"/>
                <a:ea typeface="Comic Sans MS" charset="0"/>
                <a:cs typeface="Comic Sans MS" charset="0"/>
              </a:rPr>
              <a:t>iyon</a:t>
            </a:r>
            <a:r>
              <a:rPr lang="de-DE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2800" dirty="0" err="1">
                <a:latin typeface="Comic Sans MS" charset="0"/>
                <a:ea typeface="Comic Sans MS" charset="0"/>
                <a:cs typeface="Comic Sans MS" charset="0"/>
              </a:rPr>
              <a:t>konsantrasyonu</a:t>
            </a:r>
            <a:r>
              <a:rPr lang="de-DE" sz="2800" dirty="0">
                <a:latin typeface="Comic Sans MS" charset="0"/>
                <a:ea typeface="Comic Sans MS" charset="0"/>
                <a:cs typeface="Comic Sans MS" charset="0"/>
              </a:rPr>
              <a:t> pH </a:t>
            </a:r>
            <a:r>
              <a:rPr lang="de-DE" sz="2800" dirty="0" err="1">
                <a:latin typeface="Comic Sans MS" charset="0"/>
                <a:ea typeface="Comic Sans MS" charset="0"/>
                <a:cs typeface="Comic Sans MS" charset="0"/>
              </a:rPr>
              <a:t>ile</a:t>
            </a:r>
            <a:r>
              <a:rPr lang="de-DE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2800" dirty="0" err="1">
                <a:latin typeface="Comic Sans MS" charset="0"/>
                <a:ea typeface="Comic Sans MS" charset="0"/>
                <a:cs typeface="Comic Sans MS" charset="0"/>
              </a:rPr>
              <a:t>ters</a:t>
            </a:r>
            <a:r>
              <a:rPr lang="de-DE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2800" dirty="0" err="1">
                <a:latin typeface="Comic Sans MS" charset="0"/>
                <a:ea typeface="Comic Sans MS" charset="0"/>
                <a:cs typeface="Comic Sans MS" charset="0"/>
              </a:rPr>
              <a:t>bir</a:t>
            </a:r>
            <a:r>
              <a:rPr lang="de-DE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2800" dirty="0" err="1">
                <a:latin typeface="Comic Sans MS" charset="0"/>
                <a:ea typeface="Comic Sans MS" charset="0"/>
                <a:cs typeface="Comic Sans MS" charset="0"/>
              </a:rPr>
              <a:t>korelasyona</a:t>
            </a:r>
            <a:r>
              <a:rPr lang="de-DE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2800" dirty="0" err="1">
                <a:latin typeface="Comic Sans MS" charset="0"/>
                <a:ea typeface="Comic Sans MS" charset="0"/>
                <a:cs typeface="Comic Sans MS" charset="0"/>
              </a:rPr>
              <a:t>sahiptir</a:t>
            </a:r>
            <a:r>
              <a:rPr lang="de-DE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2800" dirty="0" err="1">
                <a:latin typeface="Comic Sans MS" charset="0"/>
                <a:ea typeface="Comic Sans MS" charset="0"/>
                <a:cs typeface="Comic Sans MS" charset="0"/>
              </a:rPr>
              <a:t>yani</a:t>
            </a:r>
            <a:r>
              <a:rPr lang="de-DE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2800" dirty="0" err="1">
                <a:latin typeface="Comic Sans MS" charset="0"/>
                <a:ea typeface="Comic Sans MS" charset="0"/>
                <a:cs typeface="Comic Sans MS" charset="0"/>
              </a:rPr>
              <a:t>hidrojen</a:t>
            </a:r>
            <a:r>
              <a:rPr lang="de-DE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2800" dirty="0" err="1">
                <a:latin typeface="Comic Sans MS" charset="0"/>
                <a:ea typeface="Comic Sans MS" charset="0"/>
                <a:cs typeface="Comic Sans MS" charset="0"/>
              </a:rPr>
              <a:t>artarsa</a:t>
            </a:r>
            <a:r>
              <a:rPr lang="de-DE" sz="2800" dirty="0">
                <a:latin typeface="Comic Sans MS" charset="0"/>
                <a:ea typeface="Comic Sans MS" charset="0"/>
                <a:cs typeface="Comic Sans MS" charset="0"/>
              </a:rPr>
              <a:t> pH </a:t>
            </a:r>
            <a:r>
              <a:rPr lang="de-DE" sz="2800" dirty="0" err="1">
                <a:latin typeface="Comic Sans MS" charset="0"/>
                <a:ea typeface="Comic Sans MS" charset="0"/>
                <a:cs typeface="Comic Sans MS" charset="0"/>
              </a:rPr>
              <a:t>düşer</a:t>
            </a:r>
            <a:r>
              <a:rPr lang="de-DE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de-DE" sz="2800" dirty="0" err="1">
                <a:latin typeface="Comic Sans MS" charset="0"/>
                <a:ea typeface="Comic Sans MS" charset="0"/>
                <a:cs typeface="Comic Sans MS" charset="0"/>
              </a:rPr>
              <a:t>azalırsa</a:t>
            </a:r>
            <a:r>
              <a:rPr lang="de-DE" sz="2800" dirty="0">
                <a:latin typeface="Comic Sans MS" charset="0"/>
                <a:ea typeface="Comic Sans MS" charset="0"/>
                <a:cs typeface="Comic Sans MS" charset="0"/>
              </a:rPr>
              <a:t> pH </a:t>
            </a:r>
            <a:r>
              <a:rPr lang="de-DE" sz="2800" dirty="0" err="1">
                <a:latin typeface="Comic Sans MS" charset="0"/>
                <a:ea typeface="Comic Sans MS" charset="0"/>
                <a:cs typeface="Comic Sans MS" charset="0"/>
              </a:rPr>
              <a:t>yükselir</a:t>
            </a:r>
            <a:r>
              <a:rPr lang="de-DE" sz="2800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endParaRPr lang="de-DE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smtClean="0">
                <a:latin typeface="Comic Sans MS" charset="0"/>
                <a:ea typeface="Comic Sans MS" charset="0"/>
                <a:cs typeface="Comic Sans MS" charset="0"/>
              </a:rPr>
              <a:t>Plazmadaki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hidrojen iyonu konsantrasyonunun artmasına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asidoz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azalmasına ise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alkaloz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denir.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550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err="1" smtClean="0"/>
              <a:t>Nedenleri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Metabolik</a:t>
            </a:r>
            <a:r>
              <a:rPr lang="de-DE" dirty="0"/>
              <a:t> </a:t>
            </a:r>
            <a:r>
              <a:rPr lang="de-DE" dirty="0" err="1"/>
              <a:t>asidozlar</a:t>
            </a:r>
            <a:r>
              <a:rPr lang="de-DE" dirty="0"/>
              <a:t> </a:t>
            </a:r>
            <a:r>
              <a:rPr lang="de-DE" dirty="0" err="1"/>
              <a:t>ikiye</a:t>
            </a:r>
            <a:r>
              <a:rPr lang="de-DE" dirty="0"/>
              <a:t> </a:t>
            </a:r>
            <a:r>
              <a:rPr lang="de-DE" dirty="0" err="1"/>
              <a:t>ayrılır</a:t>
            </a:r>
            <a:r>
              <a:rPr lang="de-DE" dirty="0"/>
              <a:t>:</a:t>
            </a:r>
            <a:endParaRPr lang="en-US" dirty="0"/>
          </a:p>
          <a:p>
            <a:pPr marL="0" indent="0">
              <a:buNone/>
            </a:pPr>
            <a:r>
              <a:rPr lang="de-DE" dirty="0" smtClean="0"/>
              <a:t>1.Normokloremik </a:t>
            </a:r>
            <a:r>
              <a:rPr lang="de-DE" dirty="0"/>
              <a:t>(</a:t>
            </a:r>
            <a:r>
              <a:rPr lang="de-DE" dirty="0" err="1"/>
              <a:t>artmış</a:t>
            </a:r>
            <a:r>
              <a:rPr lang="de-DE" dirty="0"/>
              <a:t> </a:t>
            </a:r>
            <a:r>
              <a:rPr lang="de-DE" dirty="0" err="1"/>
              <a:t>anyon</a:t>
            </a:r>
            <a:r>
              <a:rPr lang="de-DE" dirty="0"/>
              <a:t> </a:t>
            </a:r>
            <a:r>
              <a:rPr lang="de-DE" dirty="0" err="1"/>
              <a:t>açığı</a:t>
            </a:r>
            <a:r>
              <a:rPr lang="de-DE" dirty="0"/>
              <a:t>).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2.Hiperkloremik (normal </a:t>
            </a:r>
            <a:r>
              <a:rPr lang="de-DE" dirty="0" err="1"/>
              <a:t>anyon</a:t>
            </a:r>
            <a:r>
              <a:rPr lang="de-DE" dirty="0"/>
              <a:t> </a:t>
            </a:r>
            <a:r>
              <a:rPr lang="de-DE" dirty="0" err="1"/>
              <a:t>açığı</a:t>
            </a:r>
            <a:r>
              <a:rPr lang="de-DE" dirty="0"/>
              <a:t>)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982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err="1"/>
              <a:t>Anyon</a:t>
            </a:r>
            <a:r>
              <a:rPr lang="de-DE" sz="4800" dirty="0"/>
              <a:t> </a:t>
            </a:r>
            <a:r>
              <a:rPr lang="de-DE" sz="4800" dirty="0" err="1"/>
              <a:t>açığı</a:t>
            </a:r>
            <a:r>
              <a:rPr lang="de-DE" sz="4800" dirty="0"/>
              <a:t> </a:t>
            </a:r>
            <a:r>
              <a:rPr lang="de-DE" sz="4800" dirty="0" err="1"/>
              <a:t>artmış</a:t>
            </a:r>
            <a:r>
              <a:rPr lang="de-DE" sz="4800" dirty="0"/>
              <a:t> </a:t>
            </a:r>
            <a:r>
              <a:rPr lang="de-DE" sz="4800" dirty="0" err="1"/>
              <a:t>metabolik</a:t>
            </a:r>
            <a:r>
              <a:rPr lang="de-DE" sz="4800" dirty="0"/>
              <a:t> </a:t>
            </a:r>
            <a:r>
              <a:rPr lang="de-DE" sz="4800" dirty="0" err="1"/>
              <a:t>asidozun</a:t>
            </a:r>
            <a:r>
              <a:rPr lang="de-DE" sz="4800" dirty="0"/>
              <a:t> </a:t>
            </a:r>
            <a:r>
              <a:rPr lang="de-DE" sz="4800" dirty="0" err="1"/>
              <a:t>sık</a:t>
            </a:r>
            <a:r>
              <a:rPr lang="de-DE" sz="4800" dirty="0"/>
              <a:t> </a:t>
            </a:r>
            <a:r>
              <a:rPr lang="de-DE" sz="4800" dirty="0" err="1" smtClean="0"/>
              <a:t>nedenleri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sz="2800" dirty="0" err="1" smtClean="0"/>
              <a:t>Böbrek</a:t>
            </a:r>
            <a:r>
              <a:rPr lang="de-DE" sz="2800" dirty="0" smtClean="0"/>
              <a:t> </a:t>
            </a:r>
            <a:r>
              <a:rPr lang="de-DE" sz="2800" dirty="0" err="1"/>
              <a:t>yetmezliği</a:t>
            </a:r>
            <a:endParaRPr lang="en-US" sz="2800" dirty="0"/>
          </a:p>
          <a:p>
            <a:r>
              <a:rPr lang="de-DE" sz="2800" dirty="0" err="1"/>
              <a:t>Diyabetik</a:t>
            </a:r>
            <a:r>
              <a:rPr lang="de-DE" sz="2800" dirty="0"/>
              <a:t> </a:t>
            </a:r>
            <a:r>
              <a:rPr lang="de-DE" sz="2800" dirty="0" err="1"/>
              <a:t>ketoasidoz</a:t>
            </a:r>
            <a:endParaRPr lang="en-US" sz="2800" dirty="0"/>
          </a:p>
          <a:p>
            <a:r>
              <a:rPr lang="de-DE" sz="2800" dirty="0" err="1"/>
              <a:t>Laktik</a:t>
            </a:r>
            <a:r>
              <a:rPr lang="de-DE" sz="2800" dirty="0"/>
              <a:t> </a:t>
            </a:r>
            <a:r>
              <a:rPr lang="de-DE" sz="2800" dirty="0" err="1"/>
              <a:t>asidoz</a:t>
            </a:r>
            <a:r>
              <a:rPr lang="de-DE" sz="2800" dirty="0"/>
              <a:t> (</a:t>
            </a:r>
            <a:r>
              <a:rPr lang="de-DE" sz="2800" dirty="0" err="1"/>
              <a:t>şok</a:t>
            </a:r>
            <a:r>
              <a:rPr lang="de-DE" sz="2800" dirty="0"/>
              <a:t>, </a:t>
            </a:r>
            <a:r>
              <a:rPr lang="de-DE" sz="2800" dirty="0" err="1"/>
              <a:t>hipoksi</a:t>
            </a:r>
            <a:r>
              <a:rPr lang="de-DE" sz="2800" dirty="0"/>
              <a:t>, </a:t>
            </a:r>
            <a:r>
              <a:rPr lang="de-DE" sz="2800" dirty="0" err="1"/>
              <a:t>doku</a:t>
            </a:r>
            <a:r>
              <a:rPr lang="de-DE" sz="2800" dirty="0"/>
              <a:t> </a:t>
            </a:r>
            <a:r>
              <a:rPr lang="de-DE" sz="2800" dirty="0" err="1"/>
              <a:t>beslenme</a:t>
            </a:r>
            <a:r>
              <a:rPr lang="de-DE" sz="2800" dirty="0"/>
              <a:t> </a:t>
            </a:r>
            <a:r>
              <a:rPr lang="de-DE" sz="2800" dirty="0" err="1"/>
              <a:t>bozuklukları</a:t>
            </a:r>
            <a:r>
              <a:rPr lang="de-DE" sz="2800" dirty="0"/>
              <a:t>)</a:t>
            </a:r>
            <a:endParaRPr lang="en-US" sz="2800" dirty="0"/>
          </a:p>
          <a:p>
            <a:r>
              <a:rPr lang="de-DE" sz="2800" dirty="0"/>
              <a:t>Methanol</a:t>
            </a:r>
            <a:endParaRPr lang="en-US" sz="2800" dirty="0"/>
          </a:p>
          <a:p>
            <a:r>
              <a:rPr lang="de-DE" sz="2800" dirty="0" err="1"/>
              <a:t>Alkolik</a:t>
            </a:r>
            <a:r>
              <a:rPr lang="de-DE" sz="2800" dirty="0"/>
              <a:t> </a:t>
            </a:r>
            <a:r>
              <a:rPr lang="de-DE" sz="2800" dirty="0" err="1"/>
              <a:t>ketoasidoz</a:t>
            </a:r>
            <a:endParaRPr lang="en-US" sz="2800" dirty="0"/>
          </a:p>
          <a:p>
            <a:r>
              <a:rPr lang="de-DE" sz="2800" dirty="0" err="1"/>
              <a:t>Paraldehit</a:t>
            </a:r>
            <a:endParaRPr lang="en-US" sz="2800" dirty="0"/>
          </a:p>
          <a:p>
            <a:r>
              <a:rPr lang="de-DE" sz="2800" dirty="0" err="1"/>
              <a:t>Etilen</a:t>
            </a:r>
            <a:r>
              <a:rPr lang="de-DE" sz="2800" dirty="0"/>
              <a:t> </a:t>
            </a:r>
            <a:r>
              <a:rPr lang="de-DE" sz="2800" dirty="0" err="1"/>
              <a:t>glikol</a:t>
            </a:r>
            <a:r>
              <a:rPr lang="de-DE" sz="2800" dirty="0"/>
              <a:t> (</a:t>
            </a:r>
            <a:r>
              <a:rPr lang="de-DE" sz="2800" dirty="0" err="1"/>
              <a:t>antifriz</a:t>
            </a:r>
            <a:r>
              <a:rPr lang="de-DE" sz="2800" dirty="0"/>
              <a:t> </a:t>
            </a:r>
            <a:r>
              <a:rPr lang="de-DE" sz="2800" dirty="0" err="1"/>
              <a:t>zehirlenmesi</a:t>
            </a:r>
            <a:r>
              <a:rPr lang="de-DE" sz="2800" dirty="0"/>
              <a:t>)</a:t>
            </a:r>
            <a:endParaRPr lang="en-US" sz="2800" dirty="0"/>
          </a:p>
          <a:p>
            <a:r>
              <a:rPr lang="de-DE" sz="2800" dirty="0" err="1"/>
              <a:t>Salisilatlar</a:t>
            </a:r>
            <a:endParaRPr lang="en-US" sz="2800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219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err="1"/>
              <a:t>Anyon</a:t>
            </a:r>
            <a:r>
              <a:rPr lang="de-DE" sz="4400" dirty="0"/>
              <a:t> </a:t>
            </a:r>
            <a:r>
              <a:rPr lang="de-DE" sz="4400" dirty="0" err="1"/>
              <a:t>açığı</a:t>
            </a:r>
            <a:r>
              <a:rPr lang="de-DE" sz="4400" dirty="0"/>
              <a:t> normal </a:t>
            </a:r>
            <a:r>
              <a:rPr lang="de-DE" sz="4400" dirty="0" err="1"/>
              <a:t>metabolik</a:t>
            </a:r>
            <a:r>
              <a:rPr lang="de-DE" sz="4400" dirty="0"/>
              <a:t> </a:t>
            </a:r>
            <a:r>
              <a:rPr lang="de-DE" sz="4400" dirty="0" err="1"/>
              <a:t>asidozun</a:t>
            </a:r>
            <a:r>
              <a:rPr lang="de-DE" sz="4400" dirty="0"/>
              <a:t> </a:t>
            </a:r>
            <a:r>
              <a:rPr lang="de-DE" sz="4400" dirty="0" err="1"/>
              <a:t>sık</a:t>
            </a:r>
            <a:r>
              <a:rPr lang="de-DE" sz="4400" dirty="0"/>
              <a:t> </a:t>
            </a:r>
            <a:r>
              <a:rPr lang="de-DE" sz="4400" dirty="0" err="1" smtClean="0"/>
              <a:t>nedenleri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sz="2800" dirty="0" smtClean="0"/>
              <a:t>Gastrointestinal </a:t>
            </a:r>
            <a:r>
              <a:rPr lang="de-DE" sz="2800" dirty="0" err="1"/>
              <a:t>sıvı</a:t>
            </a:r>
            <a:r>
              <a:rPr lang="de-DE" sz="2800" dirty="0"/>
              <a:t> </a:t>
            </a:r>
            <a:r>
              <a:rPr lang="de-DE" sz="2800" dirty="0" err="1"/>
              <a:t>kaybı</a:t>
            </a:r>
            <a:r>
              <a:rPr lang="de-DE" sz="2800" dirty="0"/>
              <a:t> (</a:t>
            </a:r>
            <a:r>
              <a:rPr lang="de-DE" sz="2800" dirty="0" err="1"/>
              <a:t>ishal</a:t>
            </a:r>
            <a:r>
              <a:rPr lang="de-DE" sz="2800" dirty="0"/>
              <a:t>, </a:t>
            </a:r>
            <a:r>
              <a:rPr lang="de-DE" sz="2800" dirty="0" err="1"/>
              <a:t>pankreas</a:t>
            </a:r>
            <a:r>
              <a:rPr lang="de-DE" sz="2800" dirty="0"/>
              <a:t> </a:t>
            </a:r>
            <a:r>
              <a:rPr lang="de-DE" sz="2800" dirty="0" err="1"/>
              <a:t>fistülü</a:t>
            </a:r>
            <a:r>
              <a:rPr lang="de-DE" sz="2800" dirty="0"/>
              <a:t>, </a:t>
            </a:r>
            <a:r>
              <a:rPr lang="de-DE" sz="2800" dirty="0" err="1"/>
              <a:t>ileostomi</a:t>
            </a:r>
            <a:r>
              <a:rPr lang="de-DE" sz="2800" dirty="0"/>
              <a:t>)</a:t>
            </a:r>
            <a:endParaRPr lang="en-US" sz="2800" dirty="0"/>
          </a:p>
          <a:p>
            <a:r>
              <a:rPr lang="tr-TR" sz="2800" dirty="0" err="1"/>
              <a:t>Renal</a:t>
            </a:r>
            <a:r>
              <a:rPr lang="tr-TR" sz="2800" dirty="0"/>
              <a:t> </a:t>
            </a:r>
            <a:r>
              <a:rPr lang="tr-TR" sz="2800" dirty="0" err="1"/>
              <a:t>tübüler</a:t>
            </a:r>
            <a:r>
              <a:rPr lang="tr-TR" sz="2800" dirty="0"/>
              <a:t> </a:t>
            </a:r>
            <a:r>
              <a:rPr lang="tr-TR" sz="2800" dirty="0" err="1"/>
              <a:t>asidozlar</a:t>
            </a:r>
            <a:endParaRPr lang="en-US" sz="2800" dirty="0"/>
          </a:p>
          <a:p>
            <a:r>
              <a:rPr lang="tr-TR" sz="2800" dirty="0"/>
              <a:t>İlaçlar (</a:t>
            </a:r>
            <a:r>
              <a:rPr lang="tr-TR" sz="2800" dirty="0" err="1"/>
              <a:t>asetazolamid</a:t>
            </a:r>
            <a:r>
              <a:rPr lang="tr-TR" sz="2800" dirty="0"/>
              <a:t>, </a:t>
            </a:r>
            <a:r>
              <a:rPr lang="tr-TR" sz="2800" dirty="0" err="1"/>
              <a:t>sülfamisin</a:t>
            </a:r>
            <a:r>
              <a:rPr lang="tr-TR" sz="2800" dirty="0"/>
              <a:t>)</a:t>
            </a:r>
            <a:endParaRPr lang="en-US" sz="2800" dirty="0"/>
          </a:p>
          <a:p>
            <a:r>
              <a:rPr lang="tr-TR" sz="2800" dirty="0"/>
              <a:t>Total </a:t>
            </a:r>
            <a:r>
              <a:rPr lang="tr-TR" sz="2800" dirty="0" err="1"/>
              <a:t>parenteral</a:t>
            </a:r>
            <a:r>
              <a:rPr lang="tr-TR" sz="2800" dirty="0"/>
              <a:t> beslenme (amino asitler)</a:t>
            </a:r>
            <a:endParaRPr lang="en-US" sz="2800" dirty="0"/>
          </a:p>
          <a:p>
            <a:r>
              <a:rPr lang="tr-TR" sz="2800" dirty="0"/>
              <a:t>Amonyum klorür kullanımı</a:t>
            </a:r>
            <a:endParaRPr lang="en-US" sz="2800" dirty="0"/>
          </a:p>
          <a:p>
            <a:r>
              <a:rPr lang="tr-TR" sz="2800" dirty="0" err="1"/>
              <a:t>HCl</a:t>
            </a:r>
            <a:r>
              <a:rPr lang="tr-TR" sz="2800" dirty="0"/>
              <a:t> ile </a:t>
            </a:r>
            <a:r>
              <a:rPr lang="tr-TR" sz="2800" dirty="0" err="1"/>
              <a:t>alkaloz</a:t>
            </a:r>
            <a:r>
              <a:rPr lang="tr-TR" sz="2800" dirty="0"/>
              <a:t> tedavisi</a:t>
            </a:r>
            <a:endParaRPr lang="en-US" sz="2800" dirty="0"/>
          </a:p>
          <a:p>
            <a:r>
              <a:rPr lang="tr-TR" sz="2800" dirty="0"/>
              <a:t>Hızlı </a:t>
            </a:r>
            <a:r>
              <a:rPr lang="tr-TR" sz="2800" dirty="0" err="1"/>
              <a:t>parenteral</a:t>
            </a:r>
            <a:r>
              <a:rPr lang="tr-TR" sz="2800" dirty="0"/>
              <a:t> </a:t>
            </a:r>
            <a:r>
              <a:rPr lang="tr-TR" sz="2800" dirty="0" err="1"/>
              <a:t>izotonik</a:t>
            </a:r>
            <a:r>
              <a:rPr lang="tr-TR" sz="2800" dirty="0"/>
              <a:t> </a:t>
            </a:r>
            <a:r>
              <a:rPr lang="tr-TR" sz="2800" dirty="0" err="1"/>
              <a:t>NaCl</a:t>
            </a:r>
            <a:r>
              <a:rPr lang="tr-TR" sz="2800" dirty="0"/>
              <a:t> uygulanması</a:t>
            </a:r>
            <a:endParaRPr lang="en-US" sz="2800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844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Belirtiler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sz="2800" dirty="0" err="1"/>
              <a:t>Metabolik</a:t>
            </a:r>
            <a:r>
              <a:rPr lang="de-DE" sz="2800" dirty="0"/>
              <a:t> </a:t>
            </a:r>
            <a:r>
              <a:rPr lang="de-DE" sz="2800" dirty="0" err="1"/>
              <a:t>asidoza</a:t>
            </a:r>
            <a:r>
              <a:rPr lang="de-DE" sz="2800" dirty="0"/>
              <a:t> </a:t>
            </a:r>
            <a:r>
              <a:rPr lang="de-DE" sz="2800" dirty="0" err="1"/>
              <a:t>özgü</a:t>
            </a:r>
            <a:r>
              <a:rPr lang="de-DE" sz="2800" dirty="0"/>
              <a:t> </a:t>
            </a:r>
            <a:r>
              <a:rPr lang="de-DE" sz="2800" dirty="0" err="1"/>
              <a:t>belirti</a:t>
            </a:r>
            <a:r>
              <a:rPr lang="de-DE" sz="2800" dirty="0"/>
              <a:t> </a:t>
            </a:r>
            <a:r>
              <a:rPr lang="de-DE" sz="2800" dirty="0" err="1"/>
              <a:t>yoktur</a:t>
            </a:r>
            <a:r>
              <a:rPr lang="de-DE" sz="2800" dirty="0"/>
              <a:t> </a:t>
            </a:r>
            <a:r>
              <a:rPr lang="de-DE" sz="2800" dirty="0" err="1"/>
              <a:t>yani</a:t>
            </a:r>
            <a:r>
              <a:rPr lang="de-DE" sz="2800" dirty="0"/>
              <a:t> </a:t>
            </a:r>
            <a:r>
              <a:rPr lang="de-DE" sz="2800" dirty="0" err="1"/>
              <a:t>genel</a:t>
            </a:r>
            <a:r>
              <a:rPr lang="de-DE" sz="2800" dirty="0"/>
              <a:t> </a:t>
            </a:r>
            <a:r>
              <a:rPr lang="de-DE" sz="2800" dirty="0" err="1"/>
              <a:t>belirtiler</a:t>
            </a:r>
            <a:r>
              <a:rPr lang="de-DE" sz="2800" dirty="0"/>
              <a:t> </a:t>
            </a:r>
            <a:r>
              <a:rPr lang="de-DE" sz="2800" dirty="0" err="1"/>
              <a:t>vardır</a:t>
            </a:r>
            <a:r>
              <a:rPr lang="de-DE" sz="2800" dirty="0"/>
              <a:t>. </a:t>
            </a:r>
            <a:endParaRPr lang="de-DE" sz="2800" dirty="0" smtClean="0"/>
          </a:p>
          <a:p>
            <a:r>
              <a:rPr lang="de-DE" sz="2800" dirty="0" err="1" smtClean="0"/>
              <a:t>Belirtiler</a:t>
            </a:r>
            <a:r>
              <a:rPr lang="de-DE" sz="2800" dirty="0" smtClean="0"/>
              <a:t> </a:t>
            </a:r>
            <a:r>
              <a:rPr lang="de-DE" sz="2800" dirty="0" err="1"/>
              <a:t>çoğu</a:t>
            </a:r>
            <a:r>
              <a:rPr lang="de-DE" sz="2800" dirty="0"/>
              <a:t> </a:t>
            </a:r>
            <a:r>
              <a:rPr lang="de-DE" sz="2800" dirty="0" err="1"/>
              <a:t>kez</a:t>
            </a:r>
            <a:r>
              <a:rPr lang="de-DE" sz="2800" dirty="0"/>
              <a:t> </a:t>
            </a:r>
            <a:r>
              <a:rPr lang="de-DE" sz="2800" dirty="0" err="1"/>
              <a:t>metabolik</a:t>
            </a:r>
            <a:r>
              <a:rPr lang="de-DE" sz="2800" dirty="0"/>
              <a:t> </a:t>
            </a:r>
            <a:r>
              <a:rPr lang="de-DE" sz="2800" dirty="0" err="1"/>
              <a:t>asidoza</a:t>
            </a:r>
            <a:r>
              <a:rPr lang="de-DE" sz="2800" dirty="0"/>
              <a:t> </a:t>
            </a:r>
            <a:r>
              <a:rPr lang="de-DE" sz="2800" dirty="0" err="1"/>
              <a:t>yol</a:t>
            </a:r>
            <a:r>
              <a:rPr lang="de-DE" sz="2800" dirty="0"/>
              <a:t> </a:t>
            </a:r>
            <a:r>
              <a:rPr lang="de-DE" sz="2800" dirty="0" err="1"/>
              <a:t>açan</a:t>
            </a:r>
            <a:r>
              <a:rPr lang="de-DE" sz="2800" dirty="0"/>
              <a:t> </a:t>
            </a:r>
            <a:r>
              <a:rPr lang="de-DE" sz="2800" dirty="0" err="1"/>
              <a:t>nedenle</a:t>
            </a:r>
            <a:r>
              <a:rPr lang="de-DE" sz="2800" dirty="0"/>
              <a:t> </a:t>
            </a:r>
            <a:r>
              <a:rPr lang="de-DE" sz="2800" dirty="0" err="1"/>
              <a:t>ilişkilidir</a:t>
            </a:r>
            <a:r>
              <a:rPr lang="de-DE" sz="2800" dirty="0"/>
              <a:t>. </a:t>
            </a:r>
            <a:endParaRPr lang="de-DE" sz="2800" dirty="0" smtClean="0"/>
          </a:p>
          <a:p>
            <a:r>
              <a:rPr lang="de-DE" sz="2800" dirty="0" err="1" smtClean="0"/>
              <a:t>Metabolik</a:t>
            </a:r>
            <a:r>
              <a:rPr lang="de-DE" sz="2800" dirty="0" smtClean="0"/>
              <a:t> </a:t>
            </a:r>
            <a:r>
              <a:rPr lang="de-DE" sz="2800" dirty="0" err="1"/>
              <a:t>asidozda</a:t>
            </a:r>
            <a:r>
              <a:rPr lang="de-DE" sz="2800" dirty="0"/>
              <a:t> </a:t>
            </a:r>
            <a:r>
              <a:rPr lang="de-DE" sz="2800" dirty="0" err="1"/>
              <a:t>kompanzasyon</a:t>
            </a:r>
            <a:r>
              <a:rPr lang="de-DE" sz="2800" dirty="0"/>
              <a:t> </a:t>
            </a:r>
            <a:r>
              <a:rPr lang="de-DE" sz="2800" dirty="0" err="1"/>
              <a:t>mekanizması</a:t>
            </a:r>
            <a:r>
              <a:rPr lang="de-DE" sz="2800" dirty="0"/>
              <a:t> </a:t>
            </a:r>
            <a:r>
              <a:rPr lang="de-DE" sz="2800" dirty="0" err="1"/>
              <a:t>karbondioksitin</a:t>
            </a:r>
            <a:r>
              <a:rPr lang="de-DE" sz="2800" dirty="0"/>
              <a:t> </a:t>
            </a:r>
            <a:r>
              <a:rPr lang="de-DE" sz="2800" dirty="0" err="1"/>
              <a:t>azalması</a:t>
            </a:r>
            <a:r>
              <a:rPr lang="de-DE" sz="2800" dirty="0"/>
              <a:t> </a:t>
            </a:r>
            <a:r>
              <a:rPr lang="de-DE" sz="2800" dirty="0" err="1"/>
              <a:t>idi</a:t>
            </a:r>
            <a:r>
              <a:rPr lang="de-DE" sz="2800" dirty="0"/>
              <a:t>, </a:t>
            </a:r>
            <a:r>
              <a:rPr lang="de-DE" sz="2800" dirty="0" err="1"/>
              <a:t>karbondioksit</a:t>
            </a:r>
            <a:r>
              <a:rPr lang="de-DE" sz="2800" dirty="0"/>
              <a:t> </a:t>
            </a:r>
            <a:r>
              <a:rPr lang="de-DE" sz="2800" dirty="0" err="1"/>
              <a:t>atılımını</a:t>
            </a:r>
            <a:r>
              <a:rPr lang="de-DE" sz="2800" dirty="0"/>
              <a:t> </a:t>
            </a:r>
            <a:r>
              <a:rPr lang="de-DE" sz="2800" dirty="0" err="1"/>
              <a:t>arttırmak</a:t>
            </a:r>
            <a:r>
              <a:rPr lang="de-DE" sz="2800" dirty="0"/>
              <a:t> </a:t>
            </a:r>
            <a:r>
              <a:rPr lang="de-DE" sz="2800" dirty="0" err="1"/>
              <a:t>için</a:t>
            </a:r>
            <a:r>
              <a:rPr lang="de-DE" sz="2800" dirty="0"/>
              <a:t> </a:t>
            </a:r>
            <a:r>
              <a:rPr lang="de-DE" sz="2800" dirty="0" err="1"/>
              <a:t>solunum</a:t>
            </a:r>
            <a:r>
              <a:rPr lang="de-DE" sz="2800" dirty="0"/>
              <a:t> </a:t>
            </a:r>
            <a:r>
              <a:rPr lang="de-DE" sz="2800" dirty="0" err="1"/>
              <a:t>sayısının</a:t>
            </a:r>
            <a:r>
              <a:rPr lang="de-DE" sz="2800" dirty="0"/>
              <a:t> </a:t>
            </a:r>
            <a:r>
              <a:rPr lang="de-DE" sz="2800" dirty="0" err="1"/>
              <a:t>sıklığı</a:t>
            </a:r>
            <a:r>
              <a:rPr lang="de-DE" sz="2800" dirty="0"/>
              <a:t> </a:t>
            </a:r>
            <a:r>
              <a:rPr lang="de-DE" sz="2800" dirty="0" err="1"/>
              <a:t>ve</a:t>
            </a:r>
            <a:r>
              <a:rPr lang="de-DE" sz="2800" dirty="0"/>
              <a:t> </a:t>
            </a:r>
            <a:r>
              <a:rPr lang="de-DE" sz="2800" dirty="0" err="1"/>
              <a:t>derinliği</a:t>
            </a:r>
            <a:r>
              <a:rPr lang="de-DE" sz="2800" dirty="0"/>
              <a:t> </a:t>
            </a:r>
            <a:r>
              <a:rPr lang="de-DE" sz="2800" dirty="0" err="1"/>
              <a:t>artar</a:t>
            </a:r>
            <a:r>
              <a:rPr lang="de-DE" sz="2800" dirty="0"/>
              <a:t>, </a:t>
            </a:r>
            <a:r>
              <a:rPr lang="de-DE" sz="2800" dirty="0" err="1"/>
              <a:t>bu</a:t>
            </a:r>
            <a:r>
              <a:rPr lang="de-DE" sz="2800" dirty="0"/>
              <a:t> </a:t>
            </a:r>
            <a:r>
              <a:rPr lang="de-DE" sz="2800" dirty="0" err="1"/>
              <a:t>durum</a:t>
            </a:r>
            <a:r>
              <a:rPr lang="de-DE" sz="2800" dirty="0"/>
              <a:t> Kussmaul </a:t>
            </a:r>
            <a:r>
              <a:rPr lang="de-DE" sz="2800" dirty="0" err="1"/>
              <a:t>solunumu</a:t>
            </a:r>
            <a:r>
              <a:rPr lang="de-DE" sz="2800" dirty="0"/>
              <a:t> </a:t>
            </a:r>
            <a:r>
              <a:rPr lang="de-DE" sz="2800" dirty="0" err="1"/>
              <a:t>olarak</a:t>
            </a:r>
            <a:r>
              <a:rPr lang="de-DE" sz="2800" dirty="0"/>
              <a:t> </a:t>
            </a:r>
            <a:r>
              <a:rPr lang="de-DE" sz="2800" dirty="0" err="1"/>
              <a:t>isimlendirilir</a:t>
            </a:r>
            <a:r>
              <a:rPr lang="de-DE" sz="2800" dirty="0"/>
              <a:t>. </a:t>
            </a:r>
            <a:endParaRPr lang="en-US" sz="28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13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Belirtiler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sz="2400" dirty="0" smtClean="0"/>
              <a:t>Karın </a:t>
            </a:r>
            <a:r>
              <a:rPr lang="tr-TR" sz="2400" dirty="0"/>
              <a:t>ağrısı, bulantı, kusma, kalp kasılmasında azalma, hipotansiyon, akciğer ödemi izlenebilir. </a:t>
            </a:r>
            <a:endParaRPr lang="tr-TR" sz="2400" dirty="0" smtClean="0"/>
          </a:p>
          <a:p>
            <a:r>
              <a:rPr lang="tr-TR" sz="2400" dirty="0" err="1" smtClean="0"/>
              <a:t>Asidozun</a:t>
            </a:r>
            <a:r>
              <a:rPr lang="tr-TR" sz="2400" dirty="0" smtClean="0"/>
              <a:t> </a:t>
            </a:r>
            <a:r>
              <a:rPr lang="tr-TR" sz="2400" dirty="0"/>
              <a:t>sinir sistemi semptomları halsizlik, yorgunluk, uykuya eğilim, bilinç bulanıklığı ve komadır. </a:t>
            </a:r>
            <a:endParaRPr lang="tr-TR" sz="2400" dirty="0" smtClean="0"/>
          </a:p>
          <a:p>
            <a:r>
              <a:rPr lang="tr-TR" sz="2400" dirty="0" err="1" smtClean="0"/>
              <a:t>Asidoz</a:t>
            </a:r>
            <a:r>
              <a:rPr lang="tr-TR" sz="2400" dirty="0" smtClean="0"/>
              <a:t> </a:t>
            </a:r>
            <a:r>
              <a:rPr lang="tr-TR" sz="2400" dirty="0" err="1"/>
              <a:t>glomerüler</a:t>
            </a:r>
            <a:r>
              <a:rPr lang="tr-TR" sz="2400" dirty="0"/>
              <a:t> </a:t>
            </a:r>
            <a:r>
              <a:rPr lang="tr-TR" sz="2400" dirty="0" err="1"/>
              <a:t>filtrasyon</a:t>
            </a:r>
            <a:r>
              <a:rPr lang="tr-TR" sz="2400" dirty="0"/>
              <a:t> değerinde azalmaya yol açabilir. </a:t>
            </a:r>
            <a:endParaRPr lang="tr-TR" sz="2400" dirty="0" smtClean="0"/>
          </a:p>
          <a:p>
            <a:r>
              <a:rPr lang="tr-TR" sz="2400" dirty="0" smtClean="0"/>
              <a:t>Kronik </a:t>
            </a:r>
            <a:r>
              <a:rPr lang="tr-TR" sz="2400" dirty="0" err="1"/>
              <a:t>asidozu</a:t>
            </a:r>
            <a:r>
              <a:rPr lang="tr-TR" sz="2400" dirty="0"/>
              <a:t> olan hastalarda kemik hastalığı (</a:t>
            </a:r>
            <a:r>
              <a:rPr lang="tr-TR" sz="2400" dirty="0" err="1"/>
              <a:t>osteomalazi</a:t>
            </a:r>
            <a:r>
              <a:rPr lang="tr-TR" sz="2400" dirty="0"/>
              <a:t>, kırıklar) görülebilir.</a:t>
            </a:r>
            <a:endParaRPr lang="en-US" sz="2400" dirty="0"/>
          </a:p>
          <a:p>
            <a:endParaRPr lang="en-US" sz="24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44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Tanı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 smtClean="0"/>
              <a:t>İlk</a:t>
            </a:r>
            <a:r>
              <a:rPr lang="de-DE" dirty="0" smtClean="0"/>
              <a:t> </a:t>
            </a:r>
            <a:r>
              <a:rPr lang="de-DE" dirty="0" err="1" smtClean="0"/>
              <a:t>koşul</a:t>
            </a:r>
            <a:r>
              <a:rPr lang="de-DE" dirty="0" smtClean="0"/>
              <a:t> </a:t>
            </a:r>
            <a:r>
              <a:rPr lang="de-DE" dirty="0" err="1"/>
              <a:t>asidoz</a:t>
            </a:r>
            <a:r>
              <a:rPr lang="de-DE" dirty="0"/>
              <a:t> </a:t>
            </a:r>
            <a:r>
              <a:rPr lang="de-DE" dirty="0" err="1"/>
              <a:t>olmasıdır</a:t>
            </a:r>
            <a:r>
              <a:rPr lang="de-DE" dirty="0"/>
              <a:t> </a:t>
            </a:r>
            <a:r>
              <a:rPr lang="de-DE" dirty="0" err="1"/>
              <a:t>yani</a:t>
            </a:r>
            <a:r>
              <a:rPr lang="de-DE" dirty="0"/>
              <a:t> </a:t>
            </a:r>
            <a:r>
              <a:rPr lang="de-DE" dirty="0" err="1"/>
              <a:t>arteriyel</a:t>
            </a:r>
            <a:r>
              <a:rPr lang="de-DE" dirty="0"/>
              <a:t> pH 7.38’den </a:t>
            </a:r>
            <a:r>
              <a:rPr lang="de-DE" dirty="0" err="1"/>
              <a:t>düşük</a:t>
            </a:r>
            <a:r>
              <a:rPr lang="de-DE" dirty="0"/>
              <a:t> </a:t>
            </a:r>
            <a:r>
              <a:rPr lang="de-DE" dirty="0" err="1"/>
              <a:t>olmalıdır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/>
              <a:t>İ</a:t>
            </a:r>
            <a:r>
              <a:rPr lang="de-DE" dirty="0" err="1" smtClean="0"/>
              <a:t>kinci</a:t>
            </a:r>
            <a:r>
              <a:rPr lang="de-DE" dirty="0" smtClean="0"/>
              <a:t> </a:t>
            </a:r>
            <a:r>
              <a:rPr lang="de-DE" dirty="0" err="1" smtClean="0"/>
              <a:t>koşul</a:t>
            </a:r>
            <a:r>
              <a:rPr lang="de-DE" dirty="0" smtClean="0"/>
              <a:t> </a:t>
            </a:r>
            <a:r>
              <a:rPr lang="de-DE" dirty="0" err="1"/>
              <a:t>plazmada</a:t>
            </a:r>
            <a:r>
              <a:rPr lang="de-DE" dirty="0"/>
              <a:t> </a:t>
            </a:r>
            <a:r>
              <a:rPr lang="tr-TR" dirty="0" smtClean="0"/>
              <a:t>bikarbonat azalmasıdır.</a:t>
            </a:r>
            <a:endParaRPr lang="en-US" dirty="0" smtClean="0"/>
          </a:p>
          <a:p>
            <a:r>
              <a:rPr lang="de-DE" dirty="0" err="1"/>
              <a:t>E</a:t>
            </a:r>
            <a:r>
              <a:rPr lang="de-DE" dirty="0" err="1" smtClean="0"/>
              <a:t>şlik</a:t>
            </a:r>
            <a:r>
              <a:rPr lang="de-DE" dirty="0" smtClean="0"/>
              <a:t> </a:t>
            </a:r>
            <a:r>
              <a:rPr lang="de-DE" dirty="0" err="1"/>
              <a:t>eden</a:t>
            </a:r>
            <a:r>
              <a:rPr lang="de-DE" dirty="0"/>
              <a:t> </a:t>
            </a:r>
            <a:r>
              <a:rPr lang="de-DE" dirty="0" err="1"/>
              <a:t>başka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asit</a:t>
            </a:r>
            <a:r>
              <a:rPr lang="de-DE" dirty="0"/>
              <a:t> </a:t>
            </a:r>
            <a:r>
              <a:rPr lang="de-DE" dirty="0" err="1"/>
              <a:t>baz</a:t>
            </a:r>
            <a:r>
              <a:rPr lang="de-DE" dirty="0"/>
              <a:t> </a:t>
            </a:r>
            <a:r>
              <a:rPr lang="de-DE" dirty="0" err="1"/>
              <a:t>metabolizması</a:t>
            </a:r>
            <a:r>
              <a:rPr lang="de-DE" dirty="0"/>
              <a:t> </a:t>
            </a:r>
            <a:r>
              <a:rPr lang="de-DE" dirty="0" err="1"/>
              <a:t>bozukluğu</a:t>
            </a:r>
            <a:r>
              <a:rPr lang="en-US" dirty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r>
              <a:rPr lang="en-US" dirty="0" smtClean="0"/>
              <a:t>?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777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Yardımcı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1.Hastanın </a:t>
            </a:r>
            <a:r>
              <a:rPr lang="de-DE" dirty="0" err="1"/>
              <a:t>öyküsü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eşlik</a:t>
            </a:r>
            <a:r>
              <a:rPr lang="de-DE" dirty="0"/>
              <a:t> </a:t>
            </a:r>
            <a:r>
              <a:rPr lang="de-DE" dirty="0" err="1"/>
              <a:t>eden</a:t>
            </a:r>
            <a:r>
              <a:rPr lang="de-DE" dirty="0"/>
              <a:t> </a:t>
            </a:r>
            <a:r>
              <a:rPr lang="de-DE" dirty="0" err="1"/>
              <a:t>sorunları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2.Beklenen </a:t>
            </a:r>
            <a:r>
              <a:rPr lang="de-DE" dirty="0" err="1"/>
              <a:t>adaptif</a:t>
            </a:r>
            <a:r>
              <a:rPr lang="de-DE" dirty="0"/>
              <a:t> </a:t>
            </a:r>
            <a:r>
              <a:rPr lang="de-DE" dirty="0" err="1"/>
              <a:t>değişikliklerin</a:t>
            </a:r>
            <a:r>
              <a:rPr lang="de-DE" dirty="0"/>
              <a:t> </a:t>
            </a:r>
            <a:r>
              <a:rPr lang="de-DE" dirty="0" err="1"/>
              <a:t>hastanın</a:t>
            </a:r>
            <a:r>
              <a:rPr lang="de-DE" dirty="0"/>
              <a:t> </a:t>
            </a:r>
            <a:r>
              <a:rPr lang="de-DE" dirty="0" err="1"/>
              <a:t>bulguları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uyumu</a:t>
            </a:r>
            <a:r>
              <a:rPr lang="de-DE" dirty="0"/>
              <a:t> 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938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İdrar anyon açığı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tr-TR" altLang="en-US" dirty="0"/>
              <a:t>(</a:t>
            </a:r>
            <a:r>
              <a:rPr lang="de-DE" altLang="en-US" dirty="0"/>
              <a:t>[Na</a:t>
            </a:r>
            <a:r>
              <a:rPr lang="de-DE" altLang="en-US" baseline="30000" dirty="0"/>
              <a:t>+</a:t>
            </a:r>
            <a:r>
              <a:rPr lang="de-DE" altLang="en-US" dirty="0"/>
              <a:t>]</a:t>
            </a:r>
            <a:r>
              <a:rPr lang="tr-TR" altLang="en-US" dirty="0"/>
              <a:t> + </a:t>
            </a:r>
            <a:r>
              <a:rPr lang="de-DE" altLang="en-US" dirty="0"/>
              <a:t>[</a:t>
            </a:r>
            <a:r>
              <a:rPr lang="tr-TR" altLang="en-US" dirty="0"/>
              <a:t>K</a:t>
            </a:r>
            <a:r>
              <a:rPr lang="de-DE" altLang="en-US" baseline="30000" dirty="0"/>
              <a:t>+</a:t>
            </a:r>
            <a:r>
              <a:rPr lang="de-DE" altLang="en-US" dirty="0"/>
              <a:t>]</a:t>
            </a:r>
            <a:r>
              <a:rPr lang="tr-TR" altLang="en-US" dirty="0"/>
              <a:t>) – (</a:t>
            </a:r>
            <a:r>
              <a:rPr lang="de-DE" altLang="en-US" smtClean="0"/>
              <a:t>[Cl</a:t>
            </a:r>
            <a:r>
              <a:rPr lang="de-DE" altLang="en-US" baseline="30000" smtClean="0"/>
              <a:t>-</a:t>
            </a:r>
            <a:r>
              <a:rPr lang="de-DE" altLang="en-US" dirty="0"/>
              <a:t>])</a:t>
            </a:r>
            <a:endParaRPr lang="tr-TR" altLang="en-US" dirty="0"/>
          </a:p>
          <a:p>
            <a:pPr>
              <a:buFontTx/>
              <a:buNone/>
            </a:pPr>
            <a:endParaRPr lang="tr-TR" altLang="en-US" dirty="0"/>
          </a:p>
          <a:p>
            <a:r>
              <a:rPr lang="de-DE" altLang="en-US" dirty="0"/>
              <a:t>Normal </a:t>
            </a:r>
            <a:r>
              <a:rPr lang="de-DE" altLang="en-US" dirty="0" err="1"/>
              <a:t>değeri</a:t>
            </a:r>
            <a:r>
              <a:rPr lang="de-DE" altLang="en-US" dirty="0"/>
              <a:t> +30-50 mmol/</a:t>
            </a:r>
            <a:r>
              <a:rPr lang="de-DE" altLang="en-US" dirty="0" err="1"/>
              <a:t>l’dir</a:t>
            </a:r>
            <a:r>
              <a:rPr lang="de-DE" altLang="en-US" dirty="0"/>
              <a:t>. </a:t>
            </a:r>
            <a:endParaRPr lang="tr-TR" altLang="en-US" dirty="0"/>
          </a:p>
          <a:p>
            <a:pPr>
              <a:buFontTx/>
              <a:buNone/>
            </a:pPr>
            <a:endParaRPr lang="tr-TR" altLang="en-US" dirty="0"/>
          </a:p>
          <a:p>
            <a:r>
              <a:rPr lang="de-DE" altLang="en-US" dirty="0" err="1"/>
              <a:t>Negatif</a:t>
            </a:r>
            <a:r>
              <a:rPr lang="de-DE" altLang="en-US" dirty="0"/>
              <a:t> </a:t>
            </a:r>
            <a:r>
              <a:rPr lang="de-DE" altLang="en-US" dirty="0" err="1"/>
              <a:t>değer</a:t>
            </a:r>
            <a:r>
              <a:rPr lang="de-DE" altLang="en-US" dirty="0"/>
              <a:t> </a:t>
            </a:r>
            <a:r>
              <a:rPr lang="de-DE" altLang="en-US" dirty="0" err="1"/>
              <a:t>idrar</a:t>
            </a:r>
            <a:r>
              <a:rPr lang="de-DE" altLang="en-US" dirty="0"/>
              <a:t> NH</a:t>
            </a:r>
            <a:r>
              <a:rPr lang="de-DE" altLang="en-US" baseline="-14000" dirty="0"/>
              <a:t>4</a:t>
            </a:r>
            <a:r>
              <a:rPr lang="de-DE" altLang="en-US" baseline="30000" dirty="0"/>
              <a:t>+</a:t>
            </a:r>
            <a:r>
              <a:rPr lang="de-DE" altLang="en-US" dirty="0"/>
              <a:t> </a:t>
            </a:r>
            <a:r>
              <a:rPr lang="de-DE" altLang="en-US" dirty="0" err="1"/>
              <a:t>atılımı</a:t>
            </a:r>
            <a:r>
              <a:rPr lang="de-DE" altLang="en-US" dirty="0"/>
              <a:t> </a:t>
            </a:r>
            <a:r>
              <a:rPr lang="de-DE" altLang="en-US" dirty="0" err="1"/>
              <a:t>ile</a:t>
            </a:r>
            <a:r>
              <a:rPr lang="de-DE" altLang="en-US" dirty="0"/>
              <a:t> </a:t>
            </a:r>
            <a:r>
              <a:rPr lang="de-DE" altLang="en-US" dirty="0" err="1"/>
              <a:t>kompanse</a:t>
            </a:r>
            <a:r>
              <a:rPr lang="de-DE" altLang="en-US" dirty="0"/>
              <a:t> </a:t>
            </a:r>
            <a:r>
              <a:rPr lang="de-DE" altLang="en-US" dirty="0" err="1"/>
              <a:t>edilen</a:t>
            </a:r>
            <a:r>
              <a:rPr lang="de-DE" altLang="en-US" dirty="0"/>
              <a:t> gastrointestinal </a:t>
            </a:r>
            <a:r>
              <a:rPr lang="de-DE" altLang="en-US" dirty="0" err="1"/>
              <a:t>bikarbonat</a:t>
            </a:r>
            <a:r>
              <a:rPr lang="de-DE" altLang="en-US" dirty="0"/>
              <a:t> </a:t>
            </a:r>
            <a:r>
              <a:rPr lang="de-DE" altLang="en-US" dirty="0" err="1"/>
              <a:t>kaybını</a:t>
            </a:r>
            <a:r>
              <a:rPr lang="de-DE" altLang="en-US" dirty="0"/>
              <a:t> </a:t>
            </a:r>
            <a:r>
              <a:rPr lang="de-DE" altLang="en-US" dirty="0" err="1"/>
              <a:t>işaret</a:t>
            </a:r>
            <a:r>
              <a:rPr lang="de-DE" altLang="en-US" dirty="0"/>
              <a:t> </a:t>
            </a:r>
            <a:r>
              <a:rPr lang="de-DE" altLang="en-US" dirty="0" err="1"/>
              <a:t>eder</a:t>
            </a:r>
            <a:r>
              <a:rPr lang="de-DE" altLang="en-US" dirty="0"/>
              <a:t>.</a:t>
            </a:r>
            <a:endParaRPr lang="tr-TR" altLang="en-US" dirty="0"/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580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2354" name="Object 2"/>
          <p:cNvGraphicFramePr>
            <a:graphicFrameLocks noChangeAspect="1"/>
          </p:cNvGraphicFramePr>
          <p:nvPr/>
        </p:nvGraphicFramePr>
        <p:xfrm>
          <a:off x="706438" y="339725"/>
          <a:ext cx="9702800" cy="608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Bit Eşlem Resmi" r:id="rId3" imgW="9180952" imgH="5753903" progId="Paint.Picture">
                  <p:embed/>
                </p:oleObj>
              </mc:Choice>
              <mc:Fallback>
                <p:oleObj name="Bit Eşlem Resmi" r:id="rId3" imgW="9180952" imgH="57539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39725"/>
                        <a:ext cx="9702800" cy="608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9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/>
              <a:t>Pratik</a:t>
            </a:r>
            <a:r>
              <a:rPr lang="de-DE" dirty="0"/>
              <a:t> </a:t>
            </a:r>
            <a:r>
              <a:rPr lang="de-DE" dirty="0" err="1"/>
              <a:t>olarak</a:t>
            </a:r>
            <a:r>
              <a:rPr lang="de-DE" dirty="0"/>
              <a:t> normal </a:t>
            </a:r>
            <a:r>
              <a:rPr lang="de-DE" dirty="0" err="1"/>
              <a:t>anyon</a:t>
            </a:r>
            <a:r>
              <a:rPr lang="de-DE" dirty="0"/>
              <a:t> </a:t>
            </a:r>
            <a:r>
              <a:rPr lang="de-DE" dirty="0" err="1"/>
              <a:t>açıklı</a:t>
            </a:r>
            <a:r>
              <a:rPr lang="de-DE" dirty="0"/>
              <a:t> </a:t>
            </a:r>
            <a:r>
              <a:rPr lang="de-DE" dirty="0" err="1"/>
              <a:t>metabolik</a:t>
            </a:r>
            <a:r>
              <a:rPr lang="de-DE" dirty="0"/>
              <a:t> </a:t>
            </a:r>
            <a:r>
              <a:rPr lang="de-DE" dirty="0" err="1"/>
              <a:t>asidoz</a:t>
            </a:r>
            <a:r>
              <a:rPr lang="de-DE" dirty="0"/>
              <a:t> </a:t>
            </a:r>
            <a:r>
              <a:rPr lang="de-DE" dirty="0" err="1"/>
              <a:t>böbreklerden</a:t>
            </a:r>
            <a:r>
              <a:rPr lang="de-DE" dirty="0"/>
              <a:t> </a:t>
            </a:r>
            <a:r>
              <a:rPr lang="de-DE" dirty="0" err="1"/>
              <a:t>veya</a:t>
            </a:r>
            <a:r>
              <a:rPr lang="de-DE" dirty="0"/>
              <a:t> gastrointestinal </a:t>
            </a:r>
            <a:r>
              <a:rPr lang="de-DE" dirty="0" err="1"/>
              <a:t>sistemden</a:t>
            </a:r>
            <a:r>
              <a:rPr lang="de-DE" dirty="0"/>
              <a:t> (</a:t>
            </a:r>
            <a:r>
              <a:rPr lang="de-DE" dirty="0" err="1"/>
              <a:t>ishal</a:t>
            </a:r>
            <a:r>
              <a:rPr lang="de-DE" dirty="0"/>
              <a:t>) </a:t>
            </a:r>
            <a:r>
              <a:rPr lang="de-DE" dirty="0" err="1"/>
              <a:t>bikarbonat</a:t>
            </a:r>
            <a:r>
              <a:rPr lang="de-DE" dirty="0"/>
              <a:t> </a:t>
            </a:r>
            <a:r>
              <a:rPr lang="de-DE" dirty="0" err="1"/>
              <a:t>kaybı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oluşur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smtClean="0"/>
              <a:t>Normal </a:t>
            </a:r>
            <a:r>
              <a:rPr lang="de-DE" dirty="0" err="1"/>
              <a:t>anyon</a:t>
            </a:r>
            <a:r>
              <a:rPr lang="de-DE" dirty="0"/>
              <a:t> </a:t>
            </a:r>
            <a:r>
              <a:rPr lang="de-DE" dirty="0" err="1"/>
              <a:t>açıklı</a:t>
            </a:r>
            <a:r>
              <a:rPr lang="de-DE" dirty="0"/>
              <a:t> </a:t>
            </a:r>
            <a:r>
              <a:rPr lang="de-DE" dirty="0" err="1"/>
              <a:t>metabolik</a:t>
            </a:r>
            <a:r>
              <a:rPr lang="de-DE" dirty="0"/>
              <a:t> </a:t>
            </a:r>
            <a:r>
              <a:rPr lang="de-DE" dirty="0" err="1"/>
              <a:t>asidozun</a:t>
            </a:r>
            <a:r>
              <a:rPr lang="de-DE" dirty="0"/>
              <a:t> </a:t>
            </a:r>
            <a:r>
              <a:rPr lang="de-DE" dirty="0" err="1"/>
              <a:t>ayırıcı</a:t>
            </a:r>
            <a:r>
              <a:rPr lang="de-DE" dirty="0"/>
              <a:t> </a:t>
            </a:r>
            <a:r>
              <a:rPr lang="de-DE" dirty="0" err="1"/>
              <a:t>tanısında</a:t>
            </a:r>
            <a:r>
              <a:rPr lang="de-DE" dirty="0"/>
              <a:t> </a:t>
            </a:r>
            <a:r>
              <a:rPr lang="de-DE" dirty="0" err="1"/>
              <a:t>idrar</a:t>
            </a:r>
            <a:r>
              <a:rPr lang="de-DE" dirty="0"/>
              <a:t> </a:t>
            </a:r>
            <a:r>
              <a:rPr lang="de-DE" dirty="0" err="1"/>
              <a:t>anyon</a:t>
            </a:r>
            <a:r>
              <a:rPr lang="de-DE" dirty="0"/>
              <a:t> </a:t>
            </a:r>
            <a:r>
              <a:rPr lang="de-DE" dirty="0" err="1"/>
              <a:t>açığı</a:t>
            </a:r>
            <a:r>
              <a:rPr lang="de-DE" dirty="0"/>
              <a:t> (İAA) </a:t>
            </a:r>
            <a:r>
              <a:rPr lang="de-DE" dirty="0" err="1"/>
              <a:t>kullanılır</a:t>
            </a:r>
            <a:r>
              <a:rPr lang="de-DE" dirty="0"/>
              <a:t>. 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20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/>
              <a:t>Hidrojen</a:t>
            </a:r>
            <a:r>
              <a:rPr lang="de-DE" sz="4000" dirty="0"/>
              <a:t> </a:t>
            </a:r>
            <a:r>
              <a:rPr lang="de-DE" sz="4000" dirty="0" err="1"/>
              <a:t>iyon</a:t>
            </a:r>
            <a:r>
              <a:rPr lang="de-DE" sz="4000" dirty="0"/>
              <a:t> </a:t>
            </a:r>
            <a:r>
              <a:rPr lang="de-DE" sz="4000" dirty="0" err="1"/>
              <a:t>konsantrasyonu</a:t>
            </a:r>
            <a:r>
              <a:rPr lang="de-DE" sz="4000" dirty="0"/>
              <a:t> </a:t>
            </a:r>
            <a:r>
              <a:rPr lang="de-DE" sz="4000" dirty="0" err="1"/>
              <a:t>ile</a:t>
            </a:r>
            <a:r>
              <a:rPr lang="de-DE" sz="4000" dirty="0"/>
              <a:t> pH </a:t>
            </a:r>
            <a:r>
              <a:rPr lang="de-DE" sz="4000" dirty="0" err="1"/>
              <a:t>arasındaki</a:t>
            </a:r>
            <a:r>
              <a:rPr lang="de-DE" sz="4000" dirty="0"/>
              <a:t> </a:t>
            </a:r>
            <a:r>
              <a:rPr lang="de-DE" sz="4000" dirty="0" err="1"/>
              <a:t>ilişki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pH    </a:t>
            </a:r>
            <a:r>
              <a:rPr lang="de-DE" sz="2400" dirty="0"/>
              <a:t>H</a:t>
            </a:r>
            <a:r>
              <a:rPr lang="de-DE" sz="2400" baseline="30000" dirty="0"/>
              <a:t>+</a:t>
            </a:r>
            <a:r>
              <a:rPr lang="de-DE" sz="2400" dirty="0"/>
              <a:t> (</a:t>
            </a:r>
            <a:r>
              <a:rPr lang="de-DE" sz="2400" dirty="0" err="1"/>
              <a:t>nmol</a:t>
            </a:r>
            <a:r>
              <a:rPr lang="de-DE" sz="2400" dirty="0"/>
              <a:t>/l)</a:t>
            </a:r>
            <a:endParaRPr lang="en-US" sz="2400" dirty="0"/>
          </a:p>
          <a:p>
            <a:pPr marL="0" indent="0">
              <a:buNone/>
            </a:pPr>
            <a:r>
              <a:rPr lang="de-DE" sz="2400" dirty="0"/>
              <a:t>7.0    100</a:t>
            </a:r>
            <a:endParaRPr lang="en-US" sz="2400" dirty="0"/>
          </a:p>
          <a:p>
            <a:pPr marL="0" indent="0">
              <a:buNone/>
            </a:pPr>
            <a:r>
              <a:rPr lang="de-DE" sz="2400" dirty="0"/>
              <a:t>7.1    </a:t>
            </a:r>
            <a:r>
              <a:rPr lang="de-DE" sz="2400" dirty="0" smtClean="0"/>
              <a:t>79</a:t>
            </a:r>
            <a:endParaRPr lang="en-US" sz="2400" dirty="0" smtClean="0"/>
          </a:p>
          <a:p>
            <a:pPr marL="0" indent="0">
              <a:buNone/>
            </a:pPr>
            <a:r>
              <a:rPr lang="de-DE" sz="2400" dirty="0" smtClean="0"/>
              <a:t>7.2    63</a:t>
            </a:r>
            <a:endParaRPr lang="en-US" sz="2400" dirty="0" smtClean="0"/>
          </a:p>
          <a:p>
            <a:pPr marL="0" indent="0">
              <a:buNone/>
            </a:pPr>
            <a:r>
              <a:rPr lang="de-DE" sz="2400" dirty="0" smtClean="0"/>
              <a:t>7.3    50</a:t>
            </a:r>
            <a:endParaRPr lang="en-US" sz="2400" dirty="0" smtClean="0"/>
          </a:p>
          <a:p>
            <a:pPr marL="0" indent="0">
              <a:buNone/>
            </a:pPr>
            <a:r>
              <a:rPr lang="de-DE" sz="2400" dirty="0" smtClean="0"/>
              <a:t>7.4    40</a:t>
            </a:r>
            <a:endParaRPr lang="en-US" sz="2400" dirty="0" smtClean="0"/>
          </a:p>
          <a:p>
            <a:pPr marL="0" indent="0">
              <a:buNone/>
            </a:pPr>
            <a:r>
              <a:rPr lang="de-DE" sz="2400" dirty="0" smtClean="0"/>
              <a:t>7.5    </a:t>
            </a:r>
            <a:r>
              <a:rPr lang="de-DE" sz="2400" dirty="0"/>
              <a:t>32</a:t>
            </a:r>
            <a:endParaRPr lang="en-US" sz="2400" dirty="0"/>
          </a:p>
          <a:p>
            <a:pPr marL="0" indent="0">
              <a:buNone/>
            </a:pPr>
            <a:r>
              <a:rPr lang="de-DE" sz="2400" dirty="0"/>
              <a:t>7.6    25</a:t>
            </a:r>
            <a:endParaRPr lang="en-US" sz="2400" dirty="0"/>
          </a:p>
          <a:p>
            <a:pPr marL="0" indent="0">
              <a:buNone/>
            </a:pPr>
            <a:r>
              <a:rPr lang="de-DE" sz="2400" dirty="0"/>
              <a:t>7.7    20</a:t>
            </a:r>
            <a:endParaRPr lang="en-US" sz="2400" dirty="0"/>
          </a:p>
          <a:p>
            <a:pPr marL="0" indent="0">
              <a:buNone/>
            </a:pPr>
            <a:r>
              <a:rPr lang="de-DE" sz="2400" dirty="0"/>
              <a:t>7.8    </a:t>
            </a:r>
            <a:r>
              <a:rPr lang="de-DE" sz="2400" dirty="0" smtClean="0"/>
              <a:t>16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737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/>
              <a:t>Normal </a:t>
            </a:r>
            <a:r>
              <a:rPr lang="de-DE" dirty="0" err="1"/>
              <a:t>değeri</a:t>
            </a:r>
            <a:r>
              <a:rPr lang="de-DE" dirty="0"/>
              <a:t> +30-50 mmol/</a:t>
            </a:r>
            <a:r>
              <a:rPr lang="de-DE" dirty="0" err="1"/>
              <a:t>l’dir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 smtClean="0"/>
              <a:t>Negatif</a:t>
            </a:r>
            <a:r>
              <a:rPr lang="de-DE" dirty="0" smtClean="0"/>
              <a:t> </a:t>
            </a:r>
            <a:r>
              <a:rPr lang="de-DE" dirty="0" err="1"/>
              <a:t>değer</a:t>
            </a:r>
            <a:r>
              <a:rPr lang="de-DE" dirty="0"/>
              <a:t> </a:t>
            </a:r>
            <a:r>
              <a:rPr lang="de-DE" dirty="0" err="1"/>
              <a:t>idrar</a:t>
            </a:r>
            <a:r>
              <a:rPr lang="de-DE" dirty="0"/>
              <a:t> NH</a:t>
            </a:r>
            <a:r>
              <a:rPr lang="de-DE" baseline="-25000" dirty="0"/>
              <a:t>4</a:t>
            </a:r>
            <a:r>
              <a:rPr lang="de-DE" baseline="30000" dirty="0"/>
              <a:t>+</a:t>
            </a:r>
            <a:r>
              <a:rPr lang="de-DE" dirty="0"/>
              <a:t> </a:t>
            </a:r>
            <a:r>
              <a:rPr lang="de-DE" dirty="0" err="1"/>
              <a:t>atılımı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kompanse</a:t>
            </a:r>
            <a:r>
              <a:rPr lang="de-DE" dirty="0"/>
              <a:t> </a:t>
            </a:r>
            <a:r>
              <a:rPr lang="de-DE" dirty="0" err="1"/>
              <a:t>edilen</a:t>
            </a:r>
            <a:r>
              <a:rPr lang="de-DE" dirty="0"/>
              <a:t> gastrointestinal </a:t>
            </a:r>
            <a:r>
              <a:rPr lang="de-DE" dirty="0" err="1"/>
              <a:t>bikarbonat</a:t>
            </a:r>
            <a:r>
              <a:rPr lang="de-DE" dirty="0"/>
              <a:t> </a:t>
            </a:r>
            <a:r>
              <a:rPr lang="de-DE" dirty="0" err="1"/>
              <a:t>kaybını</a:t>
            </a:r>
            <a:r>
              <a:rPr lang="de-DE" dirty="0"/>
              <a:t> </a:t>
            </a:r>
            <a:r>
              <a:rPr lang="de-DE" dirty="0" err="1"/>
              <a:t>işaret</a:t>
            </a:r>
            <a:r>
              <a:rPr lang="de-DE" dirty="0"/>
              <a:t> </a:t>
            </a:r>
            <a:r>
              <a:rPr lang="de-DE" dirty="0" err="1"/>
              <a:t>eder</a:t>
            </a:r>
            <a:r>
              <a:rPr lang="de-DE" dirty="0"/>
              <a:t>. 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221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Pratik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sz="2800" dirty="0"/>
              <a:t>1.Metabolik </a:t>
            </a:r>
            <a:r>
              <a:rPr lang="de-DE" sz="2800" dirty="0" err="1"/>
              <a:t>asidozu</a:t>
            </a:r>
            <a:r>
              <a:rPr lang="de-DE" sz="2800" dirty="0"/>
              <a:t> </a:t>
            </a:r>
            <a:r>
              <a:rPr lang="de-DE" sz="2800" dirty="0" err="1"/>
              <a:t>olan</a:t>
            </a:r>
            <a:r>
              <a:rPr lang="de-DE" sz="2800" dirty="0"/>
              <a:t> </a:t>
            </a:r>
            <a:r>
              <a:rPr lang="de-DE" sz="2800" dirty="0" err="1"/>
              <a:t>bir</a:t>
            </a:r>
            <a:r>
              <a:rPr lang="de-DE" sz="2800" dirty="0"/>
              <a:t> </a:t>
            </a:r>
            <a:r>
              <a:rPr lang="de-DE" sz="2800" dirty="0" err="1"/>
              <a:t>hastada</a:t>
            </a:r>
            <a:r>
              <a:rPr lang="de-DE" sz="2800" dirty="0"/>
              <a:t> </a:t>
            </a:r>
            <a:r>
              <a:rPr lang="de-DE" sz="2800" dirty="0" err="1"/>
              <a:t>karbondioksit</a:t>
            </a:r>
            <a:r>
              <a:rPr lang="de-DE" sz="2800" dirty="0"/>
              <a:t> </a:t>
            </a:r>
            <a:r>
              <a:rPr lang="de-DE" sz="2800" dirty="0" err="1"/>
              <a:t>düşmemiş</a:t>
            </a:r>
            <a:r>
              <a:rPr lang="de-DE" sz="2800" dirty="0"/>
              <a:t> </a:t>
            </a:r>
            <a:r>
              <a:rPr lang="de-DE" sz="2800" dirty="0" err="1"/>
              <a:t>ise</a:t>
            </a:r>
            <a:r>
              <a:rPr lang="de-DE" sz="2800" dirty="0"/>
              <a:t> (</a:t>
            </a:r>
            <a:r>
              <a:rPr lang="de-DE" sz="2800" dirty="0" err="1"/>
              <a:t>düşmesi</a:t>
            </a:r>
            <a:r>
              <a:rPr lang="de-DE" sz="2800" dirty="0"/>
              <a:t> </a:t>
            </a:r>
            <a:r>
              <a:rPr lang="de-DE" sz="2800" dirty="0" err="1"/>
              <a:t>beklenir</a:t>
            </a:r>
            <a:r>
              <a:rPr lang="de-DE" sz="2800" dirty="0"/>
              <a:t>) </a:t>
            </a:r>
            <a:r>
              <a:rPr lang="de-DE" sz="2800" dirty="0" err="1"/>
              <a:t>eşlik</a:t>
            </a:r>
            <a:r>
              <a:rPr lang="de-DE" sz="2800" dirty="0"/>
              <a:t> </a:t>
            </a:r>
            <a:r>
              <a:rPr lang="de-DE" sz="2800" dirty="0" err="1"/>
              <a:t>eden</a:t>
            </a:r>
            <a:r>
              <a:rPr lang="de-DE" sz="2800" dirty="0"/>
              <a:t> </a:t>
            </a:r>
            <a:r>
              <a:rPr lang="de-DE" sz="2800" dirty="0" err="1"/>
              <a:t>respiratuvar</a:t>
            </a:r>
            <a:r>
              <a:rPr lang="de-DE" sz="2800" dirty="0"/>
              <a:t> </a:t>
            </a:r>
            <a:r>
              <a:rPr lang="de-DE" sz="2800" dirty="0" err="1"/>
              <a:t>asidoz</a:t>
            </a:r>
            <a:r>
              <a:rPr lang="de-DE" sz="2800" dirty="0"/>
              <a:t> </a:t>
            </a:r>
            <a:r>
              <a:rPr lang="de-DE" sz="2800" dirty="0" err="1"/>
              <a:t>olabilir</a:t>
            </a:r>
            <a:r>
              <a:rPr lang="de-DE" sz="2800" dirty="0"/>
              <a:t> (</a:t>
            </a:r>
            <a:r>
              <a:rPr lang="de-DE" sz="2800" dirty="0" err="1"/>
              <a:t>örneğin</a:t>
            </a:r>
            <a:r>
              <a:rPr lang="de-DE" sz="2800" dirty="0"/>
              <a:t> </a:t>
            </a:r>
            <a:r>
              <a:rPr lang="de-DE" sz="2800" dirty="0" err="1"/>
              <a:t>k</a:t>
            </a:r>
            <a:r>
              <a:rPr lang="tr-TR" sz="2800" dirty="0" err="1"/>
              <a:t>ronik</a:t>
            </a:r>
            <a:r>
              <a:rPr lang="tr-TR" sz="2800" dirty="0"/>
              <a:t> </a:t>
            </a:r>
            <a:r>
              <a:rPr lang="tr-TR" sz="2800" dirty="0" err="1"/>
              <a:t>obstrüktif</a:t>
            </a:r>
            <a:r>
              <a:rPr lang="tr-TR" sz="2800" dirty="0"/>
              <a:t> akciğer hastalığı</a:t>
            </a:r>
            <a:r>
              <a:rPr lang="de-DE" sz="2800" dirty="0"/>
              <a:t>)</a:t>
            </a:r>
            <a:endParaRPr lang="en-US" sz="2800" dirty="0"/>
          </a:p>
          <a:p>
            <a:r>
              <a:rPr lang="de-DE" sz="2800" dirty="0"/>
              <a:t>2.Metabolik </a:t>
            </a:r>
            <a:r>
              <a:rPr lang="de-DE" sz="2800" dirty="0" err="1"/>
              <a:t>asidozu</a:t>
            </a:r>
            <a:r>
              <a:rPr lang="de-DE" sz="2800" dirty="0"/>
              <a:t> </a:t>
            </a:r>
            <a:r>
              <a:rPr lang="de-DE" sz="2800" dirty="0" err="1"/>
              <a:t>olan</a:t>
            </a:r>
            <a:r>
              <a:rPr lang="de-DE" sz="2800" dirty="0"/>
              <a:t> </a:t>
            </a:r>
            <a:r>
              <a:rPr lang="de-DE" sz="2800" dirty="0" err="1"/>
              <a:t>böbrek</a:t>
            </a:r>
            <a:r>
              <a:rPr lang="de-DE" sz="2800" dirty="0"/>
              <a:t> </a:t>
            </a:r>
            <a:r>
              <a:rPr lang="de-DE" sz="2800" dirty="0" err="1"/>
              <a:t>yetmezlikli</a:t>
            </a:r>
            <a:r>
              <a:rPr lang="de-DE" sz="2800" dirty="0"/>
              <a:t> </a:t>
            </a:r>
            <a:r>
              <a:rPr lang="de-DE" sz="2800" dirty="0" err="1"/>
              <a:t>bir</a:t>
            </a:r>
            <a:r>
              <a:rPr lang="de-DE" sz="2800" dirty="0"/>
              <a:t> </a:t>
            </a:r>
            <a:r>
              <a:rPr lang="de-DE" sz="2800" dirty="0" err="1"/>
              <a:t>hastada</a:t>
            </a:r>
            <a:r>
              <a:rPr lang="de-DE" sz="2800" dirty="0"/>
              <a:t> </a:t>
            </a:r>
            <a:r>
              <a:rPr lang="de-DE" sz="2800" dirty="0" err="1"/>
              <a:t>anyon</a:t>
            </a:r>
            <a:r>
              <a:rPr lang="de-DE" sz="2800" dirty="0"/>
              <a:t> </a:t>
            </a:r>
            <a:r>
              <a:rPr lang="de-DE" sz="2800" dirty="0" err="1"/>
              <a:t>açığı</a:t>
            </a:r>
            <a:r>
              <a:rPr lang="de-DE" sz="2800" dirty="0"/>
              <a:t> normal </a:t>
            </a:r>
            <a:r>
              <a:rPr lang="de-DE" sz="2800" dirty="0" err="1"/>
              <a:t>çıkarsa</a:t>
            </a:r>
            <a:r>
              <a:rPr lang="de-DE" sz="2800" dirty="0"/>
              <a:t> (</a:t>
            </a:r>
            <a:r>
              <a:rPr lang="de-DE" sz="2800" dirty="0" err="1"/>
              <a:t>artması</a:t>
            </a:r>
            <a:r>
              <a:rPr lang="de-DE" sz="2800" dirty="0"/>
              <a:t> </a:t>
            </a:r>
            <a:r>
              <a:rPr lang="de-DE" sz="2800" dirty="0" err="1"/>
              <a:t>beklenir</a:t>
            </a:r>
            <a:r>
              <a:rPr lang="de-DE" sz="2800" dirty="0"/>
              <a:t>) </a:t>
            </a:r>
            <a:r>
              <a:rPr lang="de-DE" sz="2800" dirty="0" err="1"/>
              <a:t>eşlik</a:t>
            </a:r>
            <a:r>
              <a:rPr lang="de-DE" sz="2800" dirty="0"/>
              <a:t> </a:t>
            </a:r>
            <a:r>
              <a:rPr lang="de-DE" sz="2800" dirty="0" err="1"/>
              <a:t>eden</a:t>
            </a:r>
            <a:r>
              <a:rPr lang="de-DE" sz="2800" dirty="0"/>
              <a:t> </a:t>
            </a:r>
            <a:r>
              <a:rPr lang="de-DE" sz="2800" dirty="0" err="1"/>
              <a:t>başka</a:t>
            </a:r>
            <a:r>
              <a:rPr lang="de-DE" sz="2800" dirty="0"/>
              <a:t> </a:t>
            </a:r>
            <a:r>
              <a:rPr lang="de-DE" sz="2800" dirty="0" err="1"/>
              <a:t>bir</a:t>
            </a:r>
            <a:r>
              <a:rPr lang="de-DE" sz="2800" dirty="0"/>
              <a:t> </a:t>
            </a:r>
            <a:r>
              <a:rPr lang="de-DE" sz="2800" dirty="0" err="1"/>
              <a:t>hastalık</a:t>
            </a:r>
            <a:r>
              <a:rPr lang="de-DE" sz="2800" dirty="0"/>
              <a:t> </a:t>
            </a:r>
            <a:r>
              <a:rPr lang="de-DE" sz="2800" dirty="0" err="1"/>
              <a:t>olabilir</a:t>
            </a:r>
            <a:r>
              <a:rPr lang="de-DE" sz="2800" dirty="0"/>
              <a:t> (</a:t>
            </a:r>
            <a:r>
              <a:rPr lang="de-DE" sz="2800" dirty="0" err="1"/>
              <a:t>örneğin</a:t>
            </a:r>
            <a:r>
              <a:rPr lang="de-DE" sz="2800" dirty="0"/>
              <a:t> </a:t>
            </a:r>
            <a:r>
              <a:rPr lang="de-DE" sz="2800" dirty="0" err="1"/>
              <a:t>paraprotein</a:t>
            </a:r>
            <a:r>
              <a:rPr lang="de-DE" sz="2800" dirty="0"/>
              <a:t> </a:t>
            </a:r>
            <a:r>
              <a:rPr lang="de-DE" sz="2800" dirty="0" err="1"/>
              <a:t>artışı</a:t>
            </a:r>
            <a:r>
              <a:rPr lang="de-DE" sz="2800" dirty="0"/>
              <a:t>, </a:t>
            </a:r>
            <a:r>
              <a:rPr lang="de-DE" sz="2800" dirty="0" err="1"/>
              <a:t>hiperkalsemi</a:t>
            </a:r>
            <a:r>
              <a:rPr lang="de-DE" sz="2800" dirty="0"/>
              <a:t>).</a:t>
            </a:r>
            <a:endParaRPr lang="en-US" sz="2800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656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Tedavi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1.Öncelikle </a:t>
            </a:r>
            <a:r>
              <a:rPr lang="de-DE" dirty="0" err="1"/>
              <a:t>nedene</a:t>
            </a:r>
            <a:r>
              <a:rPr lang="de-DE" dirty="0"/>
              <a:t> </a:t>
            </a:r>
            <a:r>
              <a:rPr lang="de-DE" dirty="0" err="1"/>
              <a:t>yöneliktir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2.Alkali </a:t>
            </a:r>
            <a:r>
              <a:rPr lang="de-DE" dirty="0" err="1"/>
              <a:t>tedavisi</a:t>
            </a:r>
            <a:r>
              <a:rPr lang="de-DE" dirty="0"/>
              <a:t>. 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374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Alkali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tedavisi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sz="2800" dirty="0"/>
              <a:t>Alkali </a:t>
            </a:r>
            <a:r>
              <a:rPr lang="de-DE" sz="2800" dirty="0" err="1"/>
              <a:t>tedavisinde</a:t>
            </a:r>
            <a:r>
              <a:rPr lang="de-DE" sz="2800" dirty="0"/>
              <a:t> </a:t>
            </a:r>
            <a:r>
              <a:rPr lang="de-DE" sz="2800" dirty="0" err="1"/>
              <a:t>bikarbonat</a:t>
            </a:r>
            <a:r>
              <a:rPr lang="de-DE" sz="2800" dirty="0"/>
              <a:t> </a:t>
            </a:r>
            <a:r>
              <a:rPr lang="de-DE" sz="2800" dirty="0" err="1"/>
              <a:t>veya</a:t>
            </a:r>
            <a:r>
              <a:rPr lang="de-DE" sz="2800" dirty="0"/>
              <a:t> </a:t>
            </a:r>
            <a:r>
              <a:rPr lang="de-DE" sz="2800" dirty="0" err="1"/>
              <a:t>sitrat</a:t>
            </a:r>
            <a:r>
              <a:rPr lang="de-DE" sz="2800" dirty="0"/>
              <a:t> </a:t>
            </a:r>
            <a:r>
              <a:rPr lang="de-DE" sz="2800" dirty="0" err="1"/>
              <a:t>kullanılabilir</a:t>
            </a:r>
            <a:r>
              <a:rPr lang="de-DE" sz="2800" dirty="0"/>
              <a:t>.</a:t>
            </a:r>
            <a:endParaRPr lang="en-US" sz="2800" dirty="0"/>
          </a:p>
          <a:p>
            <a:r>
              <a:rPr lang="de-DE" sz="2800" dirty="0" smtClean="0"/>
              <a:t>En </a:t>
            </a:r>
            <a:r>
              <a:rPr lang="de-DE" sz="2800" dirty="0" err="1"/>
              <a:t>çok</a:t>
            </a:r>
            <a:r>
              <a:rPr lang="de-DE" sz="2800" dirty="0"/>
              <a:t> </a:t>
            </a:r>
            <a:r>
              <a:rPr lang="de-DE" sz="2800" dirty="0" err="1"/>
              <a:t>kullanılan</a:t>
            </a:r>
            <a:r>
              <a:rPr lang="de-DE" sz="2800" dirty="0"/>
              <a:t> </a:t>
            </a:r>
            <a:r>
              <a:rPr lang="de-DE" sz="2800" dirty="0" err="1"/>
              <a:t>sodyum</a:t>
            </a:r>
            <a:r>
              <a:rPr lang="de-DE" sz="2800" dirty="0"/>
              <a:t> </a:t>
            </a:r>
            <a:r>
              <a:rPr lang="de-DE" sz="2800" dirty="0" err="1"/>
              <a:t>bikarbonattır</a:t>
            </a:r>
            <a:r>
              <a:rPr lang="de-DE" sz="2800" dirty="0"/>
              <a:t> </a:t>
            </a:r>
            <a:r>
              <a:rPr lang="de-DE" sz="2800" dirty="0" err="1"/>
              <a:t>ama</a:t>
            </a:r>
            <a:r>
              <a:rPr lang="de-DE" sz="2800" dirty="0"/>
              <a:t> </a:t>
            </a:r>
            <a:r>
              <a:rPr lang="de-DE" sz="2800" dirty="0" err="1"/>
              <a:t>hastasına</a:t>
            </a:r>
            <a:r>
              <a:rPr lang="de-DE" sz="2800" dirty="0"/>
              <a:t> göre </a:t>
            </a:r>
            <a:r>
              <a:rPr lang="de-DE" sz="2800" dirty="0" err="1"/>
              <a:t>değişir</a:t>
            </a:r>
            <a:r>
              <a:rPr lang="de-DE" sz="2800" dirty="0"/>
              <a:t>.</a:t>
            </a:r>
            <a:endParaRPr lang="en-US" sz="2800" dirty="0"/>
          </a:p>
          <a:p>
            <a:r>
              <a:rPr lang="tr-TR" sz="2800" dirty="0" smtClean="0"/>
              <a:t>Pratik </a:t>
            </a:r>
            <a:r>
              <a:rPr lang="tr-TR" sz="2800" dirty="0"/>
              <a:t>bilgi: Gereğinden fazla veya hızlı bikarbonat verilir ise </a:t>
            </a:r>
            <a:r>
              <a:rPr lang="tr-TR" sz="2800" dirty="0" err="1"/>
              <a:t>metabolik</a:t>
            </a:r>
            <a:r>
              <a:rPr lang="tr-TR" sz="2800" dirty="0"/>
              <a:t> </a:t>
            </a:r>
            <a:r>
              <a:rPr lang="tr-TR" sz="2800" dirty="0" err="1"/>
              <a:t>alkaloz</a:t>
            </a:r>
            <a:r>
              <a:rPr lang="tr-TR" sz="2800" dirty="0"/>
              <a:t> dahil yan etkiler izlenir.</a:t>
            </a:r>
            <a:endParaRPr lang="en-US" sz="2800" dirty="0"/>
          </a:p>
          <a:p>
            <a:r>
              <a:rPr lang="tr-TR" sz="2800" dirty="0"/>
              <a:t>Pratik bilgi: Verilecek bikarbonatı hesaplamak için bikarbonat açığı hesaplanır.</a:t>
            </a:r>
            <a:r>
              <a:rPr lang="en-US" sz="2800" dirty="0"/>
              <a:t> </a:t>
            </a:r>
            <a:endParaRPr lang="en-US" sz="28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373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Bikarbonat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açığı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/>
              <a:t>Bikarbonat açığı = Bikarbonatın dağılım hacmi X (Normal bikarbonat  – Hastanın bikarbonatı)</a:t>
            </a:r>
            <a:endParaRPr lang="en-US" dirty="0"/>
          </a:p>
          <a:p>
            <a:r>
              <a:rPr lang="tr-TR" dirty="0"/>
              <a:t>Bikarbonatın dağılım hacmi = 0.5  X Vücut ağırlığı</a:t>
            </a:r>
            <a:endParaRPr lang="en-US" dirty="0"/>
          </a:p>
          <a:p>
            <a:r>
              <a:rPr lang="tr-TR" dirty="0" smtClean="0">
                <a:solidFill>
                  <a:srgbClr val="FFFF00"/>
                </a:solidFill>
              </a:rPr>
              <a:t>Bikarbonat </a:t>
            </a:r>
            <a:r>
              <a:rPr lang="tr-TR" dirty="0">
                <a:solidFill>
                  <a:srgbClr val="FFFF00"/>
                </a:solidFill>
              </a:rPr>
              <a:t>açığı ve hastaya verilmesi gereken bikarbonat farklı kavramlardır.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969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/>
              <a:t>Alkali tedavisinin yan etkileri</a:t>
            </a:r>
            <a:endParaRPr lang="en-US" sz="4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smtClean="0"/>
              <a:t>Sodyum </a:t>
            </a:r>
            <a:r>
              <a:rPr lang="tr-TR" dirty="0"/>
              <a:t>bikarbonat verilmesine bağlı </a:t>
            </a:r>
            <a:r>
              <a:rPr lang="tr-TR" dirty="0" err="1" smtClean="0"/>
              <a:t>hipernatremi</a:t>
            </a:r>
            <a:endParaRPr lang="tr-TR" dirty="0" smtClean="0"/>
          </a:p>
          <a:p>
            <a:r>
              <a:rPr lang="tr-TR" dirty="0" err="1" smtClean="0"/>
              <a:t>Hipervolemi</a:t>
            </a:r>
            <a:endParaRPr lang="tr-TR" dirty="0" smtClean="0"/>
          </a:p>
          <a:p>
            <a:r>
              <a:rPr lang="tr-TR" dirty="0" err="1" smtClean="0"/>
              <a:t>Hiperkapni</a:t>
            </a:r>
            <a:endParaRPr lang="tr-TR" dirty="0" smtClean="0"/>
          </a:p>
          <a:p>
            <a:r>
              <a:rPr lang="tr-TR" dirty="0" err="1" smtClean="0"/>
              <a:t>Hipopotasemi</a:t>
            </a:r>
            <a:endParaRPr lang="tr-TR" dirty="0" smtClean="0"/>
          </a:p>
          <a:p>
            <a:r>
              <a:rPr lang="tr-TR" dirty="0"/>
              <a:t>S</a:t>
            </a:r>
            <a:r>
              <a:rPr lang="tr-TR" dirty="0" smtClean="0"/>
              <a:t>erbest </a:t>
            </a:r>
            <a:r>
              <a:rPr lang="tr-TR" dirty="0"/>
              <a:t>kalsiyumda azalma </a:t>
            </a:r>
            <a:endParaRPr lang="tr-TR" dirty="0" smtClean="0"/>
          </a:p>
          <a:p>
            <a:r>
              <a:rPr lang="tr-TR" dirty="0" err="1"/>
              <a:t>M</a:t>
            </a:r>
            <a:r>
              <a:rPr lang="tr-TR" dirty="0" err="1" smtClean="0"/>
              <a:t>etabolik</a:t>
            </a:r>
            <a:r>
              <a:rPr lang="tr-TR" dirty="0" smtClean="0"/>
              <a:t> </a:t>
            </a:r>
            <a:r>
              <a:rPr lang="tr-TR" dirty="0" err="1" smtClean="0"/>
              <a:t>alkaloz</a:t>
            </a:r>
            <a:r>
              <a:rPr lang="tr-TR" dirty="0" smtClean="0"/>
              <a:t> 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45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Metabolik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alkaloz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smtClean="0"/>
              <a:t>Normal </a:t>
            </a:r>
            <a:r>
              <a:rPr lang="de-DE" dirty="0" err="1" smtClean="0"/>
              <a:t>koşullarda</a:t>
            </a:r>
            <a:r>
              <a:rPr lang="de-DE" dirty="0" smtClean="0"/>
              <a:t> </a:t>
            </a:r>
            <a:r>
              <a:rPr lang="de-DE" dirty="0" err="1"/>
              <a:t>sistem</a:t>
            </a:r>
            <a:r>
              <a:rPr lang="de-DE" dirty="0"/>
              <a:t> </a:t>
            </a:r>
            <a:r>
              <a:rPr lang="de-DE" dirty="0" err="1"/>
              <a:t>bikarbonatı</a:t>
            </a:r>
            <a:r>
              <a:rPr lang="de-DE" dirty="0"/>
              <a:t> </a:t>
            </a:r>
            <a:r>
              <a:rPr lang="de-DE" dirty="0" err="1"/>
              <a:t>korumak</a:t>
            </a:r>
            <a:r>
              <a:rPr lang="de-DE" dirty="0"/>
              <a:t>, </a:t>
            </a:r>
            <a:r>
              <a:rPr lang="de-DE" dirty="0" err="1"/>
              <a:t>oluşan</a:t>
            </a:r>
            <a:r>
              <a:rPr lang="de-DE" dirty="0"/>
              <a:t> </a:t>
            </a:r>
            <a:r>
              <a:rPr lang="de-DE" dirty="0" err="1"/>
              <a:t>asit</a:t>
            </a:r>
            <a:r>
              <a:rPr lang="de-DE" dirty="0"/>
              <a:t> </a:t>
            </a:r>
            <a:r>
              <a:rPr lang="de-DE" dirty="0" err="1"/>
              <a:t>yükü</a:t>
            </a:r>
            <a:r>
              <a:rPr lang="de-DE" dirty="0"/>
              <a:t> </a:t>
            </a:r>
            <a:r>
              <a:rPr lang="de-DE" dirty="0" err="1"/>
              <a:t>nötralize</a:t>
            </a:r>
            <a:r>
              <a:rPr lang="de-DE" dirty="0"/>
              <a:t> </a:t>
            </a:r>
            <a:r>
              <a:rPr lang="de-DE" dirty="0" err="1"/>
              <a:t>etmek</a:t>
            </a:r>
            <a:r>
              <a:rPr lang="de-DE" dirty="0"/>
              <a:t> </a:t>
            </a:r>
            <a:r>
              <a:rPr lang="de-DE" dirty="0" err="1"/>
              <a:t>üzerine</a:t>
            </a:r>
            <a:r>
              <a:rPr lang="de-DE" dirty="0"/>
              <a:t> </a:t>
            </a:r>
            <a:r>
              <a:rPr lang="de-DE" dirty="0" err="1"/>
              <a:t>kurulu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 smtClean="0"/>
              <a:t>Metabolik</a:t>
            </a:r>
            <a:r>
              <a:rPr lang="de-DE" dirty="0" smtClean="0"/>
              <a:t> </a:t>
            </a:r>
            <a:r>
              <a:rPr lang="de-DE" dirty="0" err="1"/>
              <a:t>alkalozda</a:t>
            </a:r>
            <a:r>
              <a:rPr lang="de-DE" dirty="0"/>
              <a:t> </a:t>
            </a:r>
            <a:r>
              <a:rPr lang="de-DE" dirty="0" err="1"/>
              <a:t>ise</a:t>
            </a:r>
            <a:r>
              <a:rPr lang="de-DE" dirty="0"/>
              <a:t> </a:t>
            </a:r>
            <a:r>
              <a:rPr lang="de-DE" dirty="0" err="1"/>
              <a:t>bikarbonat</a:t>
            </a:r>
            <a:r>
              <a:rPr lang="de-DE" dirty="0"/>
              <a:t> </a:t>
            </a:r>
            <a:r>
              <a:rPr lang="de-DE" dirty="0" err="1"/>
              <a:t>fazladır</a:t>
            </a:r>
            <a:r>
              <a:rPr lang="de-DE" dirty="0"/>
              <a:t> </a:t>
            </a:r>
            <a:r>
              <a:rPr lang="de-DE" dirty="0" err="1"/>
              <a:t>veya</a:t>
            </a:r>
            <a:r>
              <a:rPr lang="de-DE" dirty="0"/>
              <a:t> </a:t>
            </a:r>
            <a:r>
              <a:rPr lang="de-DE" dirty="0" err="1"/>
              <a:t>asit</a:t>
            </a:r>
            <a:r>
              <a:rPr lang="de-DE" dirty="0"/>
              <a:t> </a:t>
            </a:r>
            <a:r>
              <a:rPr lang="de-DE" dirty="0" err="1"/>
              <a:t>kaybı</a:t>
            </a:r>
            <a:r>
              <a:rPr lang="de-DE" dirty="0"/>
              <a:t> </a:t>
            </a:r>
            <a:r>
              <a:rPr lang="de-DE" dirty="0" err="1"/>
              <a:t>vardır</a:t>
            </a:r>
            <a:r>
              <a:rPr lang="de-DE" dirty="0"/>
              <a:t>.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74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Nedenleri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1.Dışardan </a:t>
            </a:r>
            <a:r>
              <a:rPr lang="de-DE" dirty="0" err="1"/>
              <a:t>alkali</a:t>
            </a:r>
            <a:r>
              <a:rPr lang="de-DE" dirty="0"/>
              <a:t> </a:t>
            </a:r>
            <a:r>
              <a:rPr lang="de-DE" dirty="0" err="1"/>
              <a:t>verilmesi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2.Böbrekten </a:t>
            </a:r>
            <a:r>
              <a:rPr lang="de-DE" dirty="0" err="1"/>
              <a:t>asit</a:t>
            </a:r>
            <a:r>
              <a:rPr lang="de-DE" dirty="0"/>
              <a:t> </a:t>
            </a:r>
            <a:r>
              <a:rPr lang="de-DE" dirty="0" err="1"/>
              <a:t>kaybı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3.Gastrointestinal </a:t>
            </a:r>
            <a:r>
              <a:rPr lang="de-DE" dirty="0" err="1"/>
              <a:t>sistemden</a:t>
            </a:r>
            <a:r>
              <a:rPr lang="de-DE" dirty="0"/>
              <a:t> </a:t>
            </a:r>
            <a:r>
              <a:rPr lang="de-DE" dirty="0" err="1"/>
              <a:t>asit</a:t>
            </a:r>
            <a:r>
              <a:rPr lang="de-DE" dirty="0"/>
              <a:t> </a:t>
            </a:r>
            <a:r>
              <a:rPr lang="de-DE" dirty="0" err="1"/>
              <a:t>kaybı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761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2.Sınıflandırma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A.Hidrojen</a:t>
            </a:r>
            <a:r>
              <a:rPr lang="de-DE" dirty="0" smtClean="0"/>
              <a:t> </a:t>
            </a:r>
            <a:r>
              <a:rPr lang="de-DE" dirty="0" err="1"/>
              <a:t>kaybı</a:t>
            </a:r>
            <a:endParaRPr lang="en-US" dirty="0"/>
          </a:p>
          <a:p>
            <a:pPr marL="0" indent="0">
              <a:buNone/>
            </a:pPr>
            <a:r>
              <a:rPr lang="de-DE" dirty="0" err="1"/>
              <a:t>B.Bikarbonat</a:t>
            </a:r>
            <a:r>
              <a:rPr lang="de-DE" dirty="0"/>
              <a:t> </a:t>
            </a:r>
            <a:r>
              <a:rPr lang="de-DE" dirty="0" err="1"/>
              <a:t>birikimi</a:t>
            </a:r>
            <a:endParaRPr lang="en-US" dirty="0"/>
          </a:p>
          <a:p>
            <a:pPr marL="0" indent="0">
              <a:buNone/>
            </a:pPr>
            <a:r>
              <a:rPr lang="de-DE" dirty="0" err="1"/>
              <a:t>C.Sıvı</a:t>
            </a:r>
            <a:r>
              <a:rPr lang="de-DE" dirty="0"/>
              <a:t> </a:t>
            </a:r>
            <a:r>
              <a:rPr lang="de-DE" dirty="0" err="1"/>
              <a:t>kaybı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844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3.Sınıflandırma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 smtClean="0"/>
              <a:t>A.Klorür</a:t>
            </a:r>
            <a:r>
              <a:rPr lang="de-DE" dirty="0" smtClean="0"/>
              <a:t> </a:t>
            </a:r>
            <a:r>
              <a:rPr lang="de-DE" dirty="0" err="1"/>
              <a:t>tedavisine</a:t>
            </a:r>
            <a:r>
              <a:rPr lang="de-DE" dirty="0"/>
              <a:t> </a:t>
            </a:r>
            <a:r>
              <a:rPr lang="de-DE" dirty="0" err="1"/>
              <a:t>cevap</a:t>
            </a:r>
            <a:r>
              <a:rPr lang="de-DE" dirty="0"/>
              <a:t> </a:t>
            </a:r>
            <a:r>
              <a:rPr lang="de-DE" dirty="0" err="1"/>
              <a:t>veren</a:t>
            </a:r>
            <a:endParaRPr lang="en-US" dirty="0"/>
          </a:p>
          <a:p>
            <a:r>
              <a:rPr lang="de-DE" dirty="0" err="1"/>
              <a:t>B.Klorür</a:t>
            </a:r>
            <a:r>
              <a:rPr lang="de-DE" dirty="0"/>
              <a:t> </a:t>
            </a:r>
            <a:r>
              <a:rPr lang="de-DE" dirty="0" err="1"/>
              <a:t>tedavisine</a:t>
            </a:r>
            <a:r>
              <a:rPr lang="de-DE" dirty="0"/>
              <a:t> </a:t>
            </a:r>
            <a:r>
              <a:rPr lang="de-DE" dirty="0" err="1"/>
              <a:t>dirençli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48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/>
              <a:t>Hidrojen</a:t>
            </a:r>
            <a:r>
              <a:rPr lang="de-DE" sz="4000" dirty="0"/>
              <a:t> </a:t>
            </a:r>
            <a:r>
              <a:rPr lang="de-DE" sz="4000" dirty="0" err="1"/>
              <a:t>iyon</a:t>
            </a:r>
            <a:r>
              <a:rPr lang="de-DE" sz="4000" dirty="0"/>
              <a:t> </a:t>
            </a:r>
            <a:r>
              <a:rPr lang="de-DE" sz="4000" dirty="0" err="1"/>
              <a:t>konsantrasyonu</a:t>
            </a:r>
            <a:r>
              <a:rPr lang="de-DE" sz="4000" dirty="0"/>
              <a:t> </a:t>
            </a:r>
            <a:r>
              <a:rPr lang="de-DE" sz="4000" dirty="0" err="1"/>
              <a:t>ile</a:t>
            </a:r>
            <a:r>
              <a:rPr lang="de-DE" sz="4000" dirty="0"/>
              <a:t> pH </a:t>
            </a:r>
            <a:r>
              <a:rPr lang="de-DE" sz="4000" dirty="0" err="1"/>
              <a:t>arasındaki</a:t>
            </a:r>
            <a:r>
              <a:rPr lang="de-DE" sz="4000" dirty="0"/>
              <a:t> </a:t>
            </a:r>
            <a:r>
              <a:rPr lang="de-DE" sz="4000" dirty="0" err="1"/>
              <a:t>ilişki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sz="2400" smtClean="0"/>
              <a:t>pH’da</a:t>
            </a:r>
            <a:r>
              <a:rPr lang="de-DE" sz="2400" dirty="0" smtClean="0"/>
              <a:t> </a:t>
            </a:r>
            <a:r>
              <a:rPr lang="de-DE" sz="2400" dirty="0"/>
              <a:t>0.1 </a:t>
            </a:r>
            <a:r>
              <a:rPr lang="de-DE" sz="2400" dirty="0" err="1"/>
              <a:t>artış</a:t>
            </a:r>
            <a:r>
              <a:rPr lang="de-DE" sz="2400" dirty="0"/>
              <a:t> H</a:t>
            </a:r>
            <a:r>
              <a:rPr lang="de-DE" sz="2400" baseline="30000" dirty="0"/>
              <a:t>+</a:t>
            </a:r>
            <a:r>
              <a:rPr lang="de-DE" sz="2400" dirty="0"/>
              <a:t> </a:t>
            </a:r>
            <a:r>
              <a:rPr lang="de-DE" sz="2400" dirty="0" err="1"/>
              <a:t>konsantrasyonunu</a:t>
            </a:r>
            <a:r>
              <a:rPr lang="de-DE" sz="2400" dirty="0"/>
              <a:t> </a:t>
            </a:r>
            <a:r>
              <a:rPr lang="de-DE" sz="2400" dirty="0" err="1"/>
              <a:t>yaklaşık</a:t>
            </a:r>
            <a:r>
              <a:rPr lang="de-DE" sz="2400" dirty="0"/>
              <a:t> </a:t>
            </a:r>
            <a:r>
              <a:rPr lang="de-DE" sz="2400" dirty="0" err="1"/>
              <a:t>olarak</a:t>
            </a:r>
            <a:r>
              <a:rPr lang="de-DE" sz="2400" dirty="0"/>
              <a:t> % 80 </a:t>
            </a:r>
            <a:r>
              <a:rPr lang="de-DE" sz="2400" dirty="0" err="1"/>
              <a:t>azaltır</a:t>
            </a:r>
            <a:r>
              <a:rPr lang="de-DE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de-DE" sz="2400" dirty="0" err="1"/>
              <a:t>Pratik</a:t>
            </a:r>
            <a:r>
              <a:rPr lang="de-DE" sz="2400" dirty="0"/>
              <a:t> </a:t>
            </a:r>
            <a:r>
              <a:rPr lang="de-DE" sz="2400" dirty="0" err="1"/>
              <a:t>bilgi</a:t>
            </a:r>
            <a:r>
              <a:rPr lang="de-DE" sz="2400" dirty="0"/>
              <a:t>: H</a:t>
            </a:r>
            <a:r>
              <a:rPr lang="de-DE" sz="2400" baseline="30000" dirty="0"/>
              <a:t>+</a:t>
            </a:r>
            <a:r>
              <a:rPr lang="de-DE" sz="2400" dirty="0"/>
              <a:t> ≈ (7.8 - pH) X 100</a:t>
            </a:r>
            <a:endParaRPr lang="en-US" sz="2400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902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latin typeface="Comic Sans MS" charset="-94"/>
              </a:rPr>
              <a:t>Belirtiler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de-DE" sz="2800" dirty="0" err="1"/>
              <a:t>Hafif</a:t>
            </a:r>
            <a:r>
              <a:rPr lang="de-DE" sz="2800" dirty="0"/>
              <a:t> </a:t>
            </a:r>
            <a:r>
              <a:rPr lang="de-DE" sz="2800" dirty="0" err="1"/>
              <a:t>metabolik</a:t>
            </a:r>
            <a:r>
              <a:rPr lang="de-DE" sz="2800" dirty="0"/>
              <a:t> </a:t>
            </a:r>
            <a:r>
              <a:rPr lang="de-DE" sz="2800" dirty="0" err="1"/>
              <a:t>alkalozlarda</a:t>
            </a:r>
            <a:r>
              <a:rPr lang="de-DE" sz="2800" dirty="0"/>
              <a:t> </a:t>
            </a:r>
            <a:r>
              <a:rPr lang="de-DE" sz="2800" dirty="0" err="1"/>
              <a:t>belirti</a:t>
            </a:r>
            <a:r>
              <a:rPr lang="de-DE" sz="2800" dirty="0"/>
              <a:t> </a:t>
            </a:r>
            <a:r>
              <a:rPr lang="de-DE" sz="2800" dirty="0" err="1"/>
              <a:t>olmayabilir</a:t>
            </a:r>
            <a:r>
              <a:rPr lang="de-DE" sz="2800" dirty="0"/>
              <a:t>. </a:t>
            </a:r>
            <a:endParaRPr lang="de-DE" sz="2800" dirty="0" smtClean="0"/>
          </a:p>
          <a:p>
            <a:r>
              <a:rPr lang="de-DE" sz="2800" dirty="0" err="1" smtClean="0"/>
              <a:t>Belirtiler</a:t>
            </a:r>
            <a:r>
              <a:rPr lang="de-DE" sz="2800" dirty="0" smtClean="0"/>
              <a:t> </a:t>
            </a:r>
            <a:r>
              <a:rPr lang="de-DE" sz="2800" dirty="0" err="1"/>
              <a:t>çoğu</a:t>
            </a:r>
            <a:r>
              <a:rPr lang="de-DE" sz="2800" dirty="0"/>
              <a:t> </a:t>
            </a:r>
            <a:r>
              <a:rPr lang="de-DE" sz="2800" dirty="0" err="1"/>
              <a:t>kez</a:t>
            </a:r>
            <a:r>
              <a:rPr lang="de-DE" sz="2800" dirty="0"/>
              <a:t> </a:t>
            </a:r>
            <a:r>
              <a:rPr lang="de-DE" sz="2800" dirty="0" err="1"/>
              <a:t>güçsüzlük</a:t>
            </a:r>
            <a:r>
              <a:rPr lang="de-DE" sz="2800" dirty="0"/>
              <a:t>, </a:t>
            </a:r>
            <a:r>
              <a:rPr lang="de-DE" sz="2800" dirty="0" err="1"/>
              <a:t>uyuşma</a:t>
            </a:r>
            <a:r>
              <a:rPr lang="de-DE" sz="2800" dirty="0"/>
              <a:t>, </a:t>
            </a:r>
            <a:r>
              <a:rPr lang="tr-TR" sz="2800" dirty="0" err="1"/>
              <a:t>poliüri</a:t>
            </a:r>
            <a:r>
              <a:rPr lang="tr-TR" sz="2800" dirty="0"/>
              <a:t>, </a:t>
            </a:r>
            <a:r>
              <a:rPr lang="tr-TR" sz="2800" dirty="0" err="1"/>
              <a:t>polidipsi</a:t>
            </a:r>
            <a:r>
              <a:rPr lang="tr-TR" sz="2800" dirty="0"/>
              <a:t>, kas krampları, </a:t>
            </a:r>
            <a:r>
              <a:rPr lang="tr-TR" sz="2800" dirty="0" err="1"/>
              <a:t>postüral</a:t>
            </a:r>
            <a:r>
              <a:rPr lang="tr-TR" sz="2800" dirty="0"/>
              <a:t> hipotansiyon gibi </a:t>
            </a:r>
            <a:r>
              <a:rPr lang="tr-TR" sz="2800" dirty="0" err="1"/>
              <a:t>nonspesifiktir</a:t>
            </a:r>
            <a:r>
              <a:rPr lang="tr-TR" sz="2800" dirty="0"/>
              <a:t>.  </a:t>
            </a:r>
            <a:endParaRPr lang="tr-TR" sz="2800" dirty="0" smtClean="0"/>
          </a:p>
          <a:p>
            <a:r>
              <a:rPr lang="tr-TR" sz="2800" dirty="0" smtClean="0"/>
              <a:t>Ayrıca </a:t>
            </a:r>
            <a:r>
              <a:rPr lang="tr-TR" sz="2800" dirty="0"/>
              <a:t>uykuya eğilim, bilinç bulanıklığı ve </a:t>
            </a:r>
            <a:r>
              <a:rPr lang="tr-TR" sz="2800" dirty="0" err="1"/>
              <a:t>konvülsiyonlara</a:t>
            </a:r>
            <a:r>
              <a:rPr lang="tr-TR" sz="2800" dirty="0"/>
              <a:t> yatkınlık da izlenebilir. </a:t>
            </a:r>
            <a:endParaRPr lang="tr-TR" sz="2800" dirty="0" smtClean="0"/>
          </a:p>
          <a:p>
            <a:r>
              <a:rPr lang="tr-TR" sz="2800" dirty="0" err="1" smtClean="0"/>
              <a:t>Hipopotasemi</a:t>
            </a:r>
            <a:r>
              <a:rPr lang="tr-TR" sz="2800" dirty="0" smtClean="0"/>
              <a:t> </a:t>
            </a:r>
            <a:r>
              <a:rPr lang="tr-TR" sz="2800" dirty="0"/>
              <a:t>ve </a:t>
            </a:r>
            <a:r>
              <a:rPr lang="tr-TR" sz="2800" dirty="0" err="1"/>
              <a:t>hipokalsemi</a:t>
            </a:r>
            <a:r>
              <a:rPr lang="tr-TR" sz="2800" dirty="0"/>
              <a:t> ile ilişkili sorunlar, özellikle aritmiler görülebilir. </a:t>
            </a:r>
            <a:endParaRPr lang="en-US" sz="2800" dirty="0"/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Tanı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 smtClean="0"/>
              <a:t>İlk</a:t>
            </a:r>
            <a:r>
              <a:rPr lang="de-DE" dirty="0" smtClean="0"/>
              <a:t> </a:t>
            </a:r>
            <a:r>
              <a:rPr lang="de-DE" dirty="0" err="1" smtClean="0"/>
              <a:t>koşul</a:t>
            </a:r>
            <a:r>
              <a:rPr lang="de-DE" dirty="0" smtClean="0"/>
              <a:t> </a:t>
            </a:r>
            <a:r>
              <a:rPr lang="de-DE" dirty="0" err="1" smtClean="0"/>
              <a:t>alkaloz</a:t>
            </a:r>
            <a:r>
              <a:rPr lang="de-DE" dirty="0" smtClean="0"/>
              <a:t> </a:t>
            </a:r>
            <a:r>
              <a:rPr lang="de-DE" dirty="0" err="1"/>
              <a:t>olmasıdır</a:t>
            </a:r>
            <a:r>
              <a:rPr lang="de-DE" dirty="0"/>
              <a:t> </a:t>
            </a:r>
            <a:r>
              <a:rPr lang="de-DE" dirty="0" err="1"/>
              <a:t>yani</a:t>
            </a:r>
            <a:r>
              <a:rPr lang="de-DE" dirty="0"/>
              <a:t> </a:t>
            </a:r>
            <a:r>
              <a:rPr lang="de-DE" dirty="0" err="1"/>
              <a:t>arteriyel</a:t>
            </a:r>
            <a:r>
              <a:rPr lang="de-DE" dirty="0"/>
              <a:t> pH </a:t>
            </a:r>
            <a:r>
              <a:rPr lang="de-DE" dirty="0" smtClean="0"/>
              <a:t>7.42‘den </a:t>
            </a:r>
            <a:r>
              <a:rPr lang="de-DE" dirty="0" err="1"/>
              <a:t>düşük</a:t>
            </a:r>
            <a:r>
              <a:rPr lang="de-DE" dirty="0"/>
              <a:t> </a:t>
            </a:r>
            <a:r>
              <a:rPr lang="de-DE" dirty="0" err="1"/>
              <a:t>olmalıdır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/>
              <a:t>İ</a:t>
            </a:r>
            <a:r>
              <a:rPr lang="de-DE" dirty="0" err="1" smtClean="0"/>
              <a:t>kinci</a:t>
            </a:r>
            <a:r>
              <a:rPr lang="de-DE" dirty="0" smtClean="0"/>
              <a:t> </a:t>
            </a:r>
            <a:r>
              <a:rPr lang="de-DE" dirty="0" err="1" smtClean="0"/>
              <a:t>koşul</a:t>
            </a:r>
            <a:r>
              <a:rPr lang="de-DE" dirty="0" smtClean="0"/>
              <a:t> </a:t>
            </a:r>
            <a:r>
              <a:rPr lang="de-DE" dirty="0" err="1"/>
              <a:t>plazmada</a:t>
            </a:r>
            <a:r>
              <a:rPr lang="de-DE" dirty="0"/>
              <a:t> </a:t>
            </a:r>
            <a:r>
              <a:rPr lang="tr-TR" dirty="0" smtClean="0"/>
              <a:t>bikarbonatın artmasıdır.</a:t>
            </a:r>
            <a:endParaRPr lang="en-US" dirty="0" smtClean="0"/>
          </a:p>
          <a:p>
            <a:r>
              <a:rPr lang="de-DE" dirty="0" err="1"/>
              <a:t>E</a:t>
            </a:r>
            <a:r>
              <a:rPr lang="de-DE" dirty="0" err="1" smtClean="0"/>
              <a:t>şlik</a:t>
            </a:r>
            <a:r>
              <a:rPr lang="de-DE" dirty="0" smtClean="0"/>
              <a:t> </a:t>
            </a:r>
            <a:r>
              <a:rPr lang="de-DE" dirty="0" err="1"/>
              <a:t>eden</a:t>
            </a:r>
            <a:r>
              <a:rPr lang="de-DE" dirty="0"/>
              <a:t> </a:t>
            </a:r>
            <a:r>
              <a:rPr lang="de-DE" dirty="0" err="1"/>
              <a:t>başka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asit</a:t>
            </a:r>
            <a:r>
              <a:rPr lang="de-DE" dirty="0"/>
              <a:t> </a:t>
            </a:r>
            <a:r>
              <a:rPr lang="de-DE" dirty="0" err="1"/>
              <a:t>baz</a:t>
            </a:r>
            <a:r>
              <a:rPr lang="de-DE" dirty="0"/>
              <a:t> </a:t>
            </a:r>
            <a:r>
              <a:rPr lang="de-DE" dirty="0" err="1"/>
              <a:t>metabolizması</a:t>
            </a:r>
            <a:r>
              <a:rPr lang="de-DE" dirty="0"/>
              <a:t> </a:t>
            </a:r>
            <a:r>
              <a:rPr lang="de-DE" dirty="0" err="1"/>
              <a:t>bozukluğu</a:t>
            </a:r>
            <a:r>
              <a:rPr lang="en-US" dirty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Anyon</a:t>
            </a:r>
            <a:r>
              <a:rPr lang="en-US" dirty="0" smtClean="0"/>
              <a:t> </a:t>
            </a:r>
            <a:r>
              <a:rPr lang="en-US" dirty="0" err="1" smtClean="0"/>
              <a:t>açığı</a:t>
            </a:r>
            <a:r>
              <a:rPr lang="en-US" dirty="0" smtClean="0"/>
              <a:t> </a:t>
            </a:r>
            <a:r>
              <a:rPr lang="en-US" dirty="0" err="1" smtClean="0"/>
              <a:t>artmış</a:t>
            </a:r>
            <a:r>
              <a:rPr lang="en-US" dirty="0" smtClean="0"/>
              <a:t> normal mi </a:t>
            </a:r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836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Pratik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1.Metabolik </a:t>
            </a:r>
            <a:r>
              <a:rPr lang="de-DE" sz="2800" dirty="0" err="1"/>
              <a:t>alkalozu</a:t>
            </a:r>
            <a:r>
              <a:rPr lang="de-DE" sz="2800" dirty="0"/>
              <a:t> </a:t>
            </a:r>
            <a:r>
              <a:rPr lang="de-DE" sz="2800" dirty="0" err="1"/>
              <a:t>olan</a:t>
            </a:r>
            <a:r>
              <a:rPr lang="de-DE" sz="2800" dirty="0"/>
              <a:t> </a:t>
            </a:r>
            <a:r>
              <a:rPr lang="de-DE" sz="2800" dirty="0" err="1"/>
              <a:t>bir</a:t>
            </a:r>
            <a:r>
              <a:rPr lang="de-DE" sz="2800" dirty="0"/>
              <a:t> </a:t>
            </a:r>
            <a:r>
              <a:rPr lang="de-DE" sz="2800" dirty="0" err="1"/>
              <a:t>hastada</a:t>
            </a:r>
            <a:r>
              <a:rPr lang="de-DE" sz="2800" dirty="0"/>
              <a:t> </a:t>
            </a:r>
            <a:r>
              <a:rPr lang="de-DE" sz="2800" dirty="0" err="1"/>
              <a:t>karbondioksit</a:t>
            </a:r>
            <a:r>
              <a:rPr lang="de-DE" sz="2800" dirty="0"/>
              <a:t> </a:t>
            </a:r>
            <a:r>
              <a:rPr lang="de-DE" sz="2800" dirty="0" err="1"/>
              <a:t>artmamış</a:t>
            </a:r>
            <a:r>
              <a:rPr lang="de-DE" sz="2800" dirty="0"/>
              <a:t> </a:t>
            </a:r>
            <a:r>
              <a:rPr lang="de-DE" sz="2800" dirty="0" err="1"/>
              <a:t>ise</a:t>
            </a:r>
            <a:r>
              <a:rPr lang="de-DE" sz="2800" dirty="0"/>
              <a:t> (</a:t>
            </a:r>
            <a:r>
              <a:rPr lang="de-DE" sz="2800" dirty="0" err="1"/>
              <a:t>artması</a:t>
            </a:r>
            <a:r>
              <a:rPr lang="de-DE" sz="2800" dirty="0"/>
              <a:t> </a:t>
            </a:r>
            <a:r>
              <a:rPr lang="de-DE" sz="2800" dirty="0" err="1"/>
              <a:t>beklenir</a:t>
            </a:r>
            <a:r>
              <a:rPr lang="de-DE" sz="2800" dirty="0"/>
              <a:t>) </a:t>
            </a:r>
            <a:r>
              <a:rPr lang="de-DE" sz="2800" dirty="0" err="1"/>
              <a:t>eşlik</a:t>
            </a:r>
            <a:r>
              <a:rPr lang="de-DE" sz="2800" dirty="0"/>
              <a:t> </a:t>
            </a:r>
            <a:r>
              <a:rPr lang="de-DE" sz="2800" dirty="0" err="1"/>
              <a:t>eden</a:t>
            </a:r>
            <a:r>
              <a:rPr lang="de-DE" sz="2800" dirty="0"/>
              <a:t> </a:t>
            </a:r>
            <a:r>
              <a:rPr lang="de-DE" sz="2800" dirty="0" err="1"/>
              <a:t>respiratuvar</a:t>
            </a:r>
            <a:r>
              <a:rPr lang="de-DE" sz="2800" dirty="0"/>
              <a:t> </a:t>
            </a:r>
            <a:r>
              <a:rPr lang="de-DE" sz="2800" dirty="0" err="1"/>
              <a:t>alkaloz</a:t>
            </a:r>
            <a:r>
              <a:rPr lang="de-DE" sz="2800" dirty="0"/>
              <a:t> </a:t>
            </a:r>
            <a:r>
              <a:rPr lang="de-DE" sz="2800" dirty="0" err="1"/>
              <a:t>olabilir</a:t>
            </a:r>
            <a:r>
              <a:rPr lang="de-DE" sz="2800" dirty="0"/>
              <a:t> (</a:t>
            </a:r>
            <a:r>
              <a:rPr lang="de-DE" sz="2800" dirty="0" err="1"/>
              <a:t>örneğin</a:t>
            </a:r>
            <a:r>
              <a:rPr lang="de-DE" sz="2800" dirty="0"/>
              <a:t> </a:t>
            </a:r>
            <a:r>
              <a:rPr lang="de-DE" sz="2800" dirty="0" err="1"/>
              <a:t>merkezi</a:t>
            </a:r>
            <a:r>
              <a:rPr lang="de-DE" sz="2800" dirty="0"/>
              <a:t> </a:t>
            </a:r>
            <a:r>
              <a:rPr lang="de-DE" sz="2800" dirty="0" err="1"/>
              <a:t>sinir</a:t>
            </a:r>
            <a:r>
              <a:rPr lang="de-DE" sz="2800" dirty="0"/>
              <a:t> </a:t>
            </a:r>
            <a:r>
              <a:rPr lang="de-DE" sz="2800" dirty="0" err="1"/>
              <a:t>sistemi</a:t>
            </a:r>
            <a:r>
              <a:rPr lang="de-DE" sz="2800" dirty="0"/>
              <a:t> </a:t>
            </a:r>
            <a:r>
              <a:rPr lang="de-DE" sz="2800" dirty="0" err="1"/>
              <a:t>bozukluğuna</a:t>
            </a:r>
            <a:r>
              <a:rPr lang="de-DE" sz="2800" dirty="0"/>
              <a:t> </a:t>
            </a:r>
            <a:r>
              <a:rPr lang="de-DE" sz="2800" dirty="0" err="1"/>
              <a:t>bağlı</a:t>
            </a:r>
            <a:r>
              <a:rPr lang="de-DE" sz="2800" dirty="0"/>
              <a:t> </a:t>
            </a:r>
            <a:r>
              <a:rPr lang="de-DE" sz="2800" dirty="0" err="1"/>
              <a:t>takipne</a:t>
            </a:r>
            <a:r>
              <a:rPr lang="de-DE" sz="2800" dirty="0"/>
              <a:t>)</a:t>
            </a:r>
            <a:endParaRPr lang="en-US" sz="2800" dirty="0"/>
          </a:p>
          <a:p>
            <a:pPr marL="0" indent="0">
              <a:buNone/>
            </a:pPr>
            <a:r>
              <a:rPr lang="de-DE" sz="2800" dirty="0"/>
              <a:t>2.Metabolik </a:t>
            </a:r>
            <a:r>
              <a:rPr lang="de-DE" sz="2800" dirty="0" err="1"/>
              <a:t>alkalozu</a:t>
            </a:r>
            <a:r>
              <a:rPr lang="de-DE" sz="2800" dirty="0"/>
              <a:t> </a:t>
            </a:r>
            <a:r>
              <a:rPr lang="de-DE" sz="2800" dirty="0" err="1"/>
              <a:t>olan</a:t>
            </a:r>
            <a:r>
              <a:rPr lang="de-DE" sz="2800" dirty="0"/>
              <a:t> </a:t>
            </a:r>
            <a:r>
              <a:rPr lang="de-DE" sz="2800" dirty="0" err="1"/>
              <a:t>bir</a:t>
            </a:r>
            <a:r>
              <a:rPr lang="de-DE" sz="2800" dirty="0"/>
              <a:t> </a:t>
            </a:r>
            <a:r>
              <a:rPr lang="de-DE" sz="2800" dirty="0" err="1"/>
              <a:t>hastada</a:t>
            </a:r>
            <a:r>
              <a:rPr lang="de-DE" sz="2800" dirty="0"/>
              <a:t> </a:t>
            </a:r>
            <a:r>
              <a:rPr lang="de-DE" sz="2800" dirty="0" err="1"/>
              <a:t>karbondioksit</a:t>
            </a:r>
            <a:r>
              <a:rPr lang="de-DE" sz="2800" dirty="0"/>
              <a:t> </a:t>
            </a:r>
            <a:r>
              <a:rPr lang="de-DE" sz="2800" dirty="0" err="1"/>
              <a:t>beklenenden</a:t>
            </a:r>
            <a:r>
              <a:rPr lang="de-DE" sz="2800" dirty="0"/>
              <a:t> </a:t>
            </a:r>
            <a:r>
              <a:rPr lang="de-DE" sz="2800" dirty="0" err="1"/>
              <a:t>çok</a:t>
            </a:r>
            <a:r>
              <a:rPr lang="de-DE" sz="2800" dirty="0"/>
              <a:t> </a:t>
            </a:r>
            <a:r>
              <a:rPr lang="de-DE" sz="2800" dirty="0" err="1"/>
              <a:t>artmış</a:t>
            </a:r>
            <a:r>
              <a:rPr lang="de-DE" sz="2800" dirty="0"/>
              <a:t> </a:t>
            </a:r>
            <a:r>
              <a:rPr lang="de-DE" sz="2800" dirty="0" err="1"/>
              <a:t>ise</a:t>
            </a:r>
            <a:r>
              <a:rPr lang="de-DE" sz="2800" dirty="0"/>
              <a:t> </a:t>
            </a:r>
            <a:r>
              <a:rPr lang="de-DE" sz="2800" dirty="0" err="1"/>
              <a:t>eşlik</a:t>
            </a:r>
            <a:r>
              <a:rPr lang="de-DE" sz="2800" dirty="0"/>
              <a:t> </a:t>
            </a:r>
            <a:r>
              <a:rPr lang="de-DE" sz="2800" dirty="0" err="1"/>
              <a:t>eden</a:t>
            </a:r>
            <a:r>
              <a:rPr lang="de-DE" sz="2800" dirty="0"/>
              <a:t> </a:t>
            </a:r>
            <a:r>
              <a:rPr lang="de-DE" sz="2800" dirty="0" err="1"/>
              <a:t>respiratuvar</a:t>
            </a:r>
            <a:r>
              <a:rPr lang="de-DE" sz="2800" dirty="0"/>
              <a:t> </a:t>
            </a:r>
            <a:r>
              <a:rPr lang="de-DE" sz="2800" dirty="0" err="1"/>
              <a:t>asidoz</a:t>
            </a:r>
            <a:r>
              <a:rPr lang="de-DE" sz="2800" dirty="0"/>
              <a:t> </a:t>
            </a:r>
            <a:r>
              <a:rPr lang="de-DE" sz="2800" dirty="0" err="1"/>
              <a:t>olabilir</a:t>
            </a:r>
            <a:r>
              <a:rPr lang="de-DE" sz="2800" dirty="0"/>
              <a:t> (</a:t>
            </a:r>
            <a:r>
              <a:rPr lang="de-DE" sz="2800" dirty="0" err="1"/>
              <a:t>örneğin</a:t>
            </a:r>
            <a:r>
              <a:rPr lang="de-DE" sz="2800" dirty="0"/>
              <a:t> </a:t>
            </a:r>
            <a:r>
              <a:rPr lang="de-DE" sz="2800" dirty="0" err="1"/>
              <a:t>k</a:t>
            </a:r>
            <a:r>
              <a:rPr lang="tr-TR" sz="2800" dirty="0" err="1"/>
              <a:t>ronik</a:t>
            </a:r>
            <a:r>
              <a:rPr lang="tr-TR" sz="2800" dirty="0"/>
              <a:t> </a:t>
            </a:r>
            <a:r>
              <a:rPr lang="tr-TR" sz="2800" dirty="0" err="1"/>
              <a:t>obstrüktif</a:t>
            </a:r>
            <a:r>
              <a:rPr lang="tr-TR" sz="2800" dirty="0"/>
              <a:t> akciğer hastalığı</a:t>
            </a:r>
            <a:r>
              <a:rPr lang="de-DE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93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Pratik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smtClean="0"/>
              <a:t>3.Metabolik </a:t>
            </a:r>
            <a:r>
              <a:rPr lang="de-DE" sz="2800" dirty="0" err="1"/>
              <a:t>alkalozu</a:t>
            </a:r>
            <a:r>
              <a:rPr lang="de-DE" sz="2800" dirty="0"/>
              <a:t> </a:t>
            </a:r>
            <a:r>
              <a:rPr lang="de-DE" sz="2800" dirty="0" err="1"/>
              <a:t>olan</a:t>
            </a:r>
            <a:r>
              <a:rPr lang="de-DE" sz="2800" dirty="0"/>
              <a:t> </a:t>
            </a:r>
            <a:r>
              <a:rPr lang="de-DE" sz="2800" dirty="0" err="1"/>
              <a:t>bir</a:t>
            </a:r>
            <a:r>
              <a:rPr lang="de-DE" sz="2800" dirty="0"/>
              <a:t> </a:t>
            </a:r>
            <a:r>
              <a:rPr lang="de-DE" sz="2800" dirty="0" err="1"/>
              <a:t>hastada</a:t>
            </a:r>
            <a:r>
              <a:rPr lang="de-DE" sz="2800" dirty="0"/>
              <a:t> </a:t>
            </a:r>
            <a:r>
              <a:rPr lang="de-DE" sz="2800" dirty="0" err="1"/>
              <a:t>anyon</a:t>
            </a:r>
            <a:r>
              <a:rPr lang="de-DE" sz="2800" dirty="0"/>
              <a:t> </a:t>
            </a:r>
            <a:r>
              <a:rPr lang="de-DE" sz="2800" dirty="0" err="1"/>
              <a:t>açığı</a:t>
            </a:r>
            <a:r>
              <a:rPr lang="de-DE" sz="2800" dirty="0"/>
              <a:t> </a:t>
            </a:r>
            <a:r>
              <a:rPr lang="de-DE" sz="2800" dirty="0" err="1"/>
              <a:t>beklenenden</a:t>
            </a:r>
            <a:r>
              <a:rPr lang="de-DE" sz="2800" dirty="0"/>
              <a:t> </a:t>
            </a:r>
            <a:r>
              <a:rPr lang="de-DE" sz="2800" dirty="0" err="1"/>
              <a:t>çok</a:t>
            </a:r>
            <a:r>
              <a:rPr lang="de-DE" sz="2800" dirty="0"/>
              <a:t> </a:t>
            </a:r>
            <a:r>
              <a:rPr lang="de-DE" sz="2800" dirty="0" err="1"/>
              <a:t>artmış</a:t>
            </a:r>
            <a:r>
              <a:rPr lang="de-DE" sz="2800" dirty="0"/>
              <a:t> </a:t>
            </a:r>
            <a:r>
              <a:rPr lang="de-DE" sz="2800" dirty="0" err="1"/>
              <a:t>ise</a:t>
            </a:r>
            <a:r>
              <a:rPr lang="de-DE" sz="2800" dirty="0"/>
              <a:t> </a:t>
            </a:r>
            <a:r>
              <a:rPr lang="de-DE" sz="2800" dirty="0" err="1"/>
              <a:t>eşlik</a:t>
            </a:r>
            <a:r>
              <a:rPr lang="de-DE" sz="2800" dirty="0"/>
              <a:t> </a:t>
            </a:r>
            <a:r>
              <a:rPr lang="de-DE" sz="2800" dirty="0" err="1"/>
              <a:t>eden</a:t>
            </a:r>
            <a:r>
              <a:rPr lang="de-DE" sz="2800" dirty="0"/>
              <a:t> </a:t>
            </a:r>
            <a:r>
              <a:rPr lang="de-DE" sz="2800" dirty="0" err="1"/>
              <a:t>metabolik</a:t>
            </a:r>
            <a:r>
              <a:rPr lang="de-DE" sz="2800" dirty="0"/>
              <a:t> </a:t>
            </a:r>
            <a:r>
              <a:rPr lang="de-DE" sz="2800" dirty="0" err="1"/>
              <a:t>asidoz</a:t>
            </a:r>
            <a:r>
              <a:rPr lang="de-DE" sz="2800" dirty="0"/>
              <a:t> </a:t>
            </a:r>
            <a:r>
              <a:rPr lang="de-DE" sz="2800" dirty="0" err="1"/>
              <a:t>olabilir</a:t>
            </a:r>
            <a:r>
              <a:rPr lang="de-DE" sz="2800" dirty="0"/>
              <a:t> (</a:t>
            </a:r>
            <a:r>
              <a:rPr lang="de-DE" sz="2800" dirty="0" err="1"/>
              <a:t>örneğin</a:t>
            </a:r>
            <a:r>
              <a:rPr lang="de-DE" sz="2800" dirty="0"/>
              <a:t> </a:t>
            </a:r>
            <a:r>
              <a:rPr lang="de-DE" sz="2800" dirty="0" err="1"/>
              <a:t>böbrek</a:t>
            </a:r>
            <a:r>
              <a:rPr lang="de-DE" sz="2800" dirty="0"/>
              <a:t> </a:t>
            </a:r>
            <a:r>
              <a:rPr lang="de-DE" sz="2800" dirty="0" err="1"/>
              <a:t>yetmezliği</a:t>
            </a:r>
            <a:r>
              <a:rPr lang="de-DE" sz="2800" dirty="0"/>
              <a:t>).</a:t>
            </a:r>
            <a:endParaRPr lang="en-US" sz="2800" dirty="0"/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latin typeface="Comic Sans MS" charset="-94"/>
              </a:rPr>
              <a:t>Tedavi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de-DE" sz="2800" dirty="0" err="1" smtClean="0"/>
              <a:t>Öncelikle</a:t>
            </a:r>
            <a:r>
              <a:rPr lang="de-DE" sz="2800" dirty="0" smtClean="0"/>
              <a:t> </a:t>
            </a:r>
            <a:r>
              <a:rPr lang="de-DE" sz="2800" dirty="0" err="1"/>
              <a:t>nedene</a:t>
            </a:r>
            <a:r>
              <a:rPr lang="de-DE" sz="2800" dirty="0"/>
              <a:t> </a:t>
            </a:r>
            <a:r>
              <a:rPr lang="de-DE" sz="2800" dirty="0" err="1"/>
              <a:t>yöneliktir</a:t>
            </a:r>
            <a:endParaRPr lang="en-US" sz="2800" dirty="0"/>
          </a:p>
          <a:p>
            <a:r>
              <a:rPr lang="de-DE" sz="2800" dirty="0" err="1" smtClean="0"/>
              <a:t>Asit</a:t>
            </a:r>
            <a:r>
              <a:rPr lang="de-DE" sz="2800" dirty="0" smtClean="0"/>
              <a:t> </a:t>
            </a:r>
            <a:r>
              <a:rPr lang="de-DE" sz="2800" dirty="0" err="1"/>
              <a:t>tedavisi</a:t>
            </a:r>
            <a:r>
              <a:rPr lang="de-DE" sz="2800" dirty="0"/>
              <a:t>. </a:t>
            </a:r>
            <a:endParaRPr lang="en-US" sz="2800" dirty="0"/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1.Sınıflandırma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smtClean="0">
                <a:solidFill>
                  <a:srgbClr val="FFFF00"/>
                </a:solidFill>
              </a:rPr>
              <a:t>1.Dışardan </a:t>
            </a:r>
            <a:r>
              <a:rPr lang="de-DE" sz="2800" dirty="0" err="1">
                <a:solidFill>
                  <a:srgbClr val="FFFF00"/>
                </a:solidFill>
              </a:rPr>
              <a:t>alkali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verilmesi</a:t>
            </a:r>
            <a:r>
              <a:rPr lang="de-DE" sz="2800" dirty="0">
                <a:solidFill>
                  <a:srgbClr val="FFFF00"/>
                </a:solidFill>
              </a:rPr>
              <a:t>: </a:t>
            </a:r>
            <a:r>
              <a:rPr lang="de-DE" sz="2800" dirty="0"/>
              <a:t>Alkali </a:t>
            </a:r>
            <a:r>
              <a:rPr lang="de-DE" sz="2800" dirty="0" err="1"/>
              <a:t>kaynağının</a:t>
            </a:r>
            <a:r>
              <a:rPr lang="de-DE" sz="2800" dirty="0"/>
              <a:t> </a:t>
            </a:r>
            <a:r>
              <a:rPr lang="de-DE" sz="2800" dirty="0" err="1"/>
              <a:t>önlenmesi</a:t>
            </a:r>
            <a:endParaRPr lang="en-US" sz="2800" dirty="0"/>
          </a:p>
          <a:p>
            <a:pPr marL="0" indent="0">
              <a:buNone/>
            </a:pPr>
            <a:r>
              <a:rPr lang="de-DE" sz="2800" dirty="0">
                <a:solidFill>
                  <a:srgbClr val="FFFF00"/>
                </a:solidFill>
              </a:rPr>
              <a:t>2.Böbrekten </a:t>
            </a:r>
            <a:r>
              <a:rPr lang="de-DE" sz="2800" dirty="0" err="1">
                <a:solidFill>
                  <a:srgbClr val="FFFF00"/>
                </a:solidFill>
              </a:rPr>
              <a:t>asit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kaybı</a:t>
            </a:r>
            <a:r>
              <a:rPr lang="de-DE" sz="2800" dirty="0">
                <a:solidFill>
                  <a:srgbClr val="FFFF00"/>
                </a:solidFill>
              </a:rPr>
              <a:t>: </a:t>
            </a:r>
            <a:r>
              <a:rPr lang="de-DE" sz="2800" dirty="0" err="1"/>
              <a:t>Nedene</a:t>
            </a:r>
            <a:r>
              <a:rPr lang="de-DE" sz="2800" dirty="0"/>
              <a:t> </a:t>
            </a:r>
            <a:r>
              <a:rPr lang="de-DE" sz="2800" dirty="0" err="1"/>
              <a:t>yönelik</a:t>
            </a:r>
            <a:endParaRPr lang="en-US" sz="2800" dirty="0"/>
          </a:p>
          <a:p>
            <a:pPr marL="0" indent="0">
              <a:buNone/>
            </a:pPr>
            <a:r>
              <a:rPr lang="de-DE" sz="2800" dirty="0">
                <a:solidFill>
                  <a:srgbClr val="FFFF00"/>
                </a:solidFill>
              </a:rPr>
              <a:t>3.Gastrointestinal </a:t>
            </a:r>
            <a:r>
              <a:rPr lang="de-DE" sz="2800" dirty="0" err="1">
                <a:solidFill>
                  <a:srgbClr val="FFFF00"/>
                </a:solidFill>
              </a:rPr>
              <a:t>sistemden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asit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kaybı</a:t>
            </a:r>
            <a:r>
              <a:rPr lang="de-DE" sz="2800" dirty="0">
                <a:solidFill>
                  <a:srgbClr val="FFFF00"/>
                </a:solidFill>
              </a:rPr>
              <a:t>: </a:t>
            </a:r>
            <a:r>
              <a:rPr lang="de-DE" sz="2800" dirty="0" err="1"/>
              <a:t>Sıvı</a:t>
            </a:r>
            <a:r>
              <a:rPr lang="de-DE" sz="2800" dirty="0"/>
              <a:t> </a:t>
            </a:r>
            <a:r>
              <a:rPr lang="de-DE" sz="2800" dirty="0" err="1"/>
              <a:t>kaybının</a:t>
            </a:r>
            <a:r>
              <a:rPr lang="de-DE" sz="2800" dirty="0"/>
              <a:t> </a:t>
            </a:r>
            <a:r>
              <a:rPr lang="de-DE" sz="2800" dirty="0" err="1" smtClean="0"/>
              <a:t>önlenmesi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12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2.Sınıflandırma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err="1" smtClean="0">
                <a:solidFill>
                  <a:srgbClr val="FFFF00"/>
                </a:solidFill>
              </a:rPr>
              <a:t>A.Hidrojen</a:t>
            </a:r>
            <a:r>
              <a:rPr lang="de-DE" sz="2800" dirty="0" smtClean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kaybı</a:t>
            </a:r>
            <a:r>
              <a:rPr lang="de-DE" sz="2800" dirty="0">
                <a:solidFill>
                  <a:srgbClr val="FFFF00"/>
                </a:solidFill>
              </a:rPr>
              <a:t>: </a:t>
            </a:r>
            <a:r>
              <a:rPr lang="de-DE" sz="2800" dirty="0" err="1"/>
              <a:t>Hidrojen</a:t>
            </a:r>
            <a:r>
              <a:rPr lang="de-DE" sz="2800" dirty="0"/>
              <a:t> </a:t>
            </a:r>
            <a:r>
              <a:rPr lang="de-DE" sz="2800" dirty="0" err="1"/>
              <a:t>kaybının</a:t>
            </a:r>
            <a:r>
              <a:rPr lang="de-DE" sz="2800" dirty="0"/>
              <a:t> </a:t>
            </a:r>
            <a:r>
              <a:rPr lang="de-DE" sz="2800" dirty="0" err="1"/>
              <a:t>önlenmesi</a:t>
            </a:r>
            <a:endParaRPr lang="en-US" sz="2800" dirty="0"/>
          </a:p>
          <a:p>
            <a:pPr marL="0" indent="0">
              <a:buNone/>
            </a:pPr>
            <a:r>
              <a:rPr lang="de-DE" sz="2800" dirty="0" err="1">
                <a:solidFill>
                  <a:srgbClr val="FFFF00"/>
                </a:solidFill>
              </a:rPr>
              <a:t>B.Bikarbonat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birikimi</a:t>
            </a:r>
            <a:r>
              <a:rPr lang="de-DE" sz="2800" dirty="0">
                <a:solidFill>
                  <a:srgbClr val="FFFF00"/>
                </a:solidFill>
              </a:rPr>
              <a:t>: </a:t>
            </a:r>
            <a:r>
              <a:rPr lang="de-DE" sz="2800" dirty="0"/>
              <a:t>Bikarbonat </a:t>
            </a:r>
            <a:r>
              <a:rPr lang="de-DE" sz="2800" dirty="0" err="1"/>
              <a:t>kaynağının</a:t>
            </a:r>
            <a:r>
              <a:rPr lang="de-DE" sz="2800" dirty="0"/>
              <a:t> </a:t>
            </a:r>
            <a:r>
              <a:rPr lang="de-DE" sz="2800" dirty="0" err="1"/>
              <a:t>önlenmesi</a:t>
            </a:r>
            <a:endParaRPr lang="en-US" sz="2800" dirty="0"/>
          </a:p>
          <a:p>
            <a:pPr marL="0" indent="0">
              <a:buNone/>
            </a:pPr>
            <a:r>
              <a:rPr lang="de-DE" sz="2800" dirty="0" err="1">
                <a:solidFill>
                  <a:srgbClr val="FFFF00"/>
                </a:solidFill>
              </a:rPr>
              <a:t>C.Sıvı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kaybı</a:t>
            </a:r>
            <a:r>
              <a:rPr lang="de-DE" sz="2800" dirty="0">
                <a:solidFill>
                  <a:srgbClr val="FFFF00"/>
                </a:solidFill>
              </a:rPr>
              <a:t>: </a:t>
            </a:r>
            <a:r>
              <a:rPr lang="de-DE" sz="2800" dirty="0" err="1"/>
              <a:t>Sıvı</a:t>
            </a:r>
            <a:r>
              <a:rPr lang="de-DE" sz="2800" dirty="0"/>
              <a:t> </a:t>
            </a:r>
            <a:r>
              <a:rPr lang="de-DE" sz="2800" dirty="0" err="1"/>
              <a:t>tedavisi</a:t>
            </a:r>
            <a:endParaRPr lang="en-US" sz="2800" dirty="0"/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3.Sınıflandırma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err="1" smtClean="0">
                <a:solidFill>
                  <a:srgbClr val="FFFF00"/>
                </a:solidFill>
              </a:rPr>
              <a:t>A.Klorür</a:t>
            </a:r>
            <a:r>
              <a:rPr lang="de-DE" sz="2800" dirty="0" smtClean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tedavisine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cevap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veren</a:t>
            </a:r>
            <a:r>
              <a:rPr lang="de-DE" sz="2800" dirty="0">
                <a:solidFill>
                  <a:srgbClr val="FFFF00"/>
                </a:solidFill>
              </a:rPr>
              <a:t>: </a:t>
            </a:r>
            <a:r>
              <a:rPr lang="de-DE" sz="2800" dirty="0" err="1"/>
              <a:t>İntravenöz</a:t>
            </a:r>
            <a:r>
              <a:rPr lang="de-DE" sz="2800" dirty="0"/>
              <a:t> </a:t>
            </a:r>
            <a:r>
              <a:rPr lang="de-DE" sz="2800" dirty="0" err="1"/>
              <a:t>sodyum</a:t>
            </a:r>
            <a:r>
              <a:rPr lang="de-DE" sz="2800" dirty="0"/>
              <a:t> </a:t>
            </a:r>
            <a:r>
              <a:rPr lang="de-DE" sz="2800" dirty="0" err="1"/>
              <a:t>klorür</a:t>
            </a:r>
            <a:r>
              <a:rPr lang="de-DE" sz="2800" dirty="0"/>
              <a:t> </a:t>
            </a:r>
            <a:r>
              <a:rPr lang="de-DE" sz="2800" dirty="0" err="1"/>
              <a:t>ve</a:t>
            </a:r>
            <a:r>
              <a:rPr lang="de-DE" sz="2800" dirty="0"/>
              <a:t>/</a:t>
            </a:r>
            <a:r>
              <a:rPr lang="de-DE" sz="2800" dirty="0" err="1"/>
              <a:t>veya</a:t>
            </a:r>
            <a:r>
              <a:rPr lang="de-DE" sz="2800" dirty="0"/>
              <a:t> </a:t>
            </a:r>
            <a:r>
              <a:rPr lang="de-DE" sz="2800" dirty="0" err="1"/>
              <a:t>potasyum</a:t>
            </a:r>
            <a:r>
              <a:rPr lang="de-DE" sz="2800" dirty="0"/>
              <a:t> </a:t>
            </a:r>
            <a:r>
              <a:rPr lang="de-DE" sz="2800" dirty="0" err="1"/>
              <a:t>klorür</a:t>
            </a:r>
            <a:endParaRPr lang="en-US" sz="2800" dirty="0"/>
          </a:p>
          <a:p>
            <a:pPr marL="0" indent="0">
              <a:buNone/>
            </a:pPr>
            <a:r>
              <a:rPr lang="de-DE" sz="2800" dirty="0" err="1">
                <a:solidFill>
                  <a:srgbClr val="FFFF00"/>
                </a:solidFill>
              </a:rPr>
              <a:t>B.Klorür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tedavisine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dirençli</a:t>
            </a:r>
            <a:r>
              <a:rPr lang="de-DE" sz="2800" dirty="0">
                <a:solidFill>
                  <a:srgbClr val="FFFF00"/>
                </a:solidFill>
              </a:rPr>
              <a:t>: </a:t>
            </a:r>
            <a:r>
              <a:rPr lang="de-DE" sz="2800" dirty="0" err="1"/>
              <a:t>Nedene</a:t>
            </a:r>
            <a:r>
              <a:rPr lang="de-DE" sz="2800" dirty="0"/>
              <a:t> </a:t>
            </a:r>
            <a:r>
              <a:rPr lang="de-DE" sz="2800" dirty="0" err="1"/>
              <a:t>yönelik</a:t>
            </a:r>
            <a:endParaRPr lang="en-US" sz="2800" dirty="0"/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latin typeface="Comic Sans MS" charset="-94"/>
              </a:rPr>
              <a:t>Örnek hasta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45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yaşında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, KOAH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var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Hangi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asit-baz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bozukluğunu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beklersiniz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Solunumsal</a:t>
            </a:r>
            <a:r>
              <a:rPr lang="en-US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asidoz</a:t>
            </a:r>
            <a:endParaRPr lang="en-US" sz="2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/>
              <a:t>Örnek </a:t>
            </a:r>
            <a:r>
              <a:rPr lang="tr-TR" altLang="en-US" dirty="0" smtClean="0"/>
              <a:t>hasta  </a:t>
            </a:r>
            <a:endParaRPr lang="tr-TR" altLang="en-US" dirty="0"/>
          </a:p>
        </p:txBody>
      </p:sp>
      <p:sp>
        <p:nvSpPr>
          <p:cNvPr id="177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/>
              <a:t>70 yaşında, erkek hasta </a:t>
            </a:r>
          </a:p>
          <a:p>
            <a:pPr>
              <a:defRPr/>
            </a:pPr>
            <a:r>
              <a:rPr lang="tr-TR" altLang="en-US" dirty="0"/>
              <a:t>Sigara +, 2 paket/gün, 40 yıldır</a:t>
            </a:r>
          </a:p>
          <a:p>
            <a:pPr>
              <a:defRPr/>
            </a:pPr>
            <a:r>
              <a:rPr lang="tr-TR" altLang="en-US" dirty="0"/>
              <a:t>10 yıldır kronik bronşit ve KOAH tanısı ile izleniyor</a:t>
            </a:r>
          </a:p>
          <a:p>
            <a:pPr>
              <a:defRPr/>
            </a:pPr>
            <a:r>
              <a:rPr lang="tr-TR" altLang="en-US" dirty="0"/>
              <a:t>Kullandığı ilaçlar: </a:t>
            </a:r>
            <a:r>
              <a:rPr lang="tr-TR" altLang="en-US" dirty="0" err="1"/>
              <a:t>Monoket</a:t>
            </a:r>
            <a:r>
              <a:rPr lang="tr-TR" altLang="en-US" dirty="0"/>
              <a:t> </a:t>
            </a:r>
            <a:r>
              <a:rPr lang="tr-TR" altLang="en-US" dirty="0" err="1"/>
              <a:t>long</a:t>
            </a:r>
            <a:r>
              <a:rPr lang="tr-TR" altLang="en-US" dirty="0"/>
              <a:t>, </a:t>
            </a:r>
            <a:r>
              <a:rPr lang="tr-TR" altLang="en-US" dirty="0" err="1"/>
              <a:t>Furosemide</a:t>
            </a:r>
            <a:r>
              <a:rPr lang="tr-TR" altLang="en-US" dirty="0"/>
              <a:t>, </a:t>
            </a:r>
            <a:r>
              <a:rPr lang="tr-TR" altLang="en-US" dirty="0" err="1"/>
              <a:t>Ventolin</a:t>
            </a:r>
            <a:r>
              <a:rPr lang="tr-TR" altLang="en-US" dirty="0"/>
              <a:t> </a:t>
            </a:r>
            <a:r>
              <a:rPr lang="tr-TR" altLang="en-US" dirty="0" err="1"/>
              <a:t>inhaler</a:t>
            </a:r>
            <a:endParaRPr lang="tr-TR" altLang="en-US" dirty="0"/>
          </a:p>
          <a:p>
            <a:pPr>
              <a:defRPr/>
            </a:pPr>
            <a:r>
              <a:rPr lang="tr-TR" altLang="en-US" dirty="0"/>
              <a:t>Genel durumu bozulduğu için başvurdu</a:t>
            </a:r>
          </a:p>
        </p:txBody>
      </p:sp>
    </p:spTree>
    <p:extLst>
      <p:ext uri="{BB962C8B-B14F-4D97-AF65-F5344CB8AC3E}">
        <p14:creationId xmlns:p14="http://schemas.microsoft.com/office/powerpoint/2010/main" val="18146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C:\Office97\Templates\Blank Presentation.pot</Template>
  <TotalTime>10487</TotalTime>
  <Words>3391</Words>
  <Application>Microsoft Office PowerPoint</Application>
  <PresentationFormat>Özel</PresentationFormat>
  <Paragraphs>668</Paragraphs>
  <Slides>112</Slides>
  <Notes>31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112</vt:i4>
      </vt:variant>
    </vt:vector>
  </HeadingPairs>
  <TitlesOfParts>
    <vt:vector size="120" baseType="lpstr">
      <vt:lpstr>Arial</vt:lpstr>
      <vt:lpstr>Comic Sans MS</vt:lpstr>
      <vt:lpstr>Monotype Sorts</vt:lpstr>
      <vt:lpstr>Symbol</vt:lpstr>
      <vt:lpstr>Times New Roman</vt:lpstr>
      <vt:lpstr>Times New Roman Tur</vt:lpstr>
      <vt:lpstr>Blank Presentation</vt:lpstr>
      <vt:lpstr>Bit Eşlem Resmi</vt:lpstr>
      <vt:lpstr>ASİT BAZ DENGESİ</vt:lpstr>
      <vt:lpstr>PowerPoint Sunusu</vt:lpstr>
      <vt:lpstr>PowerPoint Sunusu</vt:lpstr>
      <vt:lpstr>Plan</vt:lpstr>
      <vt:lpstr>Temel bilgiler</vt:lpstr>
      <vt:lpstr>PowerPoint Sunusu</vt:lpstr>
      <vt:lpstr>Temel bilgiler</vt:lpstr>
      <vt:lpstr>Hidrojen iyon konsantrasyonu ile pH arasındaki ilişki</vt:lpstr>
      <vt:lpstr>Hidrojen iyon konsantrasyonu ile pH arasındaki ilişki</vt:lpstr>
      <vt:lpstr>Karbondioksit (PCO2) ve bikarbonat (HCO3) arasındaki ilişki</vt:lpstr>
      <vt:lpstr>Henderson eşitliği</vt:lpstr>
      <vt:lpstr>Henderson-Hasselbach eşitliği</vt:lpstr>
      <vt:lpstr>Temel bilgiler</vt:lpstr>
      <vt:lpstr>Temel bilgiler</vt:lpstr>
      <vt:lpstr>Böbrekler</vt:lpstr>
      <vt:lpstr>60 mmol (mEq) asit yükü kaynağı</vt:lpstr>
      <vt:lpstr>Akciğerler</vt:lpstr>
      <vt:lpstr>Kavramlar</vt:lpstr>
      <vt:lpstr>Tampon sistemler</vt:lpstr>
      <vt:lpstr>Tampon sistemler</vt:lpstr>
      <vt:lpstr>pH = Böbrek/Akciğer</vt:lpstr>
      <vt:lpstr>Kompanzasyon</vt:lpstr>
      <vt:lpstr>Metabolik asidoz</vt:lpstr>
      <vt:lpstr>Metabolik alkaloz</vt:lpstr>
      <vt:lpstr>Akut respiratuvar asidoz</vt:lpstr>
      <vt:lpstr>Kronik respiratuvar asidoz</vt:lpstr>
      <vt:lpstr>Akut respiratuvar alkaloz</vt:lpstr>
      <vt:lpstr>Kronik respiratuvar alkaloz</vt:lpstr>
      <vt:lpstr>Metabolik asidozu olan bir hastada HCO3 düzeyi 10 mEq/l ise pCO2’yi kaç beklersiniz?</vt:lpstr>
      <vt:lpstr>Karışık asit-baz metabolizması bozukluğu</vt:lpstr>
      <vt:lpstr>Volatil (uçucu) asit</vt:lpstr>
      <vt:lpstr>Titre edilebilir asit</vt:lpstr>
      <vt:lpstr>Titre edilebilir asit</vt:lpstr>
      <vt:lpstr>Kan gazı</vt:lpstr>
      <vt:lpstr>Normal arteriyel kan gazı değerleri</vt:lpstr>
      <vt:lpstr>Venöz kanda değerler</vt:lpstr>
      <vt:lpstr>Metabolik asidozu olan bir hastada HCO3 düzeyi 10 mEq/l ise pCO2’yi kaç beklersiniz?</vt:lpstr>
      <vt:lpstr>Karışık asit-baz metabolizması bozukluğu</vt:lpstr>
      <vt:lpstr>Pratik bilgi</vt:lpstr>
      <vt:lpstr>Anyon açığı</vt:lpstr>
      <vt:lpstr>Anyon açığı</vt:lpstr>
      <vt:lpstr>Anyon açığı hesaplanmasına girmeyen katyonlar</vt:lpstr>
      <vt:lpstr>Anyon açığı hesaplanmasına girmeyen anyonlar</vt:lpstr>
      <vt:lpstr>Plan</vt:lpstr>
      <vt:lpstr>Solunumsal asidoz</vt:lpstr>
      <vt:lpstr>Nedenleri</vt:lpstr>
      <vt:lpstr>Belirtileri</vt:lpstr>
      <vt:lpstr>Tanı</vt:lpstr>
      <vt:lpstr>Yardımcı bilgiler</vt:lpstr>
      <vt:lpstr>Pratik bilgiler</vt:lpstr>
      <vt:lpstr>Tedavi</vt:lpstr>
      <vt:lpstr>Solunumsal alkaloz</vt:lpstr>
      <vt:lpstr>Nedenleri</vt:lpstr>
      <vt:lpstr>Belirtileri</vt:lpstr>
      <vt:lpstr>Belirtileri</vt:lpstr>
      <vt:lpstr>Tanı</vt:lpstr>
      <vt:lpstr>Pratik bilgiler</vt:lpstr>
      <vt:lpstr>Tedavi</vt:lpstr>
      <vt:lpstr>Tedavi</vt:lpstr>
      <vt:lpstr>Pratik sorgulama</vt:lpstr>
      <vt:lpstr>Pratik sorgulama</vt:lpstr>
      <vt:lpstr>PowerPoint Sunusu</vt:lpstr>
      <vt:lpstr>Hastadaki klinik durum(lar)da beklenen asit baz dengesi bozukluğu nedir?</vt:lpstr>
      <vt:lpstr>Hastadaki klinik durum(lar)da beklenen asit baz dengesi bozukluğu nedir?</vt:lpstr>
      <vt:lpstr>Hastadaki klinik durum(lar)da beklenen asit baz dengesi bozukluğu nedir?</vt:lpstr>
      <vt:lpstr>Pratik bilgi</vt:lpstr>
      <vt:lpstr>Böbrekler</vt:lpstr>
      <vt:lpstr>60 mmol (mEq) asit yükü kaynağı</vt:lpstr>
      <vt:lpstr>Pratik bilgiler</vt:lpstr>
      <vt:lpstr>Nedenleri</vt:lpstr>
      <vt:lpstr>Anyon açığı artmış metabolik asidozun sık nedenleri</vt:lpstr>
      <vt:lpstr>Anyon açığı normal metabolik asidozun sık nedenleri</vt:lpstr>
      <vt:lpstr>Belirtiler</vt:lpstr>
      <vt:lpstr>Belirtiler</vt:lpstr>
      <vt:lpstr>Tanı</vt:lpstr>
      <vt:lpstr>Yardımcı bilgiler</vt:lpstr>
      <vt:lpstr>İdrar anyon açığı</vt:lpstr>
      <vt:lpstr>PowerPoint Sunusu</vt:lpstr>
      <vt:lpstr>PowerPoint Sunusu</vt:lpstr>
      <vt:lpstr>PowerPoint Sunusu</vt:lpstr>
      <vt:lpstr>Pratik bilgiler</vt:lpstr>
      <vt:lpstr>Tedavi</vt:lpstr>
      <vt:lpstr>Alkali tedavisi</vt:lpstr>
      <vt:lpstr>Bikarbonat açığı</vt:lpstr>
      <vt:lpstr>Alkali tedavisinin yan etkileri</vt:lpstr>
      <vt:lpstr>Metabolik alkaloz</vt:lpstr>
      <vt:lpstr>Nedenleri</vt:lpstr>
      <vt:lpstr>2.Sınıflandırma </vt:lpstr>
      <vt:lpstr>3.Sınıflandırma</vt:lpstr>
      <vt:lpstr>Belirtiler</vt:lpstr>
      <vt:lpstr>Tanı</vt:lpstr>
      <vt:lpstr>Pratik bilgiler</vt:lpstr>
      <vt:lpstr>Pratik bilgiler</vt:lpstr>
      <vt:lpstr>Tedavi</vt:lpstr>
      <vt:lpstr>1.Sınıflandırma</vt:lpstr>
      <vt:lpstr>2.Sınıflandırma</vt:lpstr>
      <vt:lpstr>3.Sınıflandırma</vt:lpstr>
      <vt:lpstr>Örnek hasta</vt:lpstr>
      <vt:lpstr>Örnek hasta  </vt:lpstr>
      <vt:lpstr>Örnek hasta (devam)</vt:lpstr>
      <vt:lpstr>Asit-baz metabolizması bozukluğu olan hasta</vt:lpstr>
      <vt:lpstr>Adaptif değişiklikler, KOAH’ta beklenen solunumsal asidoz</vt:lpstr>
      <vt:lpstr>Anyon açığı</vt:lpstr>
      <vt:lpstr>Örnek hasta (yorum)</vt:lpstr>
      <vt:lpstr>Örnek hasta</vt:lpstr>
      <vt:lpstr>Pratik sorgulama</vt:lpstr>
      <vt:lpstr>Pratik sorgulama</vt:lpstr>
      <vt:lpstr>PowerPoint Sunusu</vt:lpstr>
      <vt:lpstr>Hastadaki klinik durum(lar)da beklenen asit baz dengesi bozukluğu nedir?</vt:lpstr>
      <vt:lpstr>Hastadaki klinik durum(lar)da beklenen asit baz dengesi bozukluğu nedir?</vt:lpstr>
      <vt:lpstr>Hastadaki klinik durum(lar)da beklenen asit baz dengesi bozukluğu nedir?</vt:lpstr>
      <vt:lpstr>PowerPoint Sunusu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basıncı ölçüm cihazları ve  problemler</dc:title>
  <dc:creator>Mehmet Tekin Akpolat</dc:creator>
  <cp:lastModifiedBy>Mehmet Tekin Akpolat</cp:lastModifiedBy>
  <cp:revision>739</cp:revision>
  <cp:lastPrinted>2018-12-16T11:48:35Z</cp:lastPrinted>
  <dcterms:created xsi:type="dcterms:W3CDTF">1997-12-11T13:27:56Z</dcterms:created>
  <dcterms:modified xsi:type="dcterms:W3CDTF">2025-10-14T07:28:27Z</dcterms:modified>
</cp:coreProperties>
</file>