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8"/>
  </p:notesMasterIdLst>
  <p:handoutMasterIdLst>
    <p:handoutMasterId r:id="rId89"/>
  </p:handoutMasterIdLst>
  <p:sldIdLst>
    <p:sldId id="949" r:id="rId2"/>
    <p:sldId id="1924" r:id="rId3"/>
    <p:sldId id="1484" r:id="rId4"/>
    <p:sldId id="1868" r:id="rId5"/>
    <p:sldId id="1567" r:id="rId6"/>
    <p:sldId id="1568" r:id="rId7"/>
    <p:sldId id="1598" r:id="rId8"/>
    <p:sldId id="1569" r:id="rId9"/>
    <p:sldId id="1870" r:id="rId10"/>
    <p:sldId id="1573" r:id="rId11"/>
    <p:sldId id="1574" r:id="rId12"/>
    <p:sldId id="1882" r:id="rId13"/>
    <p:sldId id="1864" r:id="rId14"/>
    <p:sldId id="1828" r:id="rId15"/>
    <p:sldId id="1829" r:id="rId16"/>
    <p:sldId id="1830" r:id="rId17"/>
    <p:sldId id="1831" r:id="rId18"/>
    <p:sldId id="1832" r:id="rId19"/>
    <p:sldId id="1833" r:id="rId20"/>
    <p:sldId id="1927" r:id="rId21"/>
    <p:sldId id="1928" r:id="rId22"/>
    <p:sldId id="1929" r:id="rId23"/>
    <p:sldId id="1930" r:id="rId24"/>
    <p:sldId id="1931" r:id="rId25"/>
    <p:sldId id="1932" r:id="rId26"/>
    <p:sldId id="1841" r:id="rId27"/>
    <p:sldId id="1842" r:id="rId28"/>
    <p:sldId id="1843" r:id="rId29"/>
    <p:sldId id="1844" r:id="rId30"/>
    <p:sldId id="1901" r:id="rId31"/>
    <p:sldId id="1846" r:id="rId32"/>
    <p:sldId id="1580" r:id="rId33"/>
    <p:sldId id="1621" r:id="rId34"/>
    <p:sldId id="1581" r:id="rId35"/>
    <p:sldId id="1585" r:id="rId36"/>
    <p:sldId id="1623" r:id="rId37"/>
    <p:sldId id="1633" r:id="rId38"/>
    <p:sldId id="1647" r:id="rId39"/>
    <p:sldId id="1636" r:id="rId40"/>
    <p:sldId id="1649" r:id="rId41"/>
    <p:sldId id="1637" r:id="rId42"/>
    <p:sldId id="1638" r:id="rId43"/>
    <p:sldId id="1639" r:id="rId44"/>
    <p:sldId id="1650" r:id="rId45"/>
    <p:sldId id="1694" r:id="rId46"/>
    <p:sldId id="1919" r:id="rId47"/>
    <p:sldId id="1923" r:id="rId48"/>
    <p:sldId id="1700" r:id="rId49"/>
    <p:sldId id="1701" r:id="rId50"/>
    <p:sldId id="1702" r:id="rId51"/>
    <p:sldId id="1703" r:id="rId52"/>
    <p:sldId id="1704" r:id="rId53"/>
    <p:sldId id="1675" r:id="rId54"/>
    <p:sldId id="1676" r:id="rId55"/>
    <p:sldId id="1679" r:id="rId56"/>
    <p:sldId id="1680" r:id="rId57"/>
    <p:sldId id="1681" r:id="rId58"/>
    <p:sldId id="1682" r:id="rId59"/>
    <p:sldId id="1683" r:id="rId60"/>
    <p:sldId id="1687" r:id="rId61"/>
    <p:sldId id="1688" r:id="rId62"/>
    <p:sldId id="1690" r:id="rId63"/>
    <p:sldId id="1691" r:id="rId64"/>
    <p:sldId id="1641" r:id="rId65"/>
    <p:sldId id="1651" r:id="rId66"/>
    <p:sldId id="1642" r:id="rId67"/>
    <p:sldId id="1643" r:id="rId68"/>
    <p:sldId id="1645" r:id="rId69"/>
    <p:sldId id="1872" r:id="rId70"/>
    <p:sldId id="1709" r:id="rId71"/>
    <p:sldId id="1710" r:id="rId72"/>
    <p:sldId id="1711" r:id="rId73"/>
    <p:sldId id="1712" r:id="rId74"/>
    <p:sldId id="1713" r:id="rId75"/>
    <p:sldId id="1714" r:id="rId76"/>
    <p:sldId id="1715" r:id="rId77"/>
    <p:sldId id="1716" r:id="rId78"/>
    <p:sldId id="1720" r:id="rId79"/>
    <p:sldId id="1723" r:id="rId80"/>
    <p:sldId id="1725" r:id="rId81"/>
    <p:sldId id="1874" r:id="rId82"/>
    <p:sldId id="1852" r:id="rId83"/>
    <p:sldId id="1862" r:id="rId84"/>
    <p:sldId id="1853" r:id="rId85"/>
    <p:sldId id="1925" r:id="rId86"/>
    <p:sldId id="1926" r:id="rId87"/>
  </p:sldIdLst>
  <p:sldSz cx="10591800" cy="7086600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0DA5BCC-68E1-1644-995E-85840B6F23BC}">
          <p14:sldIdLst>
            <p14:sldId id="949"/>
            <p14:sldId id="1924"/>
            <p14:sldId id="1484"/>
            <p14:sldId id="1868"/>
            <p14:sldId id="1567"/>
            <p14:sldId id="1568"/>
            <p14:sldId id="1598"/>
            <p14:sldId id="1569"/>
            <p14:sldId id="1870"/>
            <p14:sldId id="1573"/>
            <p14:sldId id="1574"/>
            <p14:sldId id="1882"/>
            <p14:sldId id="1864"/>
            <p14:sldId id="1828"/>
            <p14:sldId id="1829"/>
            <p14:sldId id="1830"/>
            <p14:sldId id="1831"/>
            <p14:sldId id="1832"/>
            <p14:sldId id="1833"/>
            <p14:sldId id="1927"/>
            <p14:sldId id="1928"/>
            <p14:sldId id="1929"/>
            <p14:sldId id="1930"/>
            <p14:sldId id="1931"/>
            <p14:sldId id="1932"/>
            <p14:sldId id="1841"/>
            <p14:sldId id="1842"/>
            <p14:sldId id="1843"/>
            <p14:sldId id="1844"/>
            <p14:sldId id="1901"/>
            <p14:sldId id="1846"/>
            <p14:sldId id="1580"/>
            <p14:sldId id="1621"/>
            <p14:sldId id="1581"/>
            <p14:sldId id="1585"/>
            <p14:sldId id="1623"/>
            <p14:sldId id="1633"/>
            <p14:sldId id="1647"/>
            <p14:sldId id="1636"/>
            <p14:sldId id="1649"/>
            <p14:sldId id="1637"/>
            <p14:sldId id="1638"/>
            <p14:sldId id="1639"/>
            <p14:sldId id="1650"/>
            <p14:sldId id="1694"/>
            <p14:sldId id="1919"/>
            <p14:sldId id="1923"/>
            <p14:sldId id="1700"/>
            <p14:sldId id="1701"/>
            <p14:sldId id="1702"/>
            <p14:sldId id="1703"/>
            <p14:sldId id="1704"/>
            <p14:sldId id="1675"/>
            <p14:sldId id="1676"/>
            <p14:sldId id="1679"/>
            <p14:sldId id="1680"/>
            <p14:sldId id="1681"/>
            <p14:sldId id="1682"/>
            <p14:sldId id="1683"/>
            <p14:sldId id="1687"/>
            <p14:sldId id="1688"/>
            <p14:sldId id="1690"/>
            <p14:sldId id="1691"/>
            <p14:sldId id="1641"/>
            <p14:sldId id="1651"/>
            <p14:sldId id="1642"/>
            <p14:sldId id="1643"/>
            <p14:sldId id="1645"/>
            <p14:sldId id="1872"/>
            <p14:sldId id="1709"/>
            <p14:sldId id="1710"/>
            <p14:sldId id="1711"/>
            <p14:sldId id="1712"/>
            <p14:sldId id="1713"/>
            <p14:sldId id="1714"/>
            <p14:sldId id="1715"/>
            <p14:sldId id="1716"/>
            <p14:sldId id="1720"/>
            <p14:sldId id="1723"/>
            <p14:sldId id="1725"/>
            <p14:sldId id="1874"/>
            <p14:sldId id="1852"/>
            <p14:sldId id="1862"/>
            <p14:sldId id="1853"/>
            <p14:sldId id="1925"/>
            <p14:sldId id="1926"/>
          </p14:sldIdLst>
        </p14:section>
        <p14:section name="Untitled Section" id="{C99DB721-E8B1-244B-95CA-1CCB28B7EC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99"/>
    <a:srgbClr val="FF0000"/>
    <a:srgbClr val="00FF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47" autoAdjust="0"/>
    <p:restoredTop sz="68895" autoAdjust="0"/>
  </p:normalViewPr>
  <p:slideViewPr>
    <p:cSldViewPr>
      <p:cViewPr varScale="1">
        <p:scale>
          <a:sx n="77" d="100"/>
          <a:sy n="77" d="100"/>
        </p:scale>
        <p:origin x="1980" y="102"/>
      </p:cViewPr>
      <p:guideLst/>
    </p:cSldViewPr>
  </p:slideViewPr>
  <p:outlineViewPr>
    <p:cViewPr>
      <p:scale>
        <a:sx n="33" d="100"/>
        <a:sy n="33" d="100"/>
      </p:scale>
      <p:origin x="0" y="-566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handoutMaster" Target="handoutMasters/handout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presProps" Target="pres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notesMaster" Target="notesMasters/notesMaster1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Times New Roman" charset="-94"/>
              </a:defRPr>
            </a:lvl1pPr>
          </a:lstStyle>
          <a:p>
            <a:fld id="{A5D61548-73A0-BB45-8A9E-ED8F553AFDC8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095290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8363" y="687388"/>
            <a:ext cx="512127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Click to edit Master text styles</a:t>
            </a:r>
          </a:p>
          <a:p>
            <a:pPr lvl="1"/>
            <a:r>
              <a:rPr lang="tr-TR" altLang="tr-TR"/>
              <a:t>Second level</a:t>
            </a:r>
          </a:p>
          <a:p>
            <a:pPr lvl="2"/>
            <a:r>
              <a:rPr lang="tr-TR" altLang="tr-TR"/>
              <a:t>Third level</a:t>
            </a:r>
          </a:p>
          <a:p>
            <a:pPr lvl="3"/>
            <a:r>
              <a:rPr lang="tr-TR" altLang="tr-TR"/>
              <a:t>Fourth level</a:t>
            </a:r>
          </a:p>
          <a:p>
            <a:pPr lvl="4"/>
            <a:r>
              <a:rPr lang="tr-TR" altLang="tr-TR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Times New Roman" charset="-94"/>
              </a:defRPr>
            </a:lvl1pPr>
          </a:lstStyle>
          <a:p>
            <a:fld id="{E0279CE0-637D-B745-8EF8-AF803EAA1F42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3632771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-94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-94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-94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-94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-94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charset="-94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charset="-94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charset="-94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charset="-94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charset="-94"/>
              </a:defRPr>
            </a:lvl9pPr>
          </a:lstStyle>
          <a:p>
            <a:fld id="{75B2C7B1-F828-489B-A91A-9404B52BCC07}" type="slidenum">
              <a:rPr lang="tr-TR" altLang="en-US" sz="1200" smtClean="0">
                <a:latin typeface="Times New Roman" pitchFamily="18" charset="0"/>
              </a:rPr>
              <a:pPr/>
              <a:t>1</a:t>
            </a:fld>
            <a:endParaRPr lang="tr-TR" altLang="en-US" sz="120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823780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70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9402463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71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7087546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72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3983015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73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6064259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74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1560565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75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1392846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76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9662854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77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0223295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78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6861993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79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797755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6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0833207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80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377905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79348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14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0508314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15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931946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16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6336128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17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8002894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18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5410512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19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727296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23975" y="1160463"/>
            <a:ext cx="7943850" cy="24669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323975" y="3722688"/>
            <a:ext cx="7943850" cy="17097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FFA77-B9C4-4043-BDEB-2E4AB0C3A17A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00676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66F9C4-F5BB-7047-83AE-EDFA972E4A72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696764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829550" y="190500"/>
            <a:ext cx="2251075" cy="5676900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076325" y="190500"/>
            <a:ext cx="6600825" cy="5676900"/>
          </a:xfrm>
        </p:spPr>
        <p:txBody>
          <a:bodyPr vert="eaVert"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38D67-61AD-0344-B632-D6400A95D3A8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084678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76325" y="190500"/>
            <a:ext cx="9004300" cy="1181100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1076325" y="1616075"/>
            <a:ext cx="4425950" cy="4251325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sim Yer Tutucusu 3"/>
          <p:cNvSpPr>
            <a:spLocks noGrp="1"/>
          </p:cNvSpPr>
          <p:nvPr>
            <p:ph type="clipArt" sz="half" idx="2"/>
          </p:nvPr>
        </p:nvSpPr>
        <p:spPr>
          <a:xfrm>
            <a:off x="5654675" y="1616075"/>
            <a:ext cx="4425950" cy="4251325"/>
          </a:xfrm>
        </p:spPr>
        <p:txBody>
          <a:bodyPr/>
          <a:lstStyle/>
          <a:p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793750" y="6456363"/>
            <a:ext cx="2206625" cy="473075"/>
          </a:xfrm>
        </p:spPr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>
          <a:xfrm>
            <a:off x="3619500" y="6456363"/>
            <a:ext cx="3352800" cy="473075"/>
          </a:xfrm>
        </p:spPr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7591425" y="6456363"/>
            <a:ext cx="2206625" cy="473075"/>
          </a:xfrm>
        </p:spPr>
        <p:txBody>
          <a:bodyPr/>
          <a:lstStyle>
            <a:lvl1pPr>
              <a:defRPr/>
            </a:lvl1pPr>
          </a:lstStyle>
          <a:p>
            <a:fld id="{FBE7CC0C-892D-E642-8F4E-E62901E92F11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04584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C131C-1FD1-D44E-AE55-4C357626100E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851593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1766888"/>
            <a:ext cx="9136062" cy="294798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4741863"/>
            <a:ext cx="9136062" cy="15509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776782-4F98-2F4D-980B-BEAF06959BED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08544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076325" y="1616075"/>
            <a:ext cx="4425950" cy="4251325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654675" y="1616075"/>
            <a:ext cx="4425950" cy="4251325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34C176-7742-6348-ADDF-22F2B26373A1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091038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0250" y="377825"/>
            <a:ext cx="9134475" cy="1370013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30250" y="1736725"/>
            <a:ext cx="4479925" cy="852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730250" y="2589213"/>
            <a:ext cx="4479925" cy="3806825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5362575" y="1736725"/>
            <a:ext cx="4502150" cy="852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5362575" y="2589213"/>
            <a:ext cx="4502150" cy="3806825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D314A-2134-434F-A466-E7A29AFF9DB1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506606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12645-F59C-354A-AF80-DE9D1891E57B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08386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69377-BD7D-614D-8EA3-7A0644DE8B72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582091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0250" y="473075"/>
            <a:ext cx="3414713" cy="16525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02150" y="1020763"/>
            <a:ext cx="5362575" cy="50355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730250" y="2125663"/>
            <a:ext cx="3414713" cy="39385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A36B8A-4653-D44D-A242-CBBEE90EB33D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66146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0250" y="473075"/>
            <a:ext cx="3414713" cy="16525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502150" y="1020763"/>
            <a:ext cx="5362575" cy="50355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730250" y="2125663"/>
            <a:ext cx="3414713" cy="39385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1FD7A-4B44-1E4D-B32E-C77423520B3F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480608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FF">
                <a:gamma/>
                <a:shade val="0"/>
                <a:invGamma/>
              </a:srgbClr>
            </a:gs>
            <a:gs pos="100000">
              <a:srgbClr val="00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76325" y="190500"/>
            <a:ext cx="9004300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01600" tIns="50800" rIns="1016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6325" y="1616075"/>
            <a:ext cx="9004300" cy="425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Click to edit Master text styles</a:t>
            </a:r>
          </a:p>
          <a:p>
            <a:pPr lvl="1"/>
            <a:r>
              <a:rPr lang="tr-TR" altLang="tr-TR"/>
              <a:t>Second level</a:t>
            </a:r>
          </a:p>
          <a:p>
            <a:pPr lvl="2"/>
            <a:r>
              <a:rPr lang="tr-TR" altLang="tr-TR"/>
              <a:t>Third level</a:t>
            </a:r>
          </a:p>
          <a:p>
            <a:pPr lvl="3"/>
            <a:r>
              <a:rPr lang="tr-TR" altLang="tr-TR"/>
              <a:t>Fourth level</a:t>
            </a:r>
          </a:p>
          <a:p>
            <a:pPr lvl="4"/>
            <a:r>
              <a:rPr lang="tr-TR" altLang="tr-TR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93750" y="6456363"/>
            <a:ext cx="220662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>
            <a:lvl1pPr defTabSz="1009650">
              <a:defRPr sz="15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19500" y="6456363"/>
            <a:ext cx="33528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>
            <a:lvl1pPr algn="ctr" defTabSz="1009650">
              <a:defRPr sz="1500">
                <a:effectLst/>
                <a:latin typeface="Times New Roman" charset="-94"/>
              </a:defRPr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1425" y="6456363"/>
            <a:ext cx="220662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>
            <a:lvl1pPr algn="r" defTabSz="1009650">
              <a:defRPr sz="1500">
                <a:effectLst/>
                <a:latin typeface="Times New Roman" charset="-94"/>
              </a:defRPr>
            </a:lvl1pPr>
          </a:lstStyle>
          <a:p>
            <a:fld id="{0F6B0755-B62E-8042-A1A7-401430918731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defTabSz="1009650" rtl="0" eaLnBrk="0" fontAlgn="base" hangingPunct="0">
        <a:spcBef>
          <a:spcPct val="0"/>
        </a:spcBef>
        <a:spcAft>
          <a:spcPct val="0"/>
        </a:spcAft>
        <a:defRPr sz="5400" b="1" kern="1200">
          <a:solidFill>
            <a:srgbClr val="FFFF00"/>
          </a:solidFill>
          <a:latin typeface="+mj-lt"/>
          <a:ea typeface="+mj-ea"/>
          <a:cs typeface="+mj-cs"/>
        </a:defRPr>
      </a:lvl1pPr>
      <a:lvl2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2pPr>
      <a:lvl3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3pPr>
      <a:lvl4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4pPr>
      <a:lvl5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5pPr>
      <a:lvl6pPr marL="4572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6pPr>
      <a:lvl7pPr marL="9144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7pPr>
      <a:lvl8pPr marL="13716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8pPr>
      <a:lvl9pPr marL="18288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9pPr>
    </p:titleStyle>
    <p:bodyStyle>
      <a:lvl1pPr marL="379413" indent="-379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FF00"/>
        </a:buClr>
        <a:buSzPct val="89000"/>
        <a:buFont typeface="Monotype Sorts" charset="2"/>
        <a:buChar char="l"/>
        <a:defRPr sz="32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820738" indent="-3159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FF00"/>
        </a:buClr>
        <a:buSzPct val="89000"/>
        <a:buChar char="–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2pPr>
      <a:lvl3pPr marL="1262063" indent="-252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•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768475" indent="-254000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–"/>
        <a:defRPr sz="2200" b="1" kern="1200">
          <a:solidFill>
            <a:schemeClr val="bg1"/>
          </a:solidFill>
          <a:latin typeface="+mn-lt"/>
          <a:ea typeface="+mn-ea"/>
          <a:cs typeface="+mn-cs"/>
        </a:defRPr>
      </a:lvl4pPr>
      <a:lvl5pPr marL="2273300" indent="-252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2200" b="1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590550"/>
            <a:ext cx="9967913" cy="1181100"/>
          </a:xfrm>
        </p:spPr>
        <p:txBody>
          <a:bodyPr/>
          <a:lstStyle/>
          <a:p>
            <a:r>
              <a:rPr lang="tr-TR" sz="4400" dirty="0">
                <a:latin typeface="Comic Sans MS" panose="030F0702030302020204" pitchFamily="66" charset="0"/>
              </a:rPr>
              <a:t>BÖBREK </a:t>
            </a:r>
            <a:r>
              <a:rPr lang="tr-TR" sz="4400" dirty="0" smtClean="0">
                <a:latin typeface="Comic Sans MS" panose="030F0702030302020204" pitchFamily="66" charset="0"/>
              </a:rPr>
              <a:t>ANOMALİLERİ VE </a:t>
            </a:r>
            <a:r>
              <a:rPr lang="tr-TR" sz="4400" dirty="0">
                <a:latin typeface="Comic Sans MS" panose="030F0702030302020204" pitchFamily="66" charset="0"/>
              </a:rPr>
              <a:t>KALITSAL </a:t>
            </a:r>
            <a:r>
              <a:rPr lang="tr-TR" sz="4400" dirty="0" smtClean="0">
                <a:latin typeface="Comic Sans MS" panose="030F0702030302020204" pitchFamily="66" charset="0"/>
              </a:rPr>
              <a:t>BÖBREK HASTALIKLARI</a:t>
            </a:r>
            <a:endParaRPr lang="tr-TR" altLang="en-US" sz="4400" dirty="0">
              <a:latin typeface="Comic Sans MS" pitchFamily="66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7750" y="2247900"/>
            <a:ext cx="9004300" cy="4251325"/>
          </a:xfrm>
        </p:spPr>
        <p:txBody>
          <a:bodyPr/>
          <a:lstStyle/>
          <a:p>
            <a:pPr algn="ctr">
              <a:buFont typeface="Monotype Sorts" charset="2"/>
              <a:buNone/>
            </a:pPr>
            <a:r>
              <a:rPr lang="tr-TR" altLang="en-US" dirty="0">
                <a:latin typeface="Comic Sans MS" pitchFamily="66" charset="0"/>
              </a:rPr>
              <a:t>Prof. Dr. Tekin AKPOLAT</a:t>
            </a:r>
          </a:p>
          <a:p>
            <a:pPr algn="ctr">
              <a:buFont typeface="Monotype Sorts" charset="2"/>
              <a:buNone/>
            </a:pPr>
            <a:r>
              <a:rPr lang="tr-TR" altLang="en-US" dirty="0">
                <a:latin typeface="Comic Sans MS" pitchFamily="66" charset="0"/>
              </a:rPr>
              <a:t>Liv </a:t>
            </a:r>
            <a:r>
              <a:rPr lang="tr-TR" altLang="en-US" dirty="0" err="1">
                <a:latin typeface="Comic Sans MS" pitchFamily="66" charset="0"/>
              </a:rPr>
              <a:t>Hospital</a:t>
            </a:r>
            <a:r>
              <a:rPr lang="tr-TR" altLang="en-US" dirty="0">
                <a:latin typeface="Comic Sans MS" pitchFamily="66" charset="0"/>
              </a:rPr>
              <a:t>-İSTANBUL</a:t>
            </a:r>
          </a:p>
          <a:p>
            <a:pPr algn="ctr">
              <a:buFont typeface="Monotype Sorts" charset="2"/>
              <a:buNone/>
            </a:pPr>
            <a:r>
              <a:rPr lang="tr-TR" altLang="en-US" dirty="0">
                <a:latin typeface="Comic Sans MS" pitchFamily="66" charset="0"/>
              </a:rPr>
              <a:t>İstinye Üniversitesi Tıp Fakültesi</a:t>
            </a:r>
          </a:p>
          <a:p>
            <a:pPr algn="ctr">
              <a:buFont typeface="Monotype Sorts" charset="2"/>
              <a:buNone/>
            </a:pPr>
            <a:r>
              <a:rPr lang="tr-TR" altLang="en-US" dirty="0" smtClean="0">
                <a:latin typeface="Comic Sans MS" pitchFamily="66" charset="0"/>
              </a:rPr>
              <a:t>2025-2026</a:t>
            </a:r>
            <a:endParaRPr lang="tr-TR" altLang="en-US" dirty="0">
              <a:latin typeface="Comic Sans MS" pitchFamily="66" charset="0"/>
            </a:endParaRPr>
          </a:p>
          <a:p>
            <a:pPr algn="ctr">
              <a:buFont typeface="Monotype Sorts" charset="2"/>
              <a:buNone/>
            </a:pPr>
            <a:r>
              <a:rPr lang="tr-TR" altLang="en-US" dirty="0">
                <a:solidFill>
                  <a:srgbClr val="FFFF00"/>
                </a:solidFill>
                <a:latin typeface="Comic Sans MS" pitchFamily="66" charset="0"/>
              </a:rPr>
              <a:t>www.tekinakpolat.com</a:t>
            </a:r>
          </a:p>
          <a:p>
            <a:pPr algn="ctr">
              <a:buFont typeface="Monotype Sorts" charset="2"/>
              <a:buNone/>
            </a:pPr>
            <a:endParaRPr lang="tr-TR" altLang="en-US" dirty="0">
              <a:latin typeface="Comic Sans MS" pitchFamily="66" charset="0"/>
            </a:endParaRPr>
          </a:p>
        </p:txBody>
      </p:sp>
      <p:pic>
        <p:nvPicPr>
          <p:cNvPr id="13316" name="Picture 6" descr="https://encrypted-tbn0.gstatic.com/images?q=tbn:ANd9GcRAYcEN429V7jCAWWVWfiAQe6EQwS9p79gy7mAXTS7ZTSELGxm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4400550"/>
            <a:ext cx="2376488" cy="213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6" descr="C:\Users\tekin.akpolat\Desktop\hepsison\onemliler\kongre nefroloji 2017\istinye universite logo so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8650" y="4400550"/>
            <a:ext cx="2214563" cy="221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8870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1.Böbrek kistleri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2.İdrarda kanama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3.Böbrek taşları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4.Böbrek fonksiyon bozuklukları şeklinde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5.Diğer 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078299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Kalıtsal hastalıklar 1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1.Böbrek kistleri</a:t>
            </a:r>
            <a:endParaRPr lang="en-US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Otozomal</a:t>
            </a:r>
            <a:r>
              <a:rPr lang="tr-TR" dirty="0">
                <a:latin typeface="Comic Sans MS" panose="030F0702030302020204" pitchFamily="66" charset="0"/>
              </a:rPr>
              <a:t> dominant </a:t>
            </a:r>
            <a:r>
              <a:rPr lang="tr-TR" dirty="0" err="1">
                <a:latin typeface="Comic Sans MS" panose="030F0702030302020204" pitchFamily="66" charset="0"/>
              </a:rPr>
              <a:t>polikistik</a:t>
            </a:r>
            <a:r>
              <a:rPr lang="tr-TR" dirty="0">
                <a:latin typeface="Comic Sans MS" panose="030F0702030302020204" pitchFamily="66" charset="0"/>
              </a:rPr>
              <a:t> böbrek hastalığı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Otozomal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resessif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polikistik</a:t>
            </a:r>
            <a:r>
              <a:rPr lang="tr-TR" dirty="0">
                <a:latin typeface="Comic Sans MS" panose="030F0702030302020204" pitchFamily="66" charset="0"/>
              </a:rPr>
              <a:t> böbrek hastalığı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Nefronofitizis</a:t>
            </a:r>
            <a:r>
              <a:rPr lang="tr-TR" dirty="0">
                <a:latin typeface="Comic Sans MS" panose="030F0702030302020204" pitchFamily="66" charset="0"/>
              </a:rPr>
              <a:t> ve </a:t>
            </a:r>
            <a:r>
              <a:rPr lang="tr-TR" dirty="0" err="1">
                <a:latin typeface="Comic Sans MS" panose="030F0702030302020204" pitchFamily="66" charset="0"/>
              </a:rPr>
              <a:t>otozomal</a:t>
            </a:r>
            <a:r>
              <a:rPr lang="tr-TR" dirty="0">
                <a:latin typeface="Comic Sans MS" panose="030F0702030302020204" pitchFamily="66" charset="0"/>
              </a:rPr>
              <a:t> dominant </a:t>
            </a:r>
            <a:r>
              <a:rPr lang="tr-TR" dirty="0" err="1">
                <a:latin typeface="Comic Sans MS" panose="030F0702030302020204" pitchFamily="66" charset="0"/>
              </a:rPr>
              <a:t>tubülointerstisiyel</a:t>
            </a:r>
            <a:r>
              <a:rPr lang="tr-TR" dirty="0">
                <a:latin typeface="Comic Sans MS" panose="030F0702030302020204" pitchFamily="66" charset="0"/>
              </a:rPr>
              <a:t> böbrek hastalığı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Medüller</a:t>
            </a:r>
            <a:r>
              <a:rPr lang="tr-TR" dirty="0">
                <a:latin typeface="Comic Sans MS" panose="030F0702030302020204" pitchFamily="66" charset="0"/>
              </a:rPr>
              <a:t> sünger böbrek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784286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Kalıtsal hastalıklar 2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2.İdrarda kanama</a:t>
            </a:r>
            <a:endParaRPr lang="en-US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Alport</a:t>
            </a:r>
            <a:r>
              <a:rPr lang="tr-TR" dirty="0">
                <a:latin typeface="Comic Sans MS" panose="030F0702030302020204" pitchFamily="66" charset="0"/>
              </a:rPr>
              <a:t> sendromu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İnce </a:t>
            </a:r>
            <a:r>
              <a:rPr lang="tr-TR" dirty="0" err="1">
                <a:latin typeface="Comic Sans MS" panose="030F0702030302020204" pitchFamily="66" charset="0"/>
              </a:rPr>
              <a:t>membran</a:t>
            </a:r>
            <a:r>
              <a:rPr lang="tr-TR" dirty="0">
                <a:latin typeface="Comic Sans MS" panose="030F0702030302020204" pitchFamily="66" charset="0"/>
              </a:rPr>
              <a:t> (</a:t>
            </a:r>
            <a:r>
              <a:rPr lang="tr-TR" dirty="0" err="1">
                <a:latin typeface="Comic Sans MS" panose="030F0702030302020204" pitchFamily="66" charset="0"/>
              </a:rPr>
              <a:t>Thin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Membrane</a:t>
            </a:r>
            <a:r>
              <a:rPr lang="tr-TR" dirty="0">
                <a:latin typeface="Comic Sans MS" panose="030F0702030302020204" pitchFamily="66" charset="0"/>
              </a:rPr>
              <a:t>) hastalığı 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3.Böbrek taşları</a:t>
            </a:r>
            <a:endParaRPr lang="en-US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Sistinüri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Hiperoksalüri</a:t>
            </a:r>
            <a:r>
              <a:rPr lang="tr-TR" dirty="0">
                <a:latin typeface="Comic Sans MS" panose="030F0702030302020204" pitchFamily="66" charset="0"/>
              </a:rPr>
              <a:t>/</a:t>
            </a:r>
            <a:r>
              <a:rPr lang="tr-TR" dirty="0" err="1">
                <a:latin typeface="Comic Sans MS" panose="030F0702030302020204" pitchFamily="66" charset="0"/>
              </a:rPr>
              <a:t>oksalozis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Hiperkalsiüri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err="1">
                <a:solidFill>
                  <a:schemeClr val="bg1"/>
                </a:solidFill>
                <a:latin typeface="Times New Roman Tur" charset="-94"/>
              </a:rPr>
              <a:t>kinakpolat.com</a:t>
            </a:r>
            <a:endParaRPr lang="tr-TR" altLang="tr-TR" b="1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2890542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Kalıtsal hastalıklar 3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4.Böbrek fonksiyon bozuklukları şeklinde</a:t>
            </a:r>
            <a:endParaRPr lang="en-US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Fabry</a:t>
            </a:r>
            <a:r>
              <a:rPr lang="tr-TR" dirty="0">
                <a:latin typeface="Comic Sans MS" panose="030F0702030302020204" pitchFamily="66" charset="0"/>
              </a:rPr>
              <a:t> hastalığı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Amiloidoz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Sistinozis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Renal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glukozüri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Fanconi</a:t>
            </a:r>
            <a:r>
              <a:rPr lang="tr-TR" dirty="0">
                <a:latin typeface="Comic Sans MS" panose="030F0702030302020204" pitchFamily="66" charset="0"/>
              </a:rPr>
              <a:t> sendromu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5.Diğer</a:t>
            </a:r>
            <a:endParaRPr lang="en-US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3849060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BÖBREK KİSTLERİ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Böbrek kistleri tek ya da her iki böbrekte olabilen, </a:t>
            </a:r>
            <a:r>
              <a:rPr lang="tr-TR" dirty="0" err="1">
                <a:latin typeface="Comic Sans MS" panose="030F0702030302020204" pitchFamily="66" charset="0"/>
              </a:rPr>
              <a:t>renal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parankim</a:t>
            </a:r>
            <a:r>
              <a:rPr lang="tr-TR" dirty="0">
                <a:latin typeface="Comic Sans MS" panose="030F0702030302020204" pitchFamily="66" charset="0"/>
              </a:rPr>
              <a:t> içinde içleri sıvı dolu keseciklerdir. </a:t>
            </a:r>
          </a:p>
          <a:p>
            <a:r>
              <a:rPr lang="tr-TR" dirty="0">
                <a:latin typeface="Comic Sans MS" panose="030F0702030302020204" pitchFamily="66" charset="0"/>
              </a:rPr>
              <a:t>Kalıtsal olabilir. </a:t>
            </a:r>
          </a:p>
          <a:p>
            <a:r>
              <a:rPr lang="tr-TR" dirty="0">
                <a:latin typeface="Comic Sans MS" panose="030F0702030302020204" pitchFamily="66" charset="0"/>
              </a:rPr>
              <a:t>Klinik önemi olmayabilir veya diyaliz gerektiren böbrek yetmezliği olabilir.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128038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BÖBREK KİSTLERİ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Kistler </a:t>
            </a:r>
            <a:r>
              <a:rPr lang="tr-TR" dirty="0" err="1">
                <a:latin typeface="Comic Sans MS" panose="030F0702030302020204" pitchFamily="66" charset="0"/>
              </a:rPr>
              <a:t>infekte</a:t>
            </a:r>
            <a:r>
              <a:rPr lang="tr-TR" dirty="0">
                <a:latin typeface="Comic Sans MS" panose="030F0702030302020204" pitchFamily="66" charset="0"/>
              </a:rPr>
              <a:t> olabilir, kist içine kanama olabilir. </a:t>
            </a:r>
          </a:p>
          <a:p>
            <a:r>
              <a:rPr lang="tr-TR" dirty="0">
                <a:latin typeface="Comic Sans MS" panose="030F0702030302020204" pitchFamily="66" charset="0"/>
              </a:rPr>
              <a:t>Böbrek kistleri lokalizasyon olarak kortekste, </a:t>
            </a:r>
            <a:r>
              <a:rPr lang="tr-TR" dirty="0" err="1">
                <a:latin typeface="Comic Sans MS" panose="030F0702030302020204" pitchFamily="66" charset="0"/>
              </a:rPr>
              <a:t>medüllada</a:t>
            </a:r>
            <a:r>
              <a:rPr lang="tr-TR" dirty="0">
                <a:latin typeface="Comic Sans MS" panose="030F0702030302020204" pitchFamily="66" charset="0"/>
              </a:rPr>
              <a:t> veya hem korteks hem </a:t>
            </a:r>
            <a:r>
              <a:rPr lang="tr-TR" dirty="0" err="1">
                <a:latin typeface="Comic Sans MS" panose="030F0702030302020204" pitchFamily="66" charset="0"/>
              </a:rPr>
              <a:t>medüllada</a:t>
            </a:r>
            <a:r>
              <a:rPr lang="tr-TR" dirty="0">
                <a:latin typeface="Comic Sans MS" panose="030F0702030302020204" pitchFamily="66" charset="0"/>
              </a:rPr>
              <a:t> olabilir. 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908072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BÖBREK KİSTLERİ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Ultrasonografinin yaygın kullanımı ile birlikte kist tanısı çok kolaylaşmıştır. </a:t>
            </a:r>
          </a:p>
          <a:p>
            <a:r>
              <a:rPr lang="tr-TR" dirty="0">
                <a:latin typeface="Comic Sans MS" panose="030F0702030302020204" pitchFamily="66" charset="0"/>
              </a:rPr>
              <a:t>Kistlerin çoğu zararsızdır ama hastayı tedirgin eder </a:t>
            </a:r>
          </a:p>
          <a:p>
            <a:r>
              <a:rPr lang="tr-TR" dirty="0">
                <a:latin typeface="Comic Sans MS" panose="030F0702030302020204" pitchFamily="66" charset="0"/>
              </a:rPr>
              <a:t>Bu nedenle kist saptanan her hastada öncelikle </a:t>
            </a:r>
            <a:r>
              <a:rPr lang="tr-TR" dirty="0" err="1">
                <a:latin typeface="Comic Sans MS" panose="030F0702030302020204" pitchFamily="66" charset="0"/>
              </a:rPr>
              <a:t>malignite</a:t>
            </a:r>
            <a:r>
              <a:rPr lang="tr-TR" dirty="0">
                <a:latin typeface="Comic Sans MS" panose="030F0702030302020204" pitchFamily="66" charset="0"/>
              </a:rPr>
              <a:t> riski ve kalıtsal bir </a:t>
            </a:r>
            <a:r>
              <a:rPr lang="tr-TR" dirty="0" err="1">
                <a:latin typeface="Comic Sans MS" panose="030F0702030302020204" pitchFamily="66" charset="0"/>
              </a:rPr>
              <a:t>kistik</a:t>
            </a:r>
            <a:r>
              <a:rPr lang="tr-TR" dirty="0">
                <a:latin typeface="Comic Sans MS" panose="030F0702030302020204" pitchFamily="66" charset="0"/>
              </a:rPr>
              <a:t> hastalık olup olmadığı araştırılmalıdır.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6223739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BASİT BÖBREK KİSTİ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En yaygın </a:t>
            </a:r>
            <a:r>
              <a:rPr lang="tr-TR" dirty="0" err="1">
                <a:latin typeface="Comic Sans MS" panose="030F0702030302020204" pitchFamily="66" charset="0"/>
              </a:rPr>
              <a:t>kistik</a:t>
            </a:r>
            <a:r>
              <a:rPr lang="tr-TR" dirty="0">
                <a:latin typeface="Comic Sans MS" panose="030F0702030302020204" pitchFamily="66" charset="0"/>
              </a:rPr>
              <a:t> hastalık formudur. </a:t>
            </a:r>
          </a:p>
          <a:p>
            <a:r>
              <a:rPr lang="tr-TR" dirty="0">
                <a:latin typeface="Comic Sans MS" panose="030F0702030302020204" pitchFamily="66" charset="0"/>
              </a:rPr>
              <a:t>40 yaş üzerinde rastlanma sıklığı %50’lere ulaşır. </a:t>
            </a:r>
          </a:p>
          <a:p>
            <a:r>
              <a:rPr lang="tr-TR" dirty="0">
                <a:latin typeface="Comic Sans MS" panose="030F0702030302020204" pitchFamily="66" charset="0"/>
              </a:rPr>
              <a:t>Genellikle </a:t>
            </a:r>
            <a:r>
              <a:rPr lang="tr-TR" dirty="0" err="1">
                <a:latin typeface="Comic Sans MS" panose="030F0702030302020204" pitchFamily="66" charset="0"/>
              </a:rPr>
              <a:t>asemptomatik</a:t>
            </a:r>
            <a:r>
              <a:rPr lang="tr-TR" dirty="0">
                <a:latin typeface="Comic Sans MS" panose="030F0702030302020204" pitchFamily="66" charset="0"/>
              </a:rPr>
              <a:t> olup, başka amaçlar ile yapılan radyolojik değerlendirmelerde tesadüfen tanı konur.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9342756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800" dirty="0">
                <a:latin typeface="Comic Sans MS" panose="030F0702030302020204" pitchFamily="66" charset="0"/>
              </a:rPr>
              <a:t>KAZANILMIŞ RENAL KİSTİK HASTALIK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Üremik hastalarda kalıtsal bir </a:t>
            </a:r>
            <a:r>
              <a:rPr lang="tr-TR" dirty="0" err="1">
                <a:latin typeface="Comic Sans MS" panose="030F0702030302020204" pitchFamily="66" charset="0"/>
              </a:rPr>
              <a:t>kistik</a:t>
            </a:r>
            <a:r>
              <a:rPr lang="tr-TR" dirty="0">
                <a:latin typeface="Comic Sans MS" panose="030F0702030302020204" pitchFamily="66" charset="0"/>
              </a:rPr>
              <a:t> hastalık olmamasına rağmen kist oluşumudur. </a:t>
            </a:r>
          </a:p>
          <a:p>
            <a:r>
              <a:rPr lang="tr-TR" dirty="0">
                <a:latin typeface="Comic Sans MS" panose="030F0702030302020204" pitchFamily="66" charset="0"/>
              </a:rPr>
              <a:t>Sıklığı 5 yıldan fazla diyalize giren hastalarda %50’leri geçebilir. </a:t>
            </a:r>
          </a:p>
          <a:p>
            <a:r>
              <a:rPr lang="tr-TR" dirty="0">
                <a:latin typeface="Comic Sans MS" panose="030F0702030302020204" pitchFamily="66" charset="0"/>
              </a:rPr>
              <a:t>Ayırıcı tanıda öncelikle erişkin tip </a:t>
            </a:r>
            <a:r>
              <a:rPr lang="tr-TR" dirty="0" err="1">
                <a:latin typeface="Comic Sans MS" panose="030F0702030302020204" pitchFamily="66" charset="0"/>
              </a:rPr>
              <a:t>otozomal</a:t>
            </a:r>
            <a:r>
              <a:rPr lang="tr-TR" dirty="0">
                <a:latin typeface="Comic Sans MS" panose="030F0702030302020204" pitchFamily="66" charset="0"/>
              </a:rPr>
              <a:t> dominant </a:t>
            </a:r>
            <a:r>
              <a:rPr lang="tr-TR" dirty="0" err="1">
                <a:latin typeface="Comic Sans MS" panose="030F0702030302020204" pitchFamily="66" charset="0"/>
              </a:rPr>
              <a:t>polikistik</a:t>
            </a:r>
            <a:r>
              <a:rPr lang="tr-TR" dirty="0">
                <a:latin typeface="Comic Sans MS" panose="030F0702030302020204" pitchFamily="66" charset="0"/>
              </a:rPr>
              <a:t> böbrek hastalığı düşünülür.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225850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KALITSAL KİSTLER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Genetik geçiş değişebilir</a:t>
            </a:r>
          </a:p>
          <a:p>
            <a:r>
              <a:rPr lang="tr-TR" dirty="0">
                <a:latin typeface="Comic Sans MS" panose="030F0702030302020204" pitchFamily="66" charset="0"/>
              </a:rPr>
              <a:t>Öncelikli sorun böbrek olabilir</a:t>
            </a:r>
          </a:p>
          <a:p>
            <a:r>
              <a:rPr lang="tr-TR" dirty="0">
                <a:latin typeface="Comic Sans MS" panose="030F0702030302020204" pitchFamily="66" charset="0"/>
              </a:rPr>
              <a:t>Başka bir genetik hastalıkta böbrek kisti olabilir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671370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sz="2800" dirty="0" smtClean="0">
                <a:latin typeface="Comic Sans MS" panose="030F0702030302020204" pitchFamily="66" charset="0"/>
              </a:rPr>
              <a:t>www.tekinakpolat.com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dirty="0" smtClean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4271660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>
                <a:latin typeface="Comic Sans MS" panose="030F0702030302020204" pitchFamily="66" charset="0"/>
              </a:rPr>
              <a:t>OTOZOMAL DOMİNANT POLİKİSTİK BÖBREK HASTALIĞI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ERİŞKİN TİP POLİKİSTİK BÖBREK HASTALIĞI</a:t>
            </a:r>
            <a:r>
              <a:rPr lang="en-US" dirty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 err="1">
                <a:latin typeface="Comic Sans MS" panose="030F0702030302020204" pitchFamily="66" charset="0"/>
              </a:rPr>
              <a:t>Geçiş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otozomal</a:t>
            </a:r>
            <a:r>
              <a:rPr lang="en-US" dirty="0">
                <a:latin typeface="Comic Sans MS" panose="030F0702030302020204" pitchFamily="66" charset="0"/>
              </a:rPr>
              <a:t> dominant</a:t>
            </a:r>
          </a:p>
          <a:p>
            <a:r>
              <a:rPr lang="tr-TR" dirty="0">
                <a:latin typeface="Comic Sans MS" panose="030F0702030302020204" pitchFamily="66" charset="0"/>
              </a:rPr>
              <a:t>Başta böbrek olmak üzere birçok organda kist oluşumuna neden olur</a:t>
            </a:r>
          </a:p>
          <a:p>
            <a:r>
              <a:rPr lang="tr-TR" dirty="0">
                <a:latin typeface="Comic Sans MS" panose="030F0702030302020204" pitchFamily="66" charset="0"/>
              </a:rPr>
              <a:t>Ailede erken yaşta beyin kanaması, kalp krizi gibi nedenlerle erken kaybedilenler varsa akla gelmeli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3616923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>
                <a:latin typeface="Comic Sans MS" panose="030F0702030302020204" pitchFamily="66" charset="0"/>
              </a:rPr>
              <a:t>OTOZOMAL DOMİNANT POLİKİSTİK BÖBREK HASTALIĞI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0589" y="1371600"/>
            <a:ext cx="9004300" cy="4251325"/>
          </a:xfrm>
        </p:spPr>
        <p:txBody>
          <a:bodyPr/>
          <a:lstStyle/>
          <a:p>
            <a:r>
              <a:rPr lang="tr-TR" sz="2800" dirty="0">
                <a:latin typeface="Comic Sans MS" panose="030F0702030302020204" pitchFamily="66" charset="0"/>
              </a:rPr>
              <a:t>4. veya 16. kromozomda genetik bozukluk saptanmıştır.</a:t>
            </a:r>
          </a:p>
          <a:p>
            <a:r>
              <a:rPr lang="tr-TR" sz="2800" dirty="0">
                <a:latin typeface="Comic Sans MS" panose="030F0702030302020204" pitchFamily="66" charset="0"/>
              </a:rPr>
              <a:t>Çoğunluğu 16.kromozomda (Tip 1, daha ağır), az bir kısmı ise 4. kromozomdadır (Tip 2). </a:t>
            </a:r>
          </a:p>
          <a:p>
            <a:r>
              <a:rPr lang="tr-TR" sz="2800" dirty="0">
                <a:latin typeface="Comic Sans MS" panose="030F0702030302020204" pitchFamily="66" charset="0"/>
              </a:rPr>
              <a:t>PKD1 ve PKD2 genleri </a:t>
            </a:r>
            <a:r>
              <a:rPr lang="tr-TR" sz="2800" dirty="0" err="1">
                <a:latin typeface="Comic Sans MS" panose="030F0702030302020204" pitchFamily="66" charset="0"/>
              </a:rPr>
              <a:t>polikistin</a:t>
            </a:r>
            <a:r>
              <a:rPr lang="tr-TR" sz="2800" dirty="0">
                <a:latin typeface="Comic Sans MS" panose="030F0702030302020204" pitchFamily="66" charset="0"/>
              </a:rPr>
              <a:t> 1 ve </a:t>
            </a:r>
            <a:r>
              <a:rPr lang="tr-TR" sz="2800" dirty="0" err="1">
                <a:latin typeface="Comic Sans MS" panose="030F0702030302020204" pitchFamily="66" charset="0"/>
              </a:rPr>
              <a:t>polikistin</a:t>
            </a:r>
            <a:r>
              <a:rPr lang="tr-TR" sz="2800" dirty="0">
                <a:latin typeface="Comic Sans MS" panose="030F0702030302020204" pitchFamily="66" charset="0"/>
              </a:rPr>
              <a:t> 2’yi kodlarlar. </a:t>
            </a:r>
          </a:p>
          <a:p>
            <a:r>
              <a:rPr lang="tr-TR" sz="2800" dirty="0">
                <a:latin typeface="Comic Sans MS" panose="030F0702030302020204" pitchFamily="66" charset="0"/>
              </a:rPr>
              <a:t>Son yıllarda genel olarak klinik seyri daha iyi olan 3. bir gen (GANAB) saptanmıştır. </a:t>
            </a:r>
            <a:endParaRPr lang="en-US" sz="2800" dirty="0">
              <a:latin typeface="Comic Sans MS" panose="030F0702030302020204" pitchFamily="66" charset="0"/>
            </a:endParaRP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4810657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>
                <a:latin typeface="Comic Sans MS" panose="030F0702030302020204" pitchFamily="66" charset="0"/>
              </a:rPr>
              <a:t>OTOZOMAL DOMİNANT POLİKİSTİK BÖBREK HASTALIĞI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Kist ayırıcı tanısı önemli</a:t>
            </a:r>
          </a:p>
          <a:p>
            <a:r>
              <a:rPr lang="tr-TR" dirty="0">
                <a:latin typeface="Comic Sans MS" panose="030F0702030302020204" pitchFamily="66" charset="0"/>
              </a:rPr>
              <a:t>Klinik kistlerle ilgili: yüksek tansiyon, iltihap, taş, kanama ve böbrek yetmezliği</a:t>
            </a:r>
          </a:p>
          <a:p>
            <a:r>
              <a:rPr lang="tr-TR" dirty="0">
                <a:latin typeface="Comic Sans MS" panose="030F0702030302020204" pitchFamily="66" charset="0"/>
              </a:rPr>
              <a:t>Erken dönemde belirti yoktur, ileri yaşlarda ortaya çıkar</a:t>
            </a:r>
          </a:p>
          <a:p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6952287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>
                <a:latin typeface="Comic Sans MS" panose="030F0702030302020204" pitchFamily="66" charset="0"/>
              </a:rPr>
              <a:t>OTOZOMAL DOMİNANT POLİKİSTİK BÖBREK HASTALIĞI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Karaciğer, pankreas, dalak, akciğer, </a:t>
            </a:r>
            <a:r>
              <a:rPr lang="tr-TR" dirty="0" err="1">
                <a:latin typeface="Comic Sans MS" panose="030F0702030302020204" pitchFamily="66" charset="0"/>
              </a:rPr>
              <a:t>tiroid</a:t>
            </a:r>
            <a:r>
              <a:rPr lang="tr-TR" dirty="0">
                <a:latin typeface="Comic Sans MS" panose="030F0702030302020204" pitchFamily="66" charset="0"/>
              </a:rPr>
              <a:t>, beyin, yumurtalık gibi organlarda da kist görülebilir. </a:t>
            </a:r>
          </a:p>
          <a:p>
            <a:r>
              <a:rPr lang="tr-TR" dirty="0">
                <a:latin typeface="Comic Sans MS" panose="030F0702030302020204" pitchFamily="66" charset="0"/>
              </a:rPr>
              <a:t>Kalp kapakçıkları etkilenebilir, beyin damarlarında genişlemeler (anevrizma) olabilir, kalın bağırsakta </a:t>
            </a:r>
            <a:r>
              <a:rPr lang="tr-TR" dirty="0" err="1">
                <a:latin typeface="Comic Sans MS" panose="030F0702030302020204" pitchFamily="66" charset="0"/>
              </a:rPr>
              <a:t>keseleşmeler</a:t>
            </a:r>
            <a:r>
              <a:rPr lang="tr-TR" dirty="0">
                <a:latin typeface="Comic Sans MS" panose="030F0702030302020204" pitchFamily="66" charset="0"/>
              </a:rPr>
              <a:t> (</a:t>
            </a:r>
            <a:r>
              <a:rPr lang="tr-TR" dirty="0" err="1">
                <a:latin typeface="Comic Sans MS" panose="030F0702030302020204" pitchFamily="66" charset="0"/>
              </a:rPr>
              <a:t>divertikül</a:t>
            </a:r>
            <a:r>
              <a:rPr lang="tr-TR" dirty="0">
                <a:latin typeface="Comic Sans MS" panose="030F0702030302020204" pitchFamily="66" charset="0"/>
              </a:rPr>
              <a:t>) gelişebilir ve karında fıtık görülebilir.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7332272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>
                <a:latin typeface="Comic Sans MS" panose="030F0702030302020204" pitchFamily="66" charset="0"/>
              </a:rPr>
              <a:t>OTOZOMAL DOMİNANT POLİKİSTİK BÖBREK HASTALIĞI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Tedavi komplikasyon tedavisi</a:t>
            </a:r>
          </a:p>
          <a:p>
            <a:r>
              <a:rPr lang="tr-TR" dirty="0">
                <a:latin typeface="Comic Sans MS" panose="030F0702030302020204" pitchFamily="66" charset="0"/>
              </a:rPr>
              <a:t>Kan basıncı kontrolü önemli</a:t>
            </a:r>
          </a:p>
          <a:p>
            <a:r>
              <a:rPr lang="tr-TR" dirty="0">
                <a:latin typeface="Comic Sans MS" panose="030F0702030302020204" pitchFamily="66" charset="0"/>
              </a:rPr>
              <a:t>Böbrek yetmezliği tedavisi</a:t>
            </a:r>
          </a:p>
          <a:p>
            <a:r>
              <a:rPr lang="tr-TR" dirty="0">
                <a:latin typeface="Comic Sans MS" panose="030F0702030302020204" pitchFamily="66" charset="0"/>
              </a:rPr>
              <a:t>Aile taraması</a:t>
            </a:r>
          </a:p>
          <a:p>
            <a:r>
              <a:rPr lang="tr-TR" dirty="0">
                <a:latin typeface="Comic Sans MS" panose="030F0702030302020204" pitchFamily="66" charset="0"/>
              </a:rPr>
              <a:t>Canlı verici seçimine dikkat edilmeli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1491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>
                <a:latin typeface="Comic Sans MS" panose="030F0702030302020204" pitchFamily="66" charset="0"/>
              </a:rPr>
              <a:t>OTOZOMAL RESESSİF POLİKİSTİK BÖBREK HASTALIĞI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6325" y="1371600"/>
            <a:ext cx="9004300" cy="4251325"/>
          </a:xfrm>
        </p:spPr>
        <p:txBody>
          <a:bodyPr/>
          <a:lstStyle/>
          <a:p>
            <a:r>
              <a:rPr lang="tr-TR" sz="2800" dirty="0">
                <a:latin typeface="Comic Sans MS" panose="030F0702030302020204" pitchFamily="66" charset="0"/>
              </a:rPr>
              <a:t>Genel olarak çocukluk yaş grubunun hastalığıdır. </a:t>
            </a:r>
          </a:p>
          <a:p>
            <a:r>
              <a:rPr lang="tr-TR" sz="2800" dirty="0">
                <a:latin typeface="Comic Sans MS" panose="030F0702030302020204" pitchFamily="66" charset="0"/>
              </a:rPr>
              <a:t>Klinik çok değişkenlik gösterebilir, bebeklikten </a:t>
            </a:r>
            <a:r>
              <a:rPr lang="tr-TR" sz="2800" dirty="0" err="1">
                <a:latin typeface="Comic Sans MS" panose="030F0702030302020204" pitchFamily="66" charset="0"/>
              </a:rPr>
              <a:t>adölesan</a:t>
            </a:r>
            <a:r>
              <a:rPr lang="tr-TR" sz="2800" dirty="0">
                <a:latin typeface="Comic Sans MS" panose="030F0702030302020204" pitchFamily="66" charset="0"/>
              </a:rPr>
              <a:t> dönemine kadar görülebilir. </a:t>
            </a:r>
          </a:p>
          <a:p>
            <a:r>
              <a:rPr lang="tr-TR" sz="2800" dirty="0">
                <a:latin typeface="Comic Sans MS" panose="030F0702030302020204" pitchFamily="66" charset="0"/>
              </a:rPr>
              <a:t>Erken klinik belirti gösterenlerde hastalık daha ağır seyreder. </a:t>
            </a:r>
          </a:p>
          <a:p>
            <a:r>
              <a:rPr lang="tr-TR" sz="2800" dirty="0">
                <a:latin typeface="Comic Sans MS" panose="030F0702030302020204" pitchFamily="66" charset="0"/>
              </a:rPr>
              <a:t>6. Kromozomda yer alan PKHD1 geni sorumludur.</a:t>
            </a:r>
            <a:r>
              <a:rPr lang="tr-TR" sz="2800" dirty="0"/>
              <a:t>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9676613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>
                <a:latin typeface="Comic Sans MS" panose="030F0702030302020204" pitchFamily="66" charset="0"/>
              </a:rPr>
              <a:t>NEFRONOFİTİZİS-OTOZOMAL DOMİNANT TUBÜLOİNTERSTİSİYEL BÖBREK HASTALIĞI </a:t>
            </a:r>
            <a:endParaRPr lang="en-US" sz="3200" i="1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>
                <a:latin typeface="Comic Sans MS" panose="030F0702030302020204" pitchFamily="66" charset="0"/>
              </a:rPr>
              <a:t>Kalıtsal böbrek hastalığı konusunda bahsedilen en karışık hastalıklardan birisidir çünkü aslında 2 hastalıktır: </a:t>
            </a:r>
            <a:r>
              <a:rPr lang="tr-TR" sz="2800" dirty="0" err="1">
                <a:latin typeface="Comic Sans MS" panose="030F0702030302020204" pitchFamily="66" charset="0"/>
              </a:rPr>
              <a:t>nefronofitizis</a:t>
            </a:r>
            <a:r>
              <a:rPr lang="tr-TR" sz="2800" dirty="0">
                <a:latin typeface="Comic Sans MS" panose="030F0702030302020204" pitchFamily="66" charset="0"/>
              </a:rPr>
              <a:t> ve </a:t>
            </a:r>
            <a:r>
              <a:rPr lang="tr-TR" sz="2800" dirty="0" err="1">
                <a:latin typeface="Comic Sans MS" panose="030F0702030302020204" pitchFamily="66" charset="0"/>
              </a:rPr>
              <a:t>otozomal</a:t>
            </a:r>
            <a:r>
              <a:rPr lang="tr-TR" sz="2800" dirty="0">
                <a:latin typeface="Comic Sans MS" panose="030F0702030302020204" pitchFamily="66" charset="0"/>
              </a:rPr>
              <a:t> dominant </a:t>
            </a:r>
            <a:r>
              <a:rPr lang="tr-TR" sz="2800" dirty="0" err="1">
                <a:latin typeface="Comic Sans MS" panose="030F0702030302020204" pitchFamily="66" charset="0"/>
              </a:rPr>
              <a:t>tubülointerstisiyel</a:t>
            </a:r>
            <a:r>
              <a:rPr lang="tr-TR" sz="2800" dirty="0">
                <a:latin typeface="Comic Sans MS" panose="030F0702030302020204" pitchFamily="66" charset="0"/>
              </a:rPr>
              <a:t> böbrek hastalığı. </a:t>
            </a:r>
          </a:p>
          <a:p>
            <a:r>
              <a:rPr lang="tr-TR" sz="2800" dirty="0">
                <a:latin typeface="Comic Sans MS" panose="030F0702030302020204" pitchFamily="66" charset="0"/>
              </a:rPr>
              <a:t>Her 2 hastalığın da klinik özellikleri farklı alt grupları vardır.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Otozomal</a:t>
            </a:r>
            <a:r>
              <a:rPr lang="tr-TR" sz="2800" dirty="0">
                <a:latin typeface="Comic Sans MS" panose="030F0702030302020204" pitchFamily="66" charset="0"/>
              </a:rPr>
              <a:t> dominant </a:t>
            </a:r>
            <a:r>
              <a:rPr lang="tr-TR" sz="2800" dirty="0" err="1">
                <a:latin typeface="Comic Sans MS" panose="030F0702030302020204" pitchFamily="66" charset="0"/>
              </a:rPr>
              <a:t>tubülointerstisiyel</a:t>
            </a:r>
            <a:r>
              <a:rPr lang="tr-TR" sz="2800" dirty="0">
                <a:latin typeface="Comic Sans MS" panose="030F0702030302020204" pitchFamily="66" charset="0"/>
              </a:rPr>
              <a:t> böbrek hastalığının daha önceki adı da </a:t>
            </a:r>
            <a:r>
              <a:rPr lang="tr-TR" sz="2800" dirty="0" err="1">
                <a:latin typeface="Comic Sans MS" panose="030F0702030302020204" pitchFamily="66" charset="0"/>
              </a:rPr>
              <a:t>medüller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kistik</a:t>
            </a:r>
            <a:r>
              <a:rPr lang="tr-TR" sz="2800" dirty="0">
                <a:latin typeface="Comic Sans MS" panose="030F0702030302020204" pitchFamily="66" charset="0"/>
              </a:rPr>
              <a:t> hastalıktır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5344579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800" dirty="0">
                <a:latin typeface="Comic Sans MS" panose="030F0702030302020204" pitchFamily="66" charset="0"/>
              </a:rPr>
              <a:t>GENETİK GEÇİŞ</a:t>
            </a:r>
            <a:endParaRPr lang="en-US" sz="4800" i="1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Nefronofitizis</a:t>
            </a: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tr-TR" dirty="0" err="1">
                <a:latin typeface="Comic Sans MS" panose="030F0702030302020204" pitchFamily="66" charset="0"/>
              </a:rPr>
              <a:t>Otozomal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resessif</a:t>
            </a:r>
            <a:r>
              <a:rPr lang="tr-TR" dirty="0">
                <a:latin typeface="Comic Sans MS" panose="030F0702030302020204" pitchFamily="66" charset="0"/>
              </a:rPr>
              <a:t>.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Otozomal</a:t>
            </a: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dominant </a:t>
            </a:r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tubülointerstisiyel</a:t>
            </a: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böbrek hastalığı: </a:t>
            </a:r>
            <a:r>
              <a:rPr lang="tr-TR" dirty="0">
                <a:latin typeface="Comic Sans MS" panose="030F0702030302020204" pitchFamily="66" charset="0"/>
              </a:rPr>
              <a:t>Adından anlaşılacağı gibi </a:t>
            </a:r>
            <a:r>
              <a:rPr lang="tr-TR" dirty="0" err="1">
                <a:latin typeface="Comic Sans MS" panose="030F0702030302020204" pitchFamily="66" charset="0"/>
              </a:rPr>
              <a:t>otozomal</a:t>
            </a:r>
            <a:r>
              <a:rPr lang="tr-TR" dirty="0">
                <a:latin typeface="Comic Sans MS" panose="030F0702030302020204" pitchFamily="66" charset="0"/>
              </a:rPr>
              <a:t> dominant.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4176002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BAŞLANGIÇ YAŞI</a:t>
            </a:r>
            <a:endParaRPr lang="en-US" i="1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Nefronofitizis</a:t>
            </a: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tr-TR" dirty="0">
                <a:latin typeface="Comic Sans MS" panose="030F0702030302020204" pitchFamily="66" charset="0"/>
              </a:rPr>
              <a:t>Bebeklik, çocukluk ya</a:t>
            </a:r>
            <a:r>
              <a:rPr lang="en-US" dirty="0" err="1">
                <a:latin typeface="Comic Sans MS" panose="030F0702030302020204" pitchFamily="66" charset="0"/>
              </a:rPr>
              <a:t>şı</a:t>
            </a:r>
            <a:r>
              <a:rPr lang="tr-TR" dirty="0">
                <a:latin typeface="Comic Sans MS" panose="030F0702030302020204" pitchFamily="66" charset="0"/>
              </a:rPr>
              <a:t>.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Otozomal</a:t>
            </a: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dominant </a:t>
            </a:r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tubülointerstisiyel</a:t>
            </a: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böbrek hastalığı: </a:t>
            </a:r>
            <a:r>
              <a:rPr lang="tr-TR" dirty="0">
                <a:latin typeface="Comic Sans MS" panose="030F0702030302020204" pitchFamily="66" charset="0"/>
              </a:rPr>
              <a:t>Erişkin yaş.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4322421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76325" y="436562"/>
            <a:ext cx="9004300" cy="1181100"/>
          </a:xfrm>
        </p:spPr>
        <p:txBody>
          <a:bodyPr/>
          <a:lstStyle/>
          <a:p>
            <a:r>
              <a:rPr lang="tr-TR" sz="4000" dirty="0">
                <a:latin typeface="Comic Sans MS" panose="030F0702030302020204" pitchFamily="66" charset="0"/>
              </a:rPr>
              <a:t>OTOZOMAL DOMİNANT TUBÜLOİNTERSTİSİYEL BÖBREK HASTALIĞI </a:t>
            </a:r>
            <a:endParaRPr lang="en-US" sz="4000" i="1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>
                <a:latin typeface="Comic Sans MS" panose="030F0702030302020204" pitchFamily="66" charset="0"/>
              </a:rPr>
              <a:t>Değişik genlerle oluşabilir: </a:t>
            </a:r>
            <a:r>
              <a:rPr lang="en-US" sz="2800" dirty="0">
                <a:latin typeface="Comic Sans MS" panose="030F0702030302020204" pitchFamily="66" charset="0"/>
              </a:rPr>
              <a:t>MUC1, UMOD, REN, and HNF1B. </a:t>
            </a:r>
          </a:p>
          <a:p>
            <a:r>
              <a:rPr lang="en-US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Hiperürisemi</a:t>
            </a:r>
            <a:r>
              <a:rPr lang="en-US" sz="2800" dirty="0">
                <a:latin typeface="Comic Sans MS" panose="030F0702030302020204" pitchFamily="66" charset="0"/>
              </a:rPr>
              <a:t> UMOD </a:t>
            </a:r>
            <a:r>
              <a:rPr lang="en-US" sz="2800" dirty="0" err="1">
                <a:latin typeface="Comic Sans MS" panose="030F0702030302020204" pitchFamily="66" charset="0"/>
              </a:rPr>
              <a:t>geni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atin typeface="Comic Sans MS" panose="030F0702030302020204" pitchFamily="66" charset="0"/>
              </a:rPr>
              <a:t>ile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atin typeface="Comic Sans MS" panose="030F0702030302020204" pitchFamily="66" charset="0"/>
              </a:rPr>
              <a:t>ilişkili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atin typeface="Comic Sans MS" panose="030F0702030302020204" pitchFamily="66" charset="0"/>
              </a:rPr>
              <a:t>hastalığın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atin typeface="Comic Sans MS" panose="030F0702030302020204" pitchFamily="66" charset="0"/>
              </a:rPr>
              <a:t>tipik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atin typeface="Comic Sans MS" panose="030F0702030302020204" pitchFamily="66" charset="0"/>
              </a:rPr>
              <a:t>özelliğidir</a:t>
            </a:r>
            <a:r>
              <a:rPr lang="en-US" sz="2800" dirty="0">
                <a:latin typeface="Comic Sans MS" panose="030F0702030302020204" pitchFamily="66" charset="0"/>
              </a:rPr>
              <a:t>, son </a:t>
            </a:r>
            <a:r>
              <a:rPr lang="en-US" sz="2800" dirty="0" err="1">
                <a:latin typeface="Comic Sans MS" panose="030F0702030302020204" pitchFamily="66" charset="0"/>
              </a:rPr>
              <a:t>dönem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atin typeface="Comic Sans MS" panose="030F0702030302020204" pitchFamily="66" charset="0"/>
              </a:rPr>
              <a:t>böbrek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atin typeface="Comic Sans MS" panose="030F0702030302020204" pitchFamily="66" charset="0"/>
              </a:rPr>
              <a:t>hastalığı</a:t>
            </a:r>
            <a:r>
              <a:rPr lang="en-US" sz="2800" dirty="0">
                <a:latin typeface="Comic Sans MS" panose="030F0702030302020204" pitchFamily="66" charset="0"/>
              </a:rPr>
              <a:t> 30-70 </a:t>
            </a:r>
            <a:r>
              <a:rPr lang="en-US" sz="2800" dirty="0" err="1">
                <a:latin typeface="Comic Sans MS" panose="030F0702030302020204" pitchFamily="66" charset="0"/>
              </a:rPr>
              <a:t>yaş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atin typeface="Comic Sans MS" panose="030F0702030302020204" pitchFamily="66" charset="0"/>
              </a:rPr>
              <a:t>arası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atin typeface="Comic Sans MS" panose="030F0702030302020204" pitchFamily="66" charset="0"/>
              </a:rPr>
              <a:t>görülebilir</a:t>
            </a:r>
            <a:r>
              <a:rPr lang="en-US" sz="2800" dirty="0">
                <a:latin typeface="Comic Sans MS" panose="030F0702030302020204" pitchFamily="66" charset="0"/>
              </a:rPr>
              <a:t>. </a:t>
            </a:r>
          </a:p>
          <a:p>
            <a:r>
              <a:rPr lang="en-US" sz="2800" dirty="0">
                <a:latin typeface="Comic Sans MS" panose="030F0702030302020204" pitchFamily="66" charset="0"/>
              </a:rPr>
              <a:t>MUC1 </a:t>
            </a:r>
            <a:r>
              <a:rPr lang="en-US" sz="2800" dirty="0" err="1">
                <a:latin typeface="Comic Sans MS" panose="030F0702030302020204" pitchFamily="66" charset="0"/>
              </a:rPr>
              <a:t>geni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atin typeface="Comic Sans MS" panose="030F0702030302020204" pitchFamily="66" charset="0"/>
              </a:rPr>
              <a:t>ile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atin typeface="Comic Sans MS" panose="030F0702030302020204" pitchFamily="66" charset="0"/>
              </a:rPr>
              <a:t>ilişkili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atin typeface="Comic Sans MS" panose="030F0702030302020204" pitchFamily="66" charset="0"/>
              </a:rPr>
              <a:t>hastalıkta</a:t>
            </a:r>
            <a:r>
              <a:rPr lang="en-US" sz="2800" dirty="0">
                <a:latin typeface="Comic Sans MS" panose="030F0702030302020204" pitchFamily="66" charset="0"/>
              </a:rPr>
              <a:t> son </a:t>
            </a:r>
            <a:r>
              <a:rPr lang="en-US" sz="2800" dirty="0" err="1">
                <a:latin typeface="Comic Sans MS" panose="030F0702030302020204" pitchFamily="66" charset="0"/>
              </a:rPr>
              <a:t>dönem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atin typeface="Comic Sans MS" panose="030F0702030302020204" pitchFamily="66" charset="0"/>
              </a:rPr>
              <a:t>böbrek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atin typeface="Comic Sans MS" panose="030F0702030302020204" pitchFamily="66" charset="0"/>
              </a:rPr>
              <a:t>hastalığının</a:t>
            </a:r>
            <a:r>
              <a:rPr lang="en-US" sz="2800" dirty="0">
                <a:latin typeface="Comic Sans MS" panose="030F0702030302020204" pitchFamily="66" charset="0"/>
              </a:rPr>
              <a:t> 60 </a:t>
            </a:r>
            <a:r>
              <a:rPr lang="en-US" sz="2800" dirty="0" err="1">
                <a:latin typeface="Comic Sans MS" panose="030F0702030302020204" pitchFamily="66" charset="0"/>
              </a:rPr>
              <a:t>yaştan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atin typeface="Comic Sans MS" panose="030F0702030302020204" pitchFamily="66" charset="0"/>
              </a:rPr>
              <a:t>sonra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atin typeface="Comic Sans MS" panose="030F0702030302020204" pitchFamily="66" charset="0"/>
              </a:rPr>
              <a:t>görülmesi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atin typeface="Comic Sans MS" panose="030F0702030302020204" pitchFamily="66" charset="0"/>
              </a:rPr>
              <a:t>beklenir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atin typeface="Comic Sans MS" panose="030F0702030302020204" pitchFamily="66" charset="0"/>
              </a:rPr>
              <a:t>ama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atin typeface="Comic Sans MS" panose="030F0702030302020204" pitchFamily="66" charset="0"/>
              </a:rPr>
              <a:t>kural</a:t>
            </a:r>
            <a:r>
              <a:rPr lang="en-US" sz="2800" dirty="0"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atin typeface="Comic Sans MS" panose="030F0702030302020204" pitchFamily="66" charset="0"/>
              </a:rPr>
              <a:t>değildir</a:t>
            </a:r>
            <a:r>
              <a:rPr lang="en-US" sz="2800" dirty="0">
                <a:latin typeface="Comic Sans MS" panose="030F0702030302020204" pitchFamily="66" charset="0"/>
              </a:rPr>
              <a:t>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084387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Genel bilgiler</a:t>
            </a:r>
          </a:p>
          <a:p>
            <a:r>
              <a:rPr lang="tr-TR" dirty="0">
                <a:latin typeface="Comic Sans MS" panose="030F0702030302020204" pitchFamily="66" charset="0"/>
              </a:rPr>
              <a:t>Kalıtsal hastalıklar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Kistik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smtClean="0">
                <a:latin typeface="Comic Sans MS" panose="030F0702030302020204" pitchFamily="66" charset="0"/>
              </a:rPr>
              <a:t>hastalıklar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Anomaliler</a:t>
            </a:r>
          </a:p>
          <a:p>
            <a:r>
              <a:rPr lang="tr-TR" dirty="0">
                <a:latin typeface="Comic Sans MS" panose="030F0702030302020204" pitchFamily="66" charset="0"/>
              </a:rPr>
              <a:t>Özet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4308769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>
                <a:latin typeface="Comic Sans MS" panose="030F0702030302020204" pitchFamily="66" charset="0"/>
              </a:rPr>
              <a:t>MEDÜLLER SÜNGER BÖBREK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>
                <a:latin typeface="Comic Sans MS" panose="030F0702030302020204" pitchFamily="66" charset="0"/>
              </a:rPr>
              <a:t>Medüller</a:t>
            </a:r>
            <a:r>
              <a:rPr lang="tr-TR" sz="2800" dirty="0">
                <a:latin typeface="Comic Sans MS" panose="030F0702030302020204" pitchFamily="66" charset="0"/>
              </a:rPr>
              <a:t> sünger böbrek genellikle </a:t>
            </a:r>
            <a:r>
              <a:rPr lang="tr-TR" sz="2800" dirty="0" err="1">
                <a:latin typeface="Comic Sans MS" panose="030F0702030302020204" pitchFamily="66" charset="0"/>
              </a:rPr>
              <a:t>sporadik</a:t>
            </a:r>
            <a:r>
              <a:rPr lang="tr-TR" sz="2800" dirty="0">
                <a:latin typeface="Comic Sans MS" panose="030F0702030302020204" pitchFamily="66" charset="0"/>
              </a:rPr>
              <a:t> olarak görülür ancak bazı ailelerde </a:t>
            </a:r>
            <a:r>
              <a:rPr lang="tr-TR" sz="2800" dirty="0" err="1">
                <a:latin typeface="Comic Sans MS" panose="030F0702030302020204" pitchFamily="66" charset="0"/>
              </a:rPr>
              <a:t>otozomal</a:t>
            </a:r>
            <a:r>
              <a:rPr lang="tr-TR" sz="2800" dirty="0">
                <a:latin typeface="Comic Sans MS" panose="030F0702030302020204" pitchFamily="66" charset="0"/>
              </a:rPr>
              <a:t> dominant geçiş gösterebilir.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Medüller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kistik</a:t>
            </a:r>
            <a:r>
              <a:rPr lang="tr-TR" sz="2800" dirty="0">
                <a:latin typeface="Comic Sans MS" panose="030F0702030302020204" pitchFamily="66" charset="0"/>
              </a:rPr>
              <a:t> hastalık (yeni adı </a:t>
            </a:r>
            <a:r>
              <a:rPr lang="tr-TR" sz="2800" dirty="0" err="1">
                <a:latin typeface="Comic Sans MS" panose="030F0702030302020204" pitchFamily="66" charset="0"/>
              </a:rPr>
              <a:t>otozomal</a:t>
            </a:r>
            <a:r>
              <a:rPr lang="tr-TR" sz="2800" dirty="0">
                <a:latin typeface="Comic Sans MS" panose="030F0702030302020204" pitchFamily="66" charset="0"/>
              </a:rPr>
              <a:t> dominant </a:t>
            </a:r>
            <a:r>
              <a:rPr lang="tr-TR" sz="2800" dirty="0" err="1">
                <a:latin typeface="Comic Sans MS" panose="030F0702030302020204" pitchFamily="66" charset="0"/>
              </a:rPr>
              <a:t>tubülointerstisiyel</a:t>
            </a:r>
            <a:r>
              <a:rPr lang="tr-TR" sz="2800" dirty="0">
                <a:latin typeface="Comic Sans MS" panose="030F0702030302020204" pitchFamily="66" charset="0"/>
              </a:rPr>
              <a:t> böbrek hastalığı) ile ismi nedeni ile karışabilmesidir.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Kistik</a:t>
            </a:r>
            <a:r>
              <a:rPr lang="tr-TR" sz="2800" dirty="0">
                <a:latin typeface="Comic Sans MS" panose="030F0702030302020204" pitchFamily="66" charset="0"/>
              </a:rPr>
              <a:t> böbrek hastalıkları ayırıcı tanısında düşünülmelidir.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7039318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>
                <a:latin typeface="Comic Sans MS" panose="030F0702030302020204" pitchFamily="66" charset="0"/>
              </a:rPr>
              <a:t>MEDÜLLER SÜNGER BÖBREK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>
                <a:latin typeface="Comic Sans MS" panose="030F0702030302020204" pitchFamily="66" charset="0"/>
              </a:rPr>
              <a:t>Ürolitiyazis</a:t>
            </a:r>
            <a:r>
              <a:rPr lang="tr-TR" sz="2800" dirty="0">
                <a:latin typeface="Comic Sans MS" panose="030F0702030302020204" pitchFamily="66" charset="0"/>
              </a:rPr>
              <a:t>, </a:t>
            </a:r>
            <a:r>
              <a:rPr lang="tr-TR" sz="2800" dirty="0" err="1">
                <a:latin typeface="Comic Sans MS" panose="030F0702030302020204" pitchFamily="66" charset="0"/>
              </a:rPr>
              <a:t>üriner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infeksiyon</a:t>
            </a:r>
            <a:r>
              <a:rPr lang="tr-TR" sz="2800" dirty="0">
                <a:latin typeface="Comic Sans MS" panose="030F0702030302020204" pitchFamily="66" charset="0"/>
              </a:rPr>
              <a:t> ve </a:t>
            </a:r>
            <a:r>
              <a:rPr lang="tr-TR" sz="2800" dirty="0" err="1">
                <a:latin typeface="Comic Sans MS" panose="030F0702030302020204" pitchFamily="66" charset="0"/>
              </a:rPr>
              <a:t>hematüri</a:t>
            </a:r>
            <a:r>
              <a:rPr lang="tr-TR" sz="2800" dirty="0">
                <a:latin typeface="Comic Sans MS" panose="030F0702030302020204" pitchFamily="66" charset="0"/>
              </a:rPr>
              <a:t> ön plandadır.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Nefrokalsinozis</a:t>
            </a:r>
            <a:r>
              <a:rPr lang="tr-TR" sz="2800" dirty="0">
                <a:latin typeface="Comic Sans MS" panose="030F0702030302020204" pitchFamily="66" charset="0"/>
              </a:rPr>
              <a:t> izlenebilir. </a:t>
            </a:r>
            <a:r>
              <a:rPr 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Nefrokalsinozis</a:t>
            </a:r>
            <a:r>
              <a:rPr 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 ayırıcı tanısında (</a:t>
            </a:r>
            <a:r>
              <a:rPr 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hiperparatiroidi</a:t>
            </a:r>
            <a:r>
              <a:rPr 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, D vitamini </a:t>
            </a:r>
            <a:r>
              <a:rPr 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intoksikasyonu</a:t>
            </a:r>
            <a:r>
              <a:rPr 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, </a:t>
            </a:r>
            <a:r>
              <a:rPr 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sarkoidoz</a:t>
            </a:r>
            <a:r>
              <a:rPr 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, süt alkali sendromu) düşünülmelidir.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Tubüler</a:t>
            </a:r>
            <a:r>
              <a:rPr lang="tr-TR" sz="2800" dirty="0">
                <a:latin typeface="Comic Sans MS" panose="030F0702030302020204" pitchFamily="66" charset="0"/>
              </a:rPr>
              <a:t> fonksiyon bozuklukları (daha çok </a:t>
            </a:r>
            <a:r>
              <a:rPr lang="tr-TR" sz="2800" dirty="0" err="1">
                <a:latin typeface="Comic Sans MS" panose="030F0702030302020204" pitchFamily="66" charset="0"/>
              </a:rPr>
              <a:t>distal</a:t>
            </a:r>
            <a:r>
              <a:rPr lang="tr-TR" sz="2800" dirty="0">
                <a:latin typeface="Comic Sans MS" panose="030F0702030302020204" pitchFamily="66" charset="0"/>
              </a:rPr>
              <a:t>) görülür. </a:t>
            </a:r>
          </a:p>
          <a:p>
            <a:r>
              <a:rPr lang="tr-TR" sz="2800" dirty="0">
                <a:latin typeface="Comic Sans MS" panose="030F0702030302020204" pitchFamily="66" charset="0"/>
              </a:rPr>
              <a:t>Böbrek yetmezliği nadirdir. </a:t>
            </a:r>
            <a:endParaRPr lang="en-US" sz="2800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2012007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ALPORT SENDROMU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İdrarda kanama ve işitme kaybı ile karakterize özellikle erkeklerde böbrek yetmezliğine kadar ilerleme gösterebilen bir hastalıktır, </a:t>
            </a:r>
            <a:r>
              <a:rPr lang="tr-TR" dirty="0" err="1">
                <a:latin typeface="Comic Sans MS" panose="030F0702030302020204" pitchFamily="66" charset="0"/>
              </a:rPr>
              <a:t>herediter</a:t>
            </a:r>
            <a:r>
              <a:rPr lang="tr-TR" dirty="0">
                <a:latin typeface="Comic Sans MS" panose="030F0702030302020204" pitchFamily="66" charset="0"/>
              </a:rPr>
              <a:t> nefrit olarak da isimlendirilebilir.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Glomerül</a:t>
            </a:r>
            <a:r>
              <a:rPr lang="tr-TR" dirty="0">
                <a:latin typeface="Comic Sans MS" panose="030F0702030302020204" pitchFamily="66" charset="0"/>
              </a:rPr>
              <a:t> bazal </a:t>
            </a:r>
            <a:r>
              <a:rPr lang="tr-TR" dirty="0" err="1">
                <a:latin typeface="Comic Sans MS" panose="030F0702030302020204" pitchFamily="66" charset="0"/>
              </a:rPr>
              <a:t>membranının</a:t>
            </a:r>
            <a:r>
              <a:rPr lang="tr-TR" dirty="0">
                <a:latin typeface="Comic Sans MS" panose="030F0702030302020204" pitchFamily="66" charset="0"/>
              </a:rPr>
              <a:t> (GBM) temel </a:t>
            </a:r>
            <a:r>
              <a:rPr lang="tr-TR" dirty="0" err="1">
                <a:latin typeface="Comic Sans MS" panose="030F0702030302020204" pitchFamily="66" charset="0"/>
              </a:rPr>
              <a:t>komponenti</a:t>
            </a:r>
            <a:r>
              <a:rPr lang="tr-TR" dirty="0">
                <a:latin typeface="Comic Sans MS" panose="030F0702030302020204" pitchFamily="66" charset="0"/>
              </a:rPr>
              <a:t> olan tip IV </a:t>
            </a:r>
            <a:r>
              <a:rPr lang="tr-TR" dirty="0" err="1">
                <a:latin typeface="Comic Sans MS" panose="030F0702030302020204" pitchFamily="66" charset="0"/>
              </a:rPr>
              <a:t>kollajenin</a:t>
            </a:r>
            <a:r>
              <a:rPr lang="tr-TR" dirty="0">
                <a:latin typeface="Comic Sans MS" panose="030F0702030302020204" pitchFamily="66" charset="0"/>
              </a:rPr>
              <a:t> yapısında bozukluklar vardır.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1196492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ALPORT SENDROMU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Tip IV </a:t>
            </a:r>
            <a:r>
              <a:rPr lang="tr-TR" dirty="0" err="1">
                <a:latin typeface="Comic Sans MS" panose="030F0702030302020204" pitchFamily="66" charset="0"/>
              </a:rPr>
              <a:t>kollajen</a:t>
            </a:r>
            <a:r>
              <a:rPr lang="tr-TR" dirty="0">
                <a:latin typeface="Comic Sans MS" panose="030F0702030302020204" pitchFamily="66" charset="0"/>
              </a:rPr>
              <a:t>, 6 farklı </a:t>
            </a:r>
            <a:r>
              <a:rPr lang="tr-TR" dirty="0">
                <a:latin typeface="Comic Sans MS" panose="030F0702030302020204" pitchFamily="66" charset="0"/>
                <a:sym typeface="Symbol" charset="2"/>
              </a:rPr>
              <a:t></a:t>
            </a:r>
            <a:r>
              <a:rPr lang="tr-TR" dirty="0">
                <a:latin typeface="Comic Sans MS" panose="030F0702030302020204" pitchFamily="66" charset="0"/>
              </a:rPr>
              <a:t> zincirinden (</a:t>
            </a:r>
            <a:r>
              <a:rPr lang="tr-TR" dirty="0">
                <a:latin typeface="Comic Sans MS" panose="030F0702030302020204" pitchFamily="66" charset="0"/>
                <a:sym typeface="Symbol" charset="2"/>
              </a:rPr>
              <a:t></a:t>
            </a:r>
            <a:r>
              <a:rPr lang="tr-TR" dirty="0">
                <a:latin typeface="Comic Sans MS" panose="030F0702030302020204" pitchFamily="66" charset="0"/>
              </a:rPr>
              <a:t>1-</a:t>
            </a:r>
            <a:r>
              <a:rPr lang="tr-TR" dirty="0">
                <a:latin typeface="Comic Sans MS" panose="030F0702030302020204" pitchFamily="66" charset="0"/>
                <a:sym typeface="Symbol" charset="2"/>
              </a:rPr>
              <a:t></a:t>
            </a:r>
            <a:r>
              <a:rPr lang="tr-TR" dirty="0">
                <a:latin typeface="Comic Sans MS" panose="030F0702030302020204" pitchFamily="66" charset="0"/>
              </a:rPr>
              <a:t>6) oluşur ve bu 6 farklı alfa zinciri 3 ayrı kromozom (X, 2 ve 13) üzerinde 6 gen tarafından kodlanır. </a:t>
            </a:r>
          </a:p>
          <a:p>
            <a:pPr marL="0" indent="0">
              <a:buNone/>
            </a:pP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COL4A1 ve COL4A2 (13q34)</a:t>
            </a:r>
            <a:endParaRPr lang="en-US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COL4A3 ve COL4A4 (2q35-37)</a:t>
            </a:r>
            <a:endParaRPr lang="en-US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COL4A5 ve COL4A6 (X).</a:t>
            </a:r>
            <a:endParaRPr lang="en-US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529736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Genetik geçiş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1.X’e bağlı (en sık)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2.Otozomal </a:t>
            </a:r>
            <a:r>
              <a:rPr lang="tr-TR" dirty="0" err="1">
                <a:latin typeface="Comic Sans MS" panose="030F0702030302020204" pitchFamily="66" charset="0"/>
              </a:rPr>
              <a:t>resessif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3.Otozomal dominant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4849872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800" dirty="0">
                <a:latin typeface="Comic Sans MS" panose="030F0702030302020204" pitchFamily="66" charset="0"/>
              </a:rPr>
              <a:t>İNCE MEMBRAN (THIN MEMBRANE HASTALIĞI)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Hematüri</a:t>
            </a:r>
            <a:r>
              <a:rPr lang="tr-TR" dirty="0">
                <a:latin typeface="Comic Sans MS" panose="030F0702030302020204" pitchFamily="66" charset="0"/>
              </a:rPr>
              <a:t> ile karakterize ve sık karşılaşılan bir hastalıktır. </a:t>
            </a:r>
          </a:p>
          <a:p>
            <a:r>
              <a:rPr lang="tr-TR" dirty="0">
                <a:latin typeface="Comic Sans MS" panose="030F0702030302020204" pitchFamily="66" charset="0"/>
              </a:rPr>
              <a:t>İyi huylu (</a:t>
            </a:r>
            <a:r>
              <a:rPr lang="tr-TR" dirty="0" err="1">
                <a:latin typeface="Comic Sans MS" panose="030F0702030302020204" pitchFamily="66" charset="0"/>
              </a:rPr>
              <a:t>benign</a:t>
            </a:r>
            <a:r>
              <a:rPr lang="tr-TR" dirty="0">
                <a:latin typeface="Comic Sans MS" panose="030F0702030302020204" pitchFamily="66" charset="0"/>
              </a:rPr>
              <a:t>) ailevi </a:t>
            </a:r>
            <a:r>
              <a:rPr lang="tr-TR" dirty="0" err="1">
                <a:latin typeface="Comic Sans MS" panose="030F0702030302020204" pitchFamily="66" charset="0"/>
              </a:rPr>
              <a:t>hematüri</a:t>
            </a:r>
            <a:r>
              <a:rPr lang="tr-TR" dirty="0">
                <a:latin typeface="Comic Sans MS" panose="030F0702030302020204" pitchFamily="66" charset="0"/>
              </a:rPr>
              <a:t> olarak da bilinir. </a:t>
            </a:r>
          </a:p>
          <a:p>
            <a:r>
              <a:rPr lang="tr-TR" dirty="0">
                <a:latin typeface="Comic Sans MS" panose="030F0702030302020204" pitchFamily="66" charset="0"/>
              </a:rPr>
              <a:t>Böbrek biyopsisinde yaygın </a:t>
            </a:r>
            <a:r>
              <a:rPr lang="tr-TR" dirty="0" err="1">
                <a:latin typeface="Comic Sans MS" panose="030F0702030302020204" pitchFamily="66" charset="0"/>
              </a:rPr>
              <a:t>glomerüler</a:t>
            </a:r>
            <a:r>
              <a:rPr lang="tr-TR" dirty="0">
                <a:latin typeface="Comic Sans MS" panose="030F0702030302020204" pitchFamily="66" charset="0"/>
              </a:rPr>
              <a:t> bazal </a:t>
            </a:r>
            <a:r>
              <a:rPr lang="tr-TR" dirty="0" err="1">
                <a:latin typeface="Comic Sans MS" panose="030F0702030302020204" pitchFamily="66" charset="0"/>
              </a:rPr>
              <a:t>membran</a:t>
            </a:r>
            <a:r>
              <a:rPr lang="tr-TR" dirty="0">
                <a:latin typeface="Comic Sans MS" panose="030F0702030302020204" pitchFamily="66" charset="0"/>
              </a:rPr>
              <a:t> incelmesi </a:t>
            </a: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(normalde 300-400 </a:t>
            </a:r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nM</a:t>
            </a: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olan </a:t>
            </a:r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glomerüler</a:t>
            </a: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bazal </a:t>
            </a:r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membran</a:t>
            </a: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kalınlığı incelmiştir, 150-225 </a:t>
            </a:r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nM</a:t>
            </a: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).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3192321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800" dirty="0">
                <a:latin typeface="Comic Sans MS" panose="030F0702030302020204" pitchFamily="66" charset="0"/>
              </a:rPr>
              <a:t>İNCE MEMBRAN (THIN MEMBRANE) HASTALIĞI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Çocuk ve erişkinlerde sürekli </a:t>
            </a:r>
            <a:r>
              <a:rPr lang="tr-TR" dirty="0" err="1">
                <a:latin typeface="Comic Sans MS" panose="030F0702030302020204" pitchFamily="66" charset="0"/>
              </a:rPr>
              <a:t>hematürinin</a:t>
            </a:r>
            <a:r>
              <a:rPr lang="tr-TR" dirty="0">
                <a:latin typeface="Comic Sans MS" panose="030F0702030302020204" pitchFamily="66" charset="0"/>
              </a:rPr>
              <a:t> en sık nedenidir. </a:t>
            </a:r>
          </a:p>
          <a:p>
            <a:r>
              <a:rPr lang="tr-TR" dirty="0">
                <a:latin typeface="Comic Sans MS" panose="030F0702030302020204" pitchFamily="66" charset="0"/>
              </a:rPr>
              <a:t>Tekrarlayıcı veya devamlı olan </a:t>
            </a:r>
            <a:r>
              <a:rPr lang="tr-TR" dirty="0" err="1">
                <a:latin typeface="Comic Sans MS" panose="030F0702030302020204" pitchFamily="66" charset="0"/>
              </a:rPr>
              <a:t>hematüri</a:t>
            </a:r>
            <a:r>
              <a:rPr lang="tr-TR" dirty="0">
                <a:latin typeface="Comic Sans MS" panose="030F0702030302020204" pitchFamily="66" charset="0"/>
              </a:rPr>
              <a:t> ile seyreden bir hastalıktır. </a:t>
            </a:r>
          </a:p>
          <a:p>
            <a:r>
              <a:rPr lang="tr-TR" dirty="0">
                <a:latin typeface="Comic Sans MS" panose="030F0702030302020204" pitchFamily="66" charset="0"/>
              </a:rPr>
              <a:t>Bazı hastalarda tekrarlayıcı </a:t>
            </a:r>
            <a:r>
              <a:rPr lang="tr-TR" dirty="0" err="1">
                <a:latin typeface="Comic Sans MS" panose="030F0702030302020204" pitchFamily="66" charset="0"/>
              </a:rPr>
              <a:t>makroskopik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hematüri</a:t>
            </a:r>
            <a:r>
              <a:rPr lang="tr-TR" dirty="0">
                <a:latin typeface="Comic Sans MS" panose="030F0702030302020204" pitchFamily="66" charset="0"/>
              </a:rPr>
              <a:t> atakları olabilir.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Otozomal</a:t>
            </a:r>
            <a:r>
              <a:rPr lang="tr-TR" dirty="0">
                <a:latin typeface="Comic Sans MS" panose="030F0702030302020204" pitchFamily="66" charset="0"/>
              </a:rPr>
              <a:t> dominant geçiş gösterir. </a:t>
            </a:r>
          </a:p>
          <a:p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724083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SİSTİNOZİS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6325" y="1239044"/>
            <a:ext cx="9004300" cy="4251325"/>
          </a:xfrm>
        </p:spPr>
        <p:txBody>
          <a:bodyPr/>
          <a:lstStyle/>
          <a:p>
            <a:r>
              <a:rPr lang="tr-TR" sz="2800" dirty="0">
                <a:latin typeface="Comic Sans MS" panose="030F0702030302020204" pitchFamily="66" charset="0"/>
              </a:rPr>
              <a:t>Özellikle </a:t>
            </a:r>
            <a:r>
              <a:rPr lang="tr-TR" sz="2800" dirty="0" err="1">
                <a:latin typeface="Comic Sans MS" panose="030F0702030302020204" pitchFamily="66" charset="0"/>
              </a:rPr>
              <a:t>lizozomlarda</a:t>
            </a:r>
            <a:r>
              <a:rPr lang="tr-TR" sz="2800" dirty="0">
                <a:latin typeface="Comic Sans MS" panose="030F0702030302020204" pitchFamily="66" charset="0"/>
              </a:rPr>
              <a:t> bir amino asit olan </a:t>
            </a:r>
            <a:r>
              <a:rPr lang="tr-TR" sz="2800" dirty="0" err="1">
                <a:latin typeface="Comic Sans MS" panose="030F0702030302020204" pitchFamily="66" charset="0"/>
              </a:rPr>
              <a:t>sistinin</a:t>
            </a:r>
            <a:r>
              <a:rPr lang="tr-TR" sz="2800" dirty="0">
                <a:latin typeface="Comic Sans MS" panose="030F0702030302020204" pitchFamily="66" charset="0"/>
              </a:rPr>
              <a:t> birikimi ile karakterize olan kalıtsal bir hastalıktır.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Sistinüri</a:t>
            </a:r>
            <a:r>
              <a:rPr lang="tr-TR" sz="2800" dirty="0">
                <a:latin typeface="Comic Sans MS" panose="030F0702030302020204" pitchFamily="66" charset="0"/>
              </a:rPr>
              <a:t> ile karıştırılmamalıdır.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Sistinüri</a:t>
            </a:r>
            <a:r>
              <a:rPr lang="tr-TR" sz="2800" dirty="0">
                <a:latin typeface="Comic Sans MS" panose="030F0702030302020204" pitchFamily="66" charset="0"/>
              </a:rPr>
              <a:t> idrarda sistin atılımı ile karakterize bir taş hastalığı iken </a:t>
            </a:r>
            <a:r>
              <a:rPr lang="tr-TR" sz="2800" dirty="0" err="1">
                <a:latin typeface="Comic Sans MS" panose="030F0702030302020204" pitchFamily="66" charset="0"/>
              </a:rPr>
              <a:t>sistinozis</a:t>
            </a:r>
            <a:r>
              <a:rPr lang="tr-TR" sz="2800" dirty="0">
                <a:latin typeface="Comic Sans MS" panose="030F0702030302020204" pitchFamily="66" charset="0"/>
              </a:rPr>
              <a:t> vücutta sistin birikiminin yol açtığı organ yetmezlikleri/fonksiyon bozukluklarıdır.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2685149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SİSTİNOZİS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Sistin kornea, böbrekler, kemik iliği, </a:t>
            </a:r>
            <a:r>
              <a:rPr lang="tr-TR" dirty="0" err="1">
                <a:latin typeface="Comic Sans MS" panose="030F0702030302020204" pitchFamily="66" charset="0"/>
              </a:rPr>
              <a:t>tiroid</a:t>
            </a:r>
            <a:r>
              <a:rPr lang="tr-TR" dirty="0">
                <a:latin typeface="Comic Sans MS" panose="030F0702030302020204" pitchFamily="66" charset="0"/>
              </a:rPr>
              <a:t> ve lökositlerde birikerek fonksiyon bozukluğuna neden olabilir.</a:t>
            </a:r>
          </a:p>
          <a:p>
            <a:r>
              <a:rPr lang="tr-TR" dirty="0">
                <a:latin typeface="Comic Sans MS" panose="030F0702030302020204" pitchFamily="66" charset="0"/>
              </a:rPr>
              <a:t>Hastalığın üç formu tanımlanmıştır: </a:t>
            </a:r>
            <a:r>
              <a:rPr lang="tr-TR" dirty="0" err="1">
                <a:latin typeface="Comic Sans MS" panose="030F0702030302020204" pitchFamily="66" charset="0"/>
              </a:rPr>
              <a:t>İnfantil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nefropatik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intermediate</a:t>
            </a:r>
            <a:r>
              <a:rPr lang="tr-TR" dirty="0">
                <a:latin typeface="Comic Sans MS" panose="030F0702030302020204" pitchFamily="66" charset="0"/>
              </a:rPr>
              <a:t> (</a:t>
            </a:r>
            <a:r>
              <a:rPr lang="tr-TR" dirty="0" err="1">
                <a:latin typeface="Comic Sans MS" panose="030F0702030302020204" pitchFamily="66" charset="0"/>
              </a:rPr>
              <a:t>jüvenil</a:t>
            </a:r>
            <a:r>
              <a:rPr lang="tr-TR" dirty="0">
                <a:latin typeface="Comic Sans MS" panose="030F0702030302020204" pitchFamily="66" charset="0"/>
              </a:rPr>
              <a:t>) ve </a:t>
            </a:r>
            <a:r>
              <a:rPr lang="tr-TR" dirty="0" err="1">
                <a:latin typeface="Comic Sans MS" panose="030F0702030302020204" pitchFamily="66" charset="0"/>
              </a:rPr>
              <a:t>benign</a:t>
            </a:r>
            <a:r>
              <a:rPr lang="tr-TR" dirty="0">
                <a:latin typeface="Comic Sans MS" panose="030F0702030302020204" pitchFamily="66" charset="0"/>
              </a:rPr>
              <a:t> (erişkin) tip.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8381944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SİSTİNÜRİ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Dibazik</a:t>
            </a:r>
            <a:r>
              <a:rPr lang="tr-TR" dirty="0">
                <a:latin typeface="Comic Sans MS" panose="030F0702030302020204" pitchFamily="66" charset="0"/>
              </a:rPr>
              <a:t> aminoasitlerin (sistin, </a:t>
            </a:r>
            <a:r>
              <a:rPr lang="tr-TR" dirty="0" err="1">
                <a:latin typeface="Comic Sans MS" panose="030F0702030302020204" pitchFamily="66" charset="0"/>
              </a:rPr>
              <a:t>arginin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lizin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ornitin</a:t>
            </a:r>
            <a:r>
              <a:rPr lang="tr-TR" dirty="0">
                <a:latin typeface="Comic Sans MS" panose="030F0702030302020204" pitchFamily="66" charset="0"/>
              </a:rPr>
              <a:t>) </a:t>
            </a:r>
            <a:r>
              <a:rPr lang="tr-TR" dirty="0" err="1">
                <a:latin typeface="Comic Sans MS" panose="030F0702030302020204" pitchFamily="66" charset="0"/>
              </a:rPr>
              <a:t>tubüler</a:t>
            </a:r>
            <a:r>
              <a:rPr lang="tr-TR" dirty="0">
                <a:latin typeface="Comic Sans MS" panose="030F0702030302020204" pitchFamily="66" charset="0"/>
              </a:rPr>
              <a:t> taşınma bozukluğuna bağlı ortaya çıkan </a:t>
            </a:r>
            <a:r>
              <a:rPr lang="tr-TR" dirty="0" err="1">
                <a:latin typeface="Comic Sans MS" panose="030F0702030302020204" pitchFamily="66" charset="0"/>
              </a:rPr>
              <a:t>otozomal</a:t>
            </a:r>
            <a:r>
              <a:rPr lang="tr-TR" dirty="0">
                <a:latin typeface="Comic Sans MS" panose="030F0702030302020204" pitchFamily="66" charset="0"/>
              </a:rPr>
              <a:t> geçiş gösteren bir hastalıktır.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Sistinozis</a:t>
            </a:r>
            <a:r>
              <a:rPr lang="tr-TR" dirty="0">
                <a:latin typeface="Comic Sans MS" panose="030F0702030302020204" pitchFamily="66" charset="0"/>
              </a:rPr>
              <a:t> ayrı bir hastalıktır. </a:t>
            </a:r>
            <a:r>
              <a:rPr lang="tr-TR" dirty="0" err="1">
                <a:latin typeface="Comic Sans MS" panose="030F0702030302020204" pitchFamily="66" charset="0"/>
              </a:rPr>
              <a:t>Sistinüri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otozomal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resessif</a:t>
            </a:r>
            <a:r>
              <a:rPr lang="tr-TR" dirty="0">
                <a:latin typeface="Comic Sans MS" panose="030F0702030302020204" pitchFamily="66" charset="0"/>
              </a:rPr>
              <a:t> veya </a:t>
            </a:r>
            <a:r>
              <a:rPr lang="tr-TR" dirty="0" err="1">
                <a:latin typeface="Comic Sans MS" panose="030F0702030302020204" pitchFamily="66" charset="0"/>
              </a:rPr>
              <a:t>otozomal</a:t>
            </a:r>
            <a:r>
              <a:rPr lang="tr-TR" dirty="0">
                <a:latin typeface="Comic Sans MS" panose="030F0702030302020204" pitchFamily="66" charset="0"/>
              </a:rPr>
              <a:t> dominant (eksik </a:t>
            </a:r>
            <a:r>
              <a:rPr lang="tr-TR" dirty="0" err="1">
                <a:latin typeface="Comic Sans MS" panose="030F0702030302020204" pitchFamily="66" charset="0"/>
              </a:rPr>
              <a:t>penetrans</a:t>
            </a:r>
            <a:r>
              <a:rPr lang="tr-TR" dirty="0">
                <a:latin typeface="Comic Sans MS" panose="030F0702030302020204" pitchFamily="66" charset="0"/>
              </a:rPr>
              <a:t>) geçiş gösterir.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561797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Genel bilgiler</a:t>
            </a:r>
          </a:p>
          <a:p>
            <a:r>
              <a:rPr lang="tr-TR" dirty="0">
                <a:latin typeface="Comic Sans MS" panose="030F0702030302020204" pitchFamily="66" charset="0"/>
              </a:rPr>
              <a:t>Kalıtsal hastalıklar</a:t>
            </a:r>
          </a:p>
          <a:p>
            <a:r>
              <a:rPr lang="tr-TR" dirty="0" smtClean="0">
                <a:latin typeface="Comic Sans MS" panose="030F0702030302020204" pitchFamily="66" charset="0"/>
              </a:rPr>
              <a:t>Anomaliler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Özet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40975995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SİSTİNÜRİ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Prevelansı</a:t>
            </a:r>
            <a:r>
              <a:rPr lang="tr-TR" dirty="0">
                <a:latin typeface="Comic Sans MS" panose="030F0702030302020204" pitchFamily="66" charset="0"/>
              </a:rPr>
              <a:t> yaklaşık olarak 7000’de birdir ama çocukluk çağı taş hastalığı ayırıcı tanısında düşünülmelidir.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Sistinin</a:t>
            </a:r>
            <a:r>
              <a:rPr lang="tr-TR" dirty="0">
                <a:latin typeface="Comic Sans MS" panose="030F0702030302020204" pitchFamily="66" charset="0"/>
              </a:rPr>
              <a:t> idrardaki çözünürlüğünün azalması nedeniyle tekrarlayan </a:t>
            </a:r>
            <a:r>
              <a:rPr lang="tr-TR" dirty="0" err="1">
                <a:latin typeface="Comic Sans MS" panose="030F0702030302020204" pitchFamily="66" charset="0"/>
              </a:rPr>
              <a:t>üriner</a:t>
            </a:r>
            <a:r>
              <a:rPr lang="tr-TR" dirty="0">
                <a:latin typeface="Comic Sans MS" panose="030F0702030302020204" pitchFamily="66" charset="0"/>
              </a:rPr>
              <a:t> sistem taşları ve buna bağlı olarak </a:t>
            </a:r>
            <a:r>
              <a:rPr lang="tr-TR" dirty="0" err="1">
                <a:latin typeface="Comic Sans MS" panose="030F0702030302020204" pitchFamily="66" charset="0"/>
              </a:rPr>
              <a:t>hematüri</a:t>
            </a:r>
            <a:r>
              <a:rPr lang="tr-TR" dirty="0">
                <a:latin typeface="Comic Sans MS" panose="030F0702030302020204" pitchFamily="66" charset="0"/>
              </a:rPr>
              <a:t>, obstrüksiyon, </a:t>
            </a:r>
            <a:r>
              <a:rPr lang="tr-TR" dirty="0" err="1">
                <a:latin typeface="Comic Sans MS" panose="030F0702030302020204" pitchFamily="66" charset="0"/>
              </a:rPr>
              <a:t>infeksiyon</a:t>
            </a:r>
            <a:r>
              <a:rPr lang="tr-TR" dirty="0">
                <a:latin typeface="Comic Sans MS" panose="030F0702030302020204" pitchFamily="66" charset="0"/>
              </a:rPr>
              <a:t> ve böbrek yetmezliği görülür.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7855846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SİSTİNÜRİ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>
                <a:latin typeface="Comic Sans MS" panose="030F0702030302020204" pitchFamily="66" charset="0"/>
              </a:rPr>
              <a:t>Taş genellikle 10-20li yaşlarda görülür. </a:t>
            </a:r>
          </a:p>
          <a:p>
            <a:r>
              <a:rPr lang="tr-TR" sz="2800" dirty="0">
                <a:latin typeface="Comic Sans MS" panose="030F0702030302020204" pitchFamily="66" charset="0"/>
              </a:rPr>
              <a:t>Sistin taşları yüksek sülfür içeriği nedeni ile direkt </a:t>
            </a:r>
            <a:r>
              <a:rPr lang="tr-TR" sz="2800" dirty="0" err="1">
                <a:latin typeface="Comic Sans MS" panose="030F0702030302020204" pitchFamily="66" charset="0"/>
              </a:rPr>
              <a:t>üriner</a:t>
            </a:r>
            <a:r>
              <a:rPr lang="tr-TR" sz="2800" dirty="0">
                <a:latin typeface="Comic Sans MS" panose="030F0702030302020204" pitchFamily="66" charset="0"/>
              </a:rPr>
              <a:t> sistem </a:t>
            </a:r>
            <a:r>
              <a:rPr lang="tr-TR" sz="2800" dirty="0" err="1">
                <a:latin typeface="Comic Sans MS" panose="030F0702030302020204" pitchFamily="66" charset="0"/>
              </a:rPr>
              <a:t>grafisinde</a:t>
            </a:r>
            <a:r>
              <a:rPr lang="tr-TR" sz="2800" dirty="0">
                <a:latin typeface="Comic Sans MS" panose="030F0702030302020204" pitchFamily="66" charset="0"/>
              </a:rPr>
              <a:t> görülebilir. </a:t>
            </a:r>
          </a:p>
          <a:p>
            <a:r>
              <a:rPr lang="tr-TR" sz="2800" dirty="0">
                <a:latin typeface="Comic Sans MS" panose="030F0702030302020204" pitchFamily="66" charset="0"/>
              </a:rPr>
              <a:t>Kalsiyum taşları daha </a:t>
            </a:r>
            <a:r>
              <a:rPr lang="tr-TR" sz="2800" dirty="0" err="1">
                <a:latin typeface="Comic Sans MS" panose="030F0702030302020204" pitchFamily="66" charset="0"/>
              </a:rPr>
              <a:t>opaktır</a:t>
            </a:r>
            <a:r>
              <a:rPr lang="tr-TR" sz="2800" dirty="0">
                <a:latin typeface="Comic Sans MS" panose="030F0702030302020204" pitchFamily="66" charset="0"/>
              </a:rPr>
              <a:t>. </a:t>
            </a:r>
          </a:p>
          <a:p>
            <a:r>
              <a:rPr lang="tr-TR" sz="2800" dirty="0">
                <a:latin typeface="Comic Sans MS" panose="030F0702030302020204" pitchFamily="66" charset="0"/>
              </a:rPr>
              <a:t>Tanıda sistin taşlarının saptanması (taş incelemesi önemlidir), ailede öyküsünde </a:t>
            </a:r>
            <a:r>
              <a:rPr lang="tr-TR" sz="2800" dirty="0" err="1">
                <a:latin typeface="Comic Sans MS" panose="030F0702030302020204" pitchFamily="66" charset="0"/>
              </a:rPr>
              <a:t>sistinüri</a:t>
            </a:r>
            <a:r>
              <a:rPr lang="tr-TR" sz="2800" dirty="0">
                <a:latin typeface="Comic Sans MS" panose="030F0702030302020204" pitchFamily="66" charset="0"/>
              </a:rPr>
              <a:t> olması ve idrar </a:t>
            </a:r>
            <a:r>
              <a:rPr lang="tr-TR" sz="2800" dirty="0" err="1">
                <a:latin typeface="Comic Sans MS" panose="030F0702030302020204" pitchFamily="66" charset="0"/>
              </a:rPr>
              <a:t>mikroskopik</a:t>
            </a:r>
            <a:r>
              <a:rPr lang="tr-TR" sz="2800" dirty="0">
                <a:latin typeface="Comic Sans MS" panose="030F0702030302020204" pitchFamily="66" charset="0"/>
              </a:rPr>
              <a:t> incelemesinde tipik </a:t>
            </a:r>
            <a:r>
              <a:rPr lang="tr-TR" sz="2800" dirty="0" err="1">
                <a:latin typeface="Comic Sans MS" panose="030F0702030302020204" pitchFamily="66" charset="0"/>
              </a:rPr>
              <a:t>hekzagonal</a:t>
            </a:r>
            <a:r>
              <a:rPr lang="tr-TR" sz="2800" dirty="0">
                <a:latin typeface="Comic Sans MS" panose="030F0702030302020204" pitchFamily="66" charset="0"/>
              </a:rPr>
              <a:t> sistin kristallerinin görülmesi yardımcıdır.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79043664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SİSTİNÜRİ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Sistinüriye</a:t>
            </a:r>
            <a:r>
              <a:rPr lang="tr-TR" dirty="0">
                <a:latin typeface="Comic Sans MS" panose="030F0702030302020204" pitchFamily="66" charset="0"/>
              </a:rPr>
              <a:t> yol açan birçok genetik mutasyon vardır. </a:t>
            </a:r>
          </a:p>
          <a:p>
            <a:r>
              <a:rPr lang="tr-TR" dirty="0">
                <a:latin typeface="Comic Sans MS" panose="030F0702030302020204" pitchFamily="66" charset="0"/>
              </a:rPr>
              <a:t>Hastalığın çoğu 2 mutasyona bağlıdır: SLC3A1 (2. kromozomda) ve SLC7A9 (19. kromozomda).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3277635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SİSTİNÜRİ TEDAVİSİ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Tedavisi </a:t>
            </a:r>
            <a:r>
              <a:rPr lang="tr-TR" dirty="0" err="1">
                <a:latin typeface="Comic Sans MS" panose="030F0702030302020204" pitchFamily="66" charset="0"/>
              </a:rPr>
              <a:t>hidrasyon</a:t>
            </a:r>
            <a:r>
              <a:rPr lang="tr-TR" dirty="0">
                <a:latin typeface="Comic Sans MS" panose="030F0702030302020204" pitchFamily="66" charset="0"/>
              </a:rPr>
              <a:t>, idrarın </a:t>
            </a:r>
            <a:r>
              <a:rPr lang="tr-TR" dirty="0" err="1">
                <a:latin typeface="Comic Sans MS" panose="030F0702030302020204" pitchFamily="66" charset="0"/>
              </a:rPr>
              <a:t>alkalileştirilmesi</a:t>
            </a:r>
            <a:r>
              <a:rPr lang="tr-TR" dirty="0">
                <a:latin typeface="Comic Sans MS" panose="030F0702030302020204" pitchFamily="66" charset="0"/>
              </a:rPr>
              <a:t> (sodyum bikarbonat, sodyum </a:t>
            </a:r>
            <a:r>
              <a:rPr lang="tr-TR" dirty="0" err="1">
                <a:latin typeface="Comic Sans MS" panose="030F0702030302020204" pitchFamily="66" charset="0"/>
              </a:rPr>
              <a:t>sitrat</a:t>
            </a:r>
            <a:r>
              <a:rPr lang="tr-TR" dirty="0">
                <a:latin typeface="Comic Sans MS" panose="030F0702030302020204" pitchFamily="66" charset="0"/>
              </a:rPr>
              <a:t> ve potasyum </a:t>
            </a:r>
            <a:r>
              <a:rPr lang="tr-TR" dirty="0" err="1">
                <a:latin typeface="Comic Sans MS" panose="030F0702030302020204" pitchFamily="66" charset="0"/>
              </a:rPr>
              <a:t>sitrat</a:t>
            </a:r>
            <a:r>
              <a:rPr lang="tr-TR" dirty="0">
                <a:latin typeface="Comic Sans MS" panose="030F0702030302020204" pitchFamily="66" charset="0"/>
              </a:rPr>
              <a:t>), </a:t>
            </a:r>
            <a:r>
              <a:rPr lang="tr-TR" dirty="0" err="1">
                <a:latin typeface="Comic Sans MS" panose="030F0702030302020204" pitchFamily="66" charset="0"/>
              </a:rPr>
              <a:t>tiol</a:t>
            </a:r>
            <a:r>
              <a:rPr lang="tr-TR" dirty="0">
                <a:latin typeface="Comic Sans MS" panose="030F0702030302020204" pitchFamily="66" charset="0"/>
              </a:rPr>
              <a:t> içeren ilaçlar (</a:t>
            </a:r>
            <a:r>
              <a:rPr lang="tr-TR" dirty="0" err="1">
                <a:latin typeface="Comic Sans MS" panose="030F0702030302020204" pitchFamily="66" charset="0"/>
              </a:rPr>
              <a:t>penisillamin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tiopronin</a:t>
            </a:r>
            <a:r>
              <a:rPr lang="tr-TR" dirty="0">
                <a:latin typeface="Comic Sans MS" panose="030F0702030302020204" pitchFamily="66" charset="0"/>
              </a:rPr>
              <a:t>) ve </a:t>
            </a:r>
            <a:r>
              <a:rPr lang="tr-TR" dirty="0" err="1">
                <a:latin typeface="Comic Sans MS" panose="030F0702030302020204" pitchFamily="66" charset="0"/>
              </a:rPr>
              <a:t>kaptoprildir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2189550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SİSTİNÜRİ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Tedavi ile ilgili 3 özellikten bahsetmek istiyorum. 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1.İdrarın </a:t>
            </a:r>
            <a:r>
              <a:rPr lang="tr-TR" dirty="0" err="1">
                <a:latin typeface="Comic Sans MS" panose="030F0702030302020204" pitchFamily="66" charset="0"/>
              </a:rPr>
              <a:t>alkalileştirilmesi</a:t>
            </a:r>
            <a:r>
              <a:rPr lang="tr-TR" dirty="0">
                <a:latin typeface="Comic Sans MS" panose="030F0702030302020204" pitchFamily="66" charset="0"/>
              </a:rPr>
              <a:t> kalsiyum taşları oluşumuna yol açabilir. 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2.Tiol içeren ilaçlar </a:t>
            </a:r>
            <a:r>
              <a:rPr lang="tr-TR" dirty="0" err="1">
                <a:latin typeface="Comic Sans MS" panose="030F0702030302020204" pitchFamily="66" charset="0"/>
              </a:rPr>
              <a:t>sistinin</a:t>
            </a:r>
            <a:r>
              <a:rPr lang="tr-TR" dirty="0">
                <a:latin typeface="Comic Sans MS" panose="030F0702030302020204" pitchFamily="66" charset="0"/>
              </a:rPr>
              <a:t> çözünürlüğünü arttırır.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3.Kaptopril: Sülfür </a:t>
            </a:r>
            <a:r>
              <a:rPr lang="tr-TR" dirty="0" err="1">
                <a:latin typeface="Comic Sans MS" panose="030F0702030302020204" pitchFamily="66" charset="0"/>
              </a:rPr>
              <a:t>sistinin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çözülürlüğünü</a:t>
            </a:r>
            <a:r>
              <a:rPr lang="tr-TR" dirty="0">
                <a:latin typeface="Comic Sans MS" panose="030F0702030302020204" pitchFamily="66" charset="0"/>
              </a:rPr>
              <a:t> arttırır.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8752649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>
                <a:latin typeface="Comic Sans MS" panose="030F0702030302020204" pitchFamily="66" charset="0"/>
              </a:rPr>
              <a:t>HİPEROKSALÜRİ/OKSALOZİS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>
                <a:latin typeface="Comic Sans MS" panose="030F0702030302020204" pitchFamily="66" charset="0"/>
              </a:rPr>
              <a:t>Oksalüri</a:t>
            </a:r>
            <a:r>
              <a:rPr lang="tr-TR" sz="2800" dirty="0">
                <a:latin typeface="Comic Sans MS" panose="030F0702030302020204" pitchFamily="66" charset="0"/>
              </a:rPr>
              <a:t>/</a:t>
            </a:r>
            <a:r>
              <a:rPr lang="tr-TR" sz="2800" dirty="0" err="1">
                <a:latin typeface="Comic Sans MS" panose="030F0702030302020204" pitchFamily="66" charset="0"/>
              </a:rPr>
              <a:t>oksalozis</a:t>
            </a:r>
            <a:r>
              <a:rPr lang="tr-TR" sz="2800" dirty="0">
                <a:latin typeface="Comic Sans MS" panose="030F0702030302020204" pitchFamily="66" charset="0"/>
              </a:rPr>
              <a:t> ilişkisi </a:t>
            </a:r>
            <a:r>
              <a:rPr lang="tr-TR" sz="2800" dirty="0" err="1">
                <a:latin typeface="Comic Sans MS" panose="030F0702030302020204" pitchFamily="66" charset="0"/>
              </a:rPr>
              <a:t>sistinüri</a:t>
            </a:r>
            <a:r>
              <a:rPr lang="tr-TR" sz="2800" dirty="0">
                <a:latin typeface="Comic Sans MS" panose="030F0702030302020204" pitchFamily="66" charset="0"/>
              </a:rPr>
              <a:t>/</a:t>
            </a:r>
            <a:r>
              <a:rPr lang="tr-TR" sz="2800" dirty="0" err="1">
                <a:latin typeface="Comic Sans MS" panose="030F0702030302020204" pitchFamily="66" charset="0"/>
              </a:rPr>
              <a:t>sistinozis</a:t>
            </a:r>
            <a:r>
              <a:rPr lang="tr-TR" sz="2800" dirty="0">
                <a:latin typeface="Comic Sans MS" panose="030F0702030302020204" pitchFamily="66" charset="0"/>
              </a:rPr>
              <a:t> ilişkisinden farklıdır.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Sistinüri</a:t>
            </a:r>
            <a:r>
              <a:rPr lang="tr-TR" sz="2800" dirty="0">
                <a:latin typeface="Comic Sans MS" panose="030F0702030302020204" pitchFamily="66" charset="0"/>
              </a:rPr>
              <a:t> ve </a:t>
            </a:r>
            <a:r>
              <a:rPr lang="tr-TR" sz="2800" dirty="0" err="1">
                <a:latin typeface="Comic Sans MS" panose="030F0702030302020204" pitchFamily="66" charset="0"/>
              </a:rPr>
              <a:t>sistinozis</a:t>
            </a:r>
            <a:r>
              <a:rPr lang="tr-TR" sz="2800" dirty="0">
                <a:latin typeface="Comic Sans MS" panose="030F0702030302020204" pitchFamily="66" charset="0"/>
              </a:rPr>
              <a:t> iki farklı hastalık iken </a:t>
            </a:r>
            <a:r>
              <a:rPr lang="tr-TR" sz="2800" dirty="0" err="1">
                <a:latin typeface="Comic Sans MS" panose="030F0702030302020204" pitchFamily="66" charset="0"/>
              </a:rPr>
              <a:t>oksalozis</a:t>
            </a:r>
            <a:r>
              <a:rPr lang="tr-TR" sz="2800" dirty="0">
                <a:latin typeface="Comic Sans MS" panose="030F0702030302020204" pitchFamily="66" charset="0"/>
              </a:rPr>
              <a:t> aşırı oksalat üretiminin yol açtığı </a:t>
            </a:r>
            <a:r>
              <a:rPr lang="tr-TR" sz="2800" dirty="0" err="1">
                <a:latin typeface="Comic Sans MS" panose="030F0702030302020204" pitchFamily="66" charset="0"/>
              </a:rPr>
              <a:t>hiperoksalürinin</a:t>
            </a:r>
            <a:r>
              <a:rPr lang="tr-TR" sz="2800" dirty="0">
                <a:latin typeface="Comic Sans MS" panose="030F0702030302020204" pitchFamily="66" charset="0"/>
              </a:rPr>
              <a:t> böbrekleri bozması sonucu oksalatın atılamaması ve vücutta değişik organlarda birikmesidir. </a:t>
            </a:r>
            <a:endParaRPr lang="en-US" sz="2800" dirty="0">
              <a:latin typeface="Comic Sans MS" panose="030F0702030302020204" pitchFamily="66" charset="0"/>
            </a:endParaRPr>
          </a:p>
          <a:p>
            <a:r>
              <a:rPr lang="tr-TR" sz="2800" dirty="0" err="1">
                <a:latin typeface="Comic Sans MS" panose="030F0702030302020204" pitchFamily="66" charset="0"/>
              </a:rPr>
              <a:t>Hiperoksalüri</a:t>
            </a:r>
            <a:r>
              <a:rPr lang="tr-TR" sz="2800" dirty="0">
                <a:latin typeface="Comic Sans MS" panose="030F0702030302020204" pitchFamily="66" charset="0"/>
              </a:rPr>
              <a:t>; </a:t>
            </a:r>
            <a:r>
              <a:rPr lang="tr-TR" sz="2800" dirty="0" err="1">
                <a:latin typeface="Comic Sans MS" panose="030F0702030302020204" pitchFamily="66" charset="0"/>
              </a:rPr>
              <a:t>primer</a:t>
            </a:r>
            <a:r>
              <a:rPr lang="tr-TR" sz="2800" dirty="0">
                <a:latin typeface="Comic Sans MS" panose="030F0702030302020204" pitchFamily="66" charset="0"/>
              </a:rPr>
              <a:t> (kalıtsal), </a:t>
            </a:r>
            <a:r>
              <a:rPr lang="tr-TR" sz="2800" dirty="0" err="1">
                <a:latin typeface="Comic Sans MS" panose="030F0702030302020204" pitchFamily="66" charset="0"/>
              </a:rPr>
              <a:t>enterik</a:t>
            </a:r>
            <a:r>
              <a:rPr lang="tr-TR" sz="2800" dirty="0">
                <a:latin typeface="Comic Sans MS" panose="030F0702030302020204" pitchFamily="66" charset="0"/>
              </a:rPr>
              <a:t> veya </a:t>
            </a:r>
            <a:r>
              <a:rPr lang="tr-TR" sz="2800" dirty="0" err="1">
                <a:latin typeface="Comic Sans MS" panose="030F0702030302020204" pitchFamily="66" charset="0"/>
              </a:rPr>
              <a:t>ekzojen</a:t>
            </a:r>
            <a:r>
              <a:rPr lang="tr-TR" sz="2800" dirty="0">
                <a:latin typeface="Comic Sans MS" panose="030F0702030302020204" pitchFamily="66" charset="0"/>
              </a:rPr>
              <a:t> olabilir.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22062071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>
                <a:latin typeface="Comic Sans MS" panose="030F0702030302020204" pitchFamily="66" charset="0"/>
              </a:rPr>
              <a:t>HİPEROKSALÜRİ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>
                <a:latin typeface="Comic Sans MS" panose="030F0702030302020204" pitchFamily="66" charset="0"/>
              </a:rPr>
              <a:t>Primer</a:t>
            </a:r>
            <a:r>
              <a:rPr lang="tr-TR" sz="2800" dirty="0">
                <a:latin typeface="Comic Sans MS" panose="030F0702030302020204" pitchFamily="66" charset="0"/>
              </a:rPr>
              <a:t> (kalıtsal)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Enterik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Ekzojen</a:t>
            </a: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61222789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>
                <a:latin typeface="Comic Sans MS" panose="030F0702030302020204" pitchFamily="66" charset="0"/>
              </a:rPr>
              <a:t>HİPEROKSALÜRİ/OKSALOZİS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>
                <a:latin typeface="Comic Sans MS" panose="030F0702030302020204" pitchFamily="66" charset="0"/>
              </a:rPr>
              <a:t>Primer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hiperoksalüri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gliksolat</a:t>
            </a:r>
            <a:r>
              <a:rPr lang="tr-TR" sz="2800" dirty="0">
                <a:latin typeface="Comic Sans MS" panose="030F0702030302020204" pitchFamily="66" charset="0"/>
              </a:rPr>
              <a:t> metabolizması bozukluğu sonucu ortaya çıkan aşırı oksalat üretimi ile karakterize bir hastalıktır. </a:t>
            </a:r>
          </a:p>
          <a:p>
            <a:r>
              <a:rPr lang="tr-TR" sz="2800" dirty="0">
                <a:latin typeface="Comic Sans MS" panose="030F0702030302020204" pitchFamily="66" charset="0"/>
              </a:rPr>
              <a:t>Oksalat çözünürlüğü az olan bir maddedir ve kalsiyum oksalat olarak değişik dokularda birikebilir.</a:t>
            </a:r>
          </a:p>
          <a:p>
            <a:r>
              <a:rPr lang="tr-TR" sz="2800" dirty="0">
                <a:latin typeface="Comic Sans MS" panose="030F0702030302020204" pitchFamily="66" charset="0"/>
              </a:rPr>
              <a:t>Oksalatın en çok biriktiği organ böbreklerdir.</a:t>
            </a:r>
          </a:p>
          <a:p>
            <a:endParaRPr lang="tr-TR" sz="28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71607818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>
                <a:latin typeface="Comic Sans MS" panose="030F0702030302020204" pitchFamily="66" charset="0"/>
              </a:rPr>
              <a:t>HİPEROKSALÜRİ/OKSALOZİS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err="1">
                <a:latin typeface="Comic Sans MS" panose="030F0702030302020204" pitchFamily="66" charset="0"/>
              </a:rPr>
              <a:t>Primer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hiperoksalürinin</a:t>
            </a:r>
            <a:r>
              <a:rPr lang="tr-TR" sz="2400" dirty="0">
                <a:latin typeface="Comic Sans MS" panose="030F0702030302020204" pitchFamily="66" charset="0"/>
              </a:rPr>
              <a:t> tedavisi </a:t>
            </a:r>
            <a:r>
              <a:rPr lang="tr-TR" sz="2400" dirty="0" err="1">
                <a:latin typeface="Comic Sans MS" panose="030F0702030302020204" pitchFamily="66" charset="0"/>
              </a:rPr>
              <a:t>hidrasyon</a:t>
            </a:r>
            <a:r>
              <a:rPr lang="tr-TR" sz="2400" dirty="0">
                <a:latin typeface="Comic Sans MS" panose="030F0702030302020204" pitchFamily="66" charset="0"/>
              </a:rPr>
              <a:t> ve diyettir (çay, kola, çikolata ve ıspanak oksalattan zengindir). </a:t>
            </a:r>
          </a:p>
          <a:p>
            <a:r>
              <a:rPr lang="tr-TR" sz="2400" dirty="0" err="1">
                <a:latin typeface="Comic Sans MS" panose="030F0702030302020204" pitchFamily="66" charset="0"/>
              </a:rPr>
              <a:t>Pridoksin</a:t>
            </a:r>
            <a:r>
              <a:rPr lang="tr-TR" sz="2400" dirty="0">
                <a:latin typeface="Comic Sans MS" panose="030F0702030302020204" pitchFamily="66" charset="0"/>
              </a:rPr>
              <a:t> (B6 vitamini), potasyum </a:t>
            </a:r>
            <a:r>
              <a:rPr lang="tr-TR" sz="2400" dirty="0" err="1">
                <a:latin typeface="Comic Sans MS" panose="030F0702030302020204" pitchFamily="66" charset="0"/>
              </a:rPr>
              <a:t>sitrat</a:t>
            </a:r>
            <a:r>
              <a:rPr lang="tr-TR" sz="2400" dirty="0">
                <a:latin typeface="Comic Sans MS" panose="030F0702030302020204" pitchFamily="66" charset="0"/>
              </a:rPr>
              <a:t> ve </a:t>
            </a:r>
            <a:r>
              <a:rPr lang="tr-TR" sz="2400" dirty="0" err="1">
                <a:latin typeface="Comic Sans MS" panose="030F0702030302020204" pitchFamily="66" charset="0"/>
              </a:rPr>
              <a:t>ortofosfat</a:t>
            </a:r>
            <a:r>
              <a:rPr lang="tr-TR" sz="2400" dirty="0">
                <a:latin typeface="Comic Sans MS" panose="030F0702030302020204" pitchFamily="66" charset="0"/>
              </a:rPr>
              <a:t> verilebilir. </a:t>
            </a:r>
          </a:p>
          <a:p>
            <a:r>
              <a:rPr lang="tr-TR" sz="2400" dirty="0">
                <a:latin typeface="Comic Sans MS" panose="030F0702030302020204" pitchFamily="66" charset="0"/>
              </a:rPr>
              <a:t>Taş ve komplikasyonları tedavisi yapılır. </a:t>
            </a:r>
          </a:p>
          <a:p>
            <a:r>
              <a:rPr lang="tr-TR" sz="2400" dirty="0">
                <a:latin typeface="Comic Sans MS" panose="030F0702030302020204" pitchFamily="66" charset="0"/>
              </a:rPr>
              <a:t>Böbrek yetmezliği gelişirse tedavi edilir. </a:t>
            </a:r>
          </a:p>
          <a:p>
            <a:r>
              <a:rPr lang="tr-TR" sz="2400" dirty="0">
                <a:latin typeface="Comic Sans MS" panose="030F0702030302020204" pitchFamily="66" charset="0"/>
              </a:rPr>
              <a:t>Böbrek nakli ile birlikte karaciğer nakli yapılması </a:t>
            </a:r>
            <a:r>
              <a:rPr lang="tr-TR" sz="2400" dirty="0" err="1">
                <a:latin typeface="Comic Sans MS" panose="030F0702030302020204" pitchFamily="66" charset="0"/>
              </a:rPr>
              <a:t>gliksolat</a:t>
            </a:r>
            <a:r>
              <a:rPr lang="tr-TR" sz="2400" dirty="0">
                <a:latin typeface="Comic Sans MS" panose="030F0702030302020204" pitchFamily="66" charset="0"/>
              </a:rPr>
              <a:t> metabolizması bozukluğunu düzeltebilir.</a:t>
            </a:r>
            <a:endParaRPr lang="en-US" sz="2400" dirty="0">
              <a:latin typeface="Comic Sans MS" panose="030F0702030302020204" pitchFamily="66" charset="0"/>
            </a:endParaRPr>
          </a:p>
          <a:p>
            <a:endParaRPr lang="tr-TR" sz="24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96088857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HİPERKALSİÜRİ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Hiperkalsiüri</a:t>
            </a:r>
            <a:r>
              <a:rPr lang="tr-TR" dirty="0">
                <a:latin typeface="Comic Sans MS" panose="030F0702030302020204" pitchFamily="66" charset="0"/>
              </a:rPr>
              <a:t> 3 mekanizma ile oluşabilir: artmış kemik </a:t>
            </a:r>
            <a:r>
              <a:rPr lang="tr-TR" dirty="0" err="1">
                <a:latin typeface="Comic Sans MS" panose="030F0702030302020204" pitchFamily="66" charset="0"/>
              </a:rPr>
              <a:t>rezorpsiyonu</a:t>
            </a:r>
            <a:r>
              <a:rPr lang="tr-TR" dirty="0">
                <a:latin typeface="Comic Sans MS" panose="030F0702030302020204" pitchFamily="66" charset="0"/>
              </a:rPr>
              <a:t>, artmış bağırsak emilimi ve böbrekten kalsiyum geri emiliminin azalması. </a:t>
            </a:r>
          </a:p>
          <a:p>
            <a:r>
              <a:rPr lang="tr-TR" dirty="0">
                <a:latin typeface="Comic Sans MS" panose="030F0702030302020204" pitchFamily="66" charset="0"/>
              </a:rPr>
              <a:t>Bu ayırım bazen o kadar net de olmayabilir.</a:t>
            </a:r>
          </a:p>
          <a:p>
            <a:r>
              <a:rPr lang="tr-TR" dirty="0">
                <a:latin typeface="Comic Sans MS" panose="030F0702030302020204" pitchFamily="66" charset="0"/>
              </a:rPr>
              <a:t>Kalıtsal </a:t>
            </a:r>
            <a:r>
              <a:rPr lang="tr-TR" dirty="0" err="1">
                <a:latin typeface="Comic Sans MS" panose="030F0702030302020204" pitchFamily="66" charset="0"/>
              </a:rPr>
              <a:t>hiperkalsiürilerde</a:t>
            </a:r>
            <a:r>
              <a:rPr lang="tr-TR" dirty="0">
                <a:latin typeface="Comic Sans MS" panose="030F0702030302020204" pitchFamily="66" charset="0"/>
              </a:rPr>
              <a:t> genetik bilgi </a:t>
            </a:r>
            <a:r>
              <a:rPr lang="tr-TR" dirty="0" err="1">
                <a:latin typeface="Comic Sans MS" panose="030F0702030302020204" pitchFamily="66" charset="0"/>
              </a:rPr>
              <a:t>hiperoksalüri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sistinüri</a:t>
            </a:r>
            <a:r>
              <a:rPr lang="tr-TR" dirty="0">
                <a:latin typeface="Comic Sans MS" panose="030F0702030302020204" pitchFamily="66" charset="0"/>
              </a:rPr>
              <a:t> kadar net değildir. 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577254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800" dirty="0">
                <a:latin typeface="Comic Sans MS" panose="030F0702030302020204" pitchFamily="66" charset="0"/>
              </a:rPr>
              <a:t>Böbrek hastası ne düşünür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Yakınım diyalize giriyor</a:t>
            </a:r>
          </a:p>
          <a:p>
            <a:r>
              <a:rPr lang="tr-TR" dirty="0">
                <a:latin typeface="Comic Sans MS" panose="030F0702030302020204" pitchFamily="66" charset="0"/>
              </a:rPr>
              <a:t>Benim de böbreğim hasta</a:t>
            </a:r>
          </a:p>
          <a:p>
            <a:r>
              <a:rPr lang="tr-TR" dirty="0">
                <a:latin typeface="Comic Sans MS" panose="030F0702030302020204" pitchFamily="66" charset="0"/>
              </a:rPr>
              <a:t>Acaba ben de diyalize mi gireceğim</a:t>
            </a:r>
          </a:p>
          <a:p>
            <a:r>
              <a:rPr lang="tr-TR" dirty="0">
                <a:latin typeface="Comic Sans MS" panose="030F0702030302020204" pitchFamily="66" charset="0"/>
              </a:rPr>
              <a:t>Peki haklı mı?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71129302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HİPERKALSİÜRİ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İdiyopatik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hiperkalsiürinin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otozomal</a:t>
            </a:r>
            <a:r>
              <a:rPr lang="tr-TR" dirty="0">
                <a:latin typeface="Comic Sans MS" panose="030F0702030302020204" pitchFamily="66" charset="0"/>
              </a:rPr>
              <a:t> dominant geçiş gösterdiği ve sorumlu genlerin 1 ve 9. kromozomda olduğu iddia edilmiştir. </a:t>
            </a:r>
          </a:p>
          <a:p>
            <a:r>
              <a:rPr lang="tr-TR" dirty="0">
                <a:latin typeface="Comic Sans MS" panose="030F0702030302020204" pitchFamily="66" charset="0"/>
              </a:rPr>
              <a:t>Genetik bilginin net olmamasının nedeni muhtemelen hastalıktan sorumlu tutulan genlerin </a:t>
            </a:r>
            <a:r>
              <a:rPr lang="tr-TR" dirty="0" err="1">
                <a:latin typeface="Comic Sans MS" panose="030F0702030302020204" pitchFamily="66" charset="0"/>
              </a:rPr>
              <a:t>ekspresivitesidir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73417659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HİPERKALSİÜRİ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Klinik belirtiler taş ve komplikasyonlarıdır. 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Hiperkalsiüri</a:t>
            </a:r>
            <a:r>
              <a:rPr lang="tr-TR" dirty="0">
                <a:latin typeface="Comic Sans MS" panose="030F0702030302020204" pitchFamily="66" charset="0"/>
              </a:rPr>
              <a:t> tedavisinde amaç öncelikle yeni taş oluşumunu önlemektir. </a:t>
            </a:r>
          </a:p>
          <a:p>
            <a:r>
              <a:rPr lang="tr-TR" dirty="0">
                <a:latin typeface="Comic Sans MS" panose="030F0702030302020204" pitchFamily="66" charset="0"/>
              </a:rPr>
              <a:t>Taş varsa taş ve komplikasyonları tedavi edilir.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65799188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HİPERKALSİÜRİ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Tiyazid</a:t>
            </a:r>
            <a:r>
              <a:rPr lang="tr-TR" dirty="0">
                <a:latin typeface="Comic Sans MS" panose="030F0702030302020204" pitchFamily="66" charset="0"/>
              </a:rPr>
              <a:t> grubu </a:t>
            </a:r>
            <a:r>
              <a:rPr lang="tr-TR" dirty="0" err="1">
                <a:latin typeface="Comic Sans MS" panose="030F0702030302020204" pitchFamily="66" charset="0"/>
              </a:rPr>
              <a:t>diüretikler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hiperkalsiüriyi</a:t>
            </a:r>
            <a:r>
              <a:rPr lang="tr-TR" dirty="0">
                <a:latin typeface="Comic Sans MS" panose="030F0702030302020204" pitchFamily="66" charset="0"/>
              </a:rPr>
              <a:t> azaltırlar. </a:t>
            </a:r>
          </a:p>
          <a:p>
            <a:r>
              <a:rPr lang="tr-TR" dirty="0">
                <a:latin typeface="Comic Sans MS" panose="030F0702030302020204" pitchFamily="66" charset="0"/>
              </a:rPr>
              <a:t>Hastalar </a:t>
            </a:r>
            <a:r>
              <a:rPr lang="tr-TR" dirty="0" err="1">
                <a:latin typeface="Comic Sans MS" panose="030F0702030302020204" pitchFamily="66" charset="0"/>
              </a:rPr>
              <a:t>tiyazidlerin</a:t>
            </a:r>
            <a:r>
              <a:rPr lang="tr-TR" dirty="0">
                <a:latin typeface="Comic Sans MS" panose="030F0702030302020204" pitchFamily="66" charset="0"/>
              </a:rPr>
              <a:t> yan etkileri (</a:t>
            </a:r>
            <a:r>
              <a:rPr lang="tr-TR" dirty="0" err="1">
                <a:latin typeface="Comic Sans MS" panose="030F0702030302020204" pitchFamily="66" charset="0"/>
              </a:rPr>
              <a:t>hipopotasemi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hiponatremi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hiperürisemi</a:t>
            </a:r>
            <a:r>
              <a:rPr lang="tr-TR" dirty="0">
                <a:latin typeface="Comic Sans MS" panose="030F0702030302020204" pitchFamily="66" charset="0"/>
              </a:rPr>
              <a:t>..) yakından takip edilmelidir. </a:t>
            </a:r>
          </a:p>
          <a:p>
            <a:r>
              <a:rPr lang="tr-TR" dirty="0">
                <a:latin typeface="Comic Sans MS" panose="030F0702030302020204" pitchFamily="66" charset="0"/>
              </a:rPr>
              <a:t>Diyette sodyumun azaltılması yararlı olabilir.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47636321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FABRY HASTALIĞI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6325" y="1167036"/>
            <a:ext cx="9004300" cy="4251325"/>
          </a:xfrm>
        </p:spPr>
        <p:txBody>
          <a:bodyPr/>
          <a:lstStyle/>
          <a:p>
            <a:r>
              <a:rPr lang="tr-TR" dirty="0">
                <a:latin typeface="Comic Sans MS" panose="030F0702030302020204" pitchFamily="66" charset="0"/>
                <a:sym typeface="Symbol" charset="2"/>
              </a:rPr>
              <a:t></a:t>
            </a:r>
            <a:r>
              <a:rPr lang="tr-TR" dirty="0">
                <a:latin typeface="Comic Sans MS" panose="030F0702030302020204" pitchFamily="66" charset="0"/>
              </a:rPr>
              <a:t>-</a:t>
            </a:r>
            <a:r>
              <a:rPr lang="tr-TR" dirty="0" err="1">
                <a:latin typeface="Comic Sans MS" panose="030F0702030302020204" pitchFamily="66" charset="0"/>
              </a:rPr>
              <a:t>galaktozidaz</a:t>
            </a:r>
            <a:r>
              <a:rPr lang="tr-TR" dirty="0">
                <a:latin typeface="Comic Sans MS" panose="030F0702030302020204" pitchFamily="66" charset="0"/>
              </a:rPr>
              <a:t> A (</a:t>
            </a:r>
            <a:r>
              <a:rPr lang="tr-TR" dirty="0">
                <a:latin typeface="Comic Sans MS" panose="030F0702030302020204" pitchFamily="66" charset="0"/>
                <a:sym typeface="Symbol" charset="2"/>
              </a:rPr>
              <a:t></a:t>
            </a:r>
            <a:r>
              <a:rPr lang="tr-TR" dirty="0" err="1">
                <a:latin typeface="Comic Sans MS" panose="030F0702030302020204" pitchFamily="66" charset="0"/>
              </a:rPr>
              <a:t>Gal</a:t>
            </a:r>
            <a:r>
              <a:rPr lang="tr-TR" dirty="0">
                <a:latin typeface="Comic Sans MS" panose="030F0702030302020204" pitchFamily="66" charset="0"/>
              </a:rPr>
              <a:t> A) enzimi eksikliğine bağlı olarak gelişen ve </a:t>
            </a:r>
            <a:r>
              <a:rPr lang="tr-TR" dirty="0" err="1">
                <a:latin typeface="Comic Sans MS" panose="030F0702030302020204" pitchFamily="66" charset="0"/>
              </a:rPr>
              <a:t>X’e</a:t>
            </a:r>
            <a:r>
              <a:rPr lang="tr-TR" dirty="0">
                <a:latin typeface="Comic Sans MS" panose="030F0702030302020204" pitchFamily="66" charset="0"/>
              </a:rPr>
              <a:t> bağlı geçiş gösteren, </a:t>
            </a:r>
            <a:r>
              <a:rPr lang="tr-TR" dirty="0" err="1">
                <a:latin typeface="Comic Sans MS" panose="030F0702030302020204" pitchFamily="66" charset="0"/>
              </a:rPr>
              <a:t>glikosfingolipid</a:t>
            </a:r>
            <a:r>
              <a:rPr lang="tr-TR" dirty="0">
                <a:latin typeface="Comic Sans MS" panose="030F0702030302020204" pitchFamily="66" charset="0"/>
              </a:rPr>
              <a:t> metabolizmasının etkilendiği bir </a:t>
            </a:r>
            <a:r>
              <a:rPr lang="tr-TR" dirty="0" err="1">
                <a:latin typeface="Comic Sans MS" panose="030F0702030302020204" pitchFamily="66" charset="0"/>
              </a:rPr>
              <a:t>lizozomal</a:t>
            </a:r>
            <a:r>
              <a:rPr lang="tr-TR" dirty="0">
                <a:latin typeface="Comic Sans MS" panose="030F0702030302020204" pitchFamily="66" charset="0"/>
              </a:rPr>
              <a:t> depo hastalıktır.  </a:t>
            </a:r>
          </a:p>
          <a:p>
            <a:r>
              <a:rPr lang="tr-TR" dirty="0">
                <a:latin typeface="Comic Sans MS" panose="030F0702030302020204" pitchFamily="66" charset="0"/>
              </a:rPr>
              <a:t>Kalp, böbrekler, sinir sistemi, cilt ve göz gibi </a:t>
            </a:r>
            <a:r>
              <a:rPr lang="tr-TR" dirty="0" err="1">
                <a:latin typeface="Comic Sans MS" panose="030F0702030302020204" pitchFamily="66" charset="0"/>
              </a:rPr>
              <a:t>multisistemik</a:t>
            </a:r>
            <a:r>
              <a:rPr lang="tr-TR" dirty="0">
                <a:latin typeface="Comic Sans MS" panose="030F0702030302020204" pitchFamily="66" charset="0"/>
              </a:rPr>
              <a:t> tutulum gösterir.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X’e</a:t>
            </a:r>
            <a:r>
              <a:rPr lang="tr-TR" dirty="0">
                <a:latin typeface="Comic Sans MS" panose="030F0702030302020204" pitchFamily="66" charset="0"/>
              </a:rPr>
              <a:t> bağlı geçiş gösterdiği için erkekler daha fazla etkilenir.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98093274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FABRY HASTALIĞI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İlk belirtiler ağrılı </a:t>
            </a:r>
            <a:r>
              <a:rPr lang="tr-TR" dirty="0" err="1">
                <a:latin typeface="Comic Sans MS" panose="030F0702030302020204" pitchFamily="66" charset="0"/>
              </a:rPr>
              <a:t>dizestezi</a:t>
            </a:r>
            <a:r>
              <a:rPr lang="tr-TR" dirty="0">
                <a:latin typeface="Comic Sans MS" panose="030F0702030302020204" pitchFamily="66" charset="0"/>
              </a:rPr>
              <a:t>, karın ağrısı, </a:t>
            </a:r>
            <a:r>
              <a:rPr lang="tr-TR" dirty="0" err="1">
                <a:latin typeface="Comic Sans MS" panose="030F0702030302020204" pitchFamily="66" charset="0"/>
              </a:rPr>
              <a:t>anhidroz</a:t>
            </a:r>
            <a:r>
              <a:rPr lang="tr-TR" dirty="0">
                <a:latin typeface="Comic Sans MS" panose="030F0702030302020204" pitchFamily="66" charset="0"/>
              </a:rPr>
              <a:t> ve cilt bulgularıdır. </a:t>
            </a:r>
          </a:p>
          <a:p>
            <a:r>
              <a:rPr lang="tr-TR" dirty="0">
                <a:latin typeface="Comic Sans MS" panose="030F0702030302020204" pitchFamily="66" charset="0"/>
              </a:rPr>
              <a:t>Cilt bulguları genellikle uyluk, kalça, </a:t>
            </a:r>
            <a:r>
              <a:rPr lang="tr-TR" dirty="0" err="1">
                <a:latin typeface="Comic Sans MS" panose="030F0702030302020204" pitchFamily="66" charset="0"/>
              </a:rPr>
              <a:t>genital</a:t>
            </a:r>
            <a:r>
              <a:rPr lang="tr-TR" dirty="0">
                <a:latin typeface="Comic Sans MS" panose="030F0702030302020204" pitchFamily="66" charset="0"/>
              </a:rPr>
              <a:t> bölge, oral mukozada kırmızı </a:t>
            </a:r>
            <a:r>
              <a:rPr lang="tr-TR" dirty="0" err="1">
                <a:latin typeface="Comic Sans MS" panose="030F0702030302020204" pitchFamily="66" charset="0"/>
              </a:rPr>
              <a:t>papüler</a:t>
            </a:r>
            <a:r>
              <a:rPr lang="tr-TR" dirty="0">
                <a:latin typeface="Comic Sans MS" panose="030F0702030302020204" pitchFamily="66" charset="0"/>
              </a:rPr>
              <a:t> döküntü şeklindedir. </a:t>
            </a:r>
          </a:p>
          <a:p>
            <a:r>
              <a:rPr lang="tr-TR" dirty="0">
                <a:latin typeface="Comic Sans MS" panose="030F0702030302020204" pitchFamily="66" charset="0"/>
              </a:rPr>
              <a:t>Klinik seyir değişebilir ama 20li yaşlardan itibaren son dönem böbrek hastalığı gelişebilir.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09758173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FABRY HASTALIĞI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Tedavisinde büyük gelişmeler olmuştur, yeni ilaçlar (örneğin enzim </a:t>
            </a:r>
            <a:r>
              <a:rPr lang="tr-TR" dirty="0" err="1">
                <a:latin typeface="Comic Sans MS" panose="030F0702030302020204" pitchFamily="66" charset="0"/>
              </a:rPr>
              <a:t>replasmanı</a:t>
            </a:r>
            <a:r>
              <a:rPr lang="tr-TR" dirty="0">
                <a:latin typeface="Comic Sans MS" panose="030F0702030302020204" pitchFamily="66" charset="0"/>
              </a:rPr>
              <a:t>) kullanılmaktadır. </a:t>
            </a:r>
          </a:p>
          <a:p>
            <a:r>
              <a:rPr lang="tr-TR" dirty="0">
                <a:latin typeface="Comic Sans MS" panose="030F0702030302020204" pitchFamily="66" charset="0"/>
              </a:rPr>
              <a:t>Ülkemizde hem genetik inceleme hem de enzim tedavisi mümkündür. </a:t>
            </a:r>
          </a:p>
          <a:p>
            <a:r>
              <a:rPr lang="tr-TR" dirty="0">
                <a:latin typeface="Comic Sans MS" panose="030F0702030302020204" pitchFamily="66" charset="0"/>
              </a:rPr>
              <a:t>Böbrek yetmezliği gelişirse diğer böbrek hastaları gibi tedavi edilir.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14349180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AMİLOİDOZ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Protein yapıda, </a:t>
            </a:r>
            <a:r>
              <a:rPr lang="tr-TR" dirty="0" err="1">
                <a:latin typeface="Comic Sans MS" panose="030F0702030302020204" pitchFamily="66" charset="0"/>
              </a:rPr>
              <a:t>fibriller</a:t>
            </a:r>
            <a:r>
              <a:rPr lang="tr-TR" dirty="0">
                <a:latin typeface="Comic Sans MS" panose="030F0702030302020204" pitchFamily="66" charset="0"/>
              </a:rPr>
              <a:t> içeren çözünmeyen bir maddenin hücre dışı dokuda birikimi ile kendini gösteren hastalıklara verilen genel isimdir. </a:t>
            </a:r>
          </a:p>
          <a:p>
            <a:r>
              <a:rPr lang="tr-TR" dirty="0">
                <a:latin typeface="Comic Sans MS" panose="030F0702030302020204" pitchFamily="66" charset="0"/>
              </a:rPr>
              <a:t>Kongo kırmızısı ile boyanan </a:t>
            </a:r>
            <a:r>
              <a:rPr lang="tr-TR" dirty="0" err="1">
                <a:latin typeface="Comic Sans MS" panose="030F0702030302020204" pitchFamily="66" charset="0"/>
              </a:rPr>
              <a:t>amiloid</a:t>
            </a:r>
            <a:r>
              <a:rPr lang="tr-TR" dirty="0">
                <a:latin typeface="Comic Sans MS" panose="030F0702030302020204" pitchFamily="66" charset="0"/>
              </a:rPr>
              <a:t> maddesi polarize ışıkta yeşil röfle verir. </a:t>
            </a:r>
          </a:p>
          <a:p>
            <a:r>
              <a:rPr lang="tr-TR" dirty="0">
                <a:latin typeface="Comic Sans MS" panose="030F0702030302020204" pitchFamily="66" charset="0"/>
              </a:rPr>
              <a:t>En özgül tanı elektron mikroskop ile konur.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83562643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AMİLOİDOZ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>
                <a:latin typeface="Comic Sans MS" panose="030F0702030302020204" pitchFamily="66" charset="0"/>
              </a:rPr>
              <a:t>Amiloidozu</a:t>
            </a:r>
            <a:r>
              <a:rPr lang="tr-TR" sz="2800" dirty="0">
                <a:latin typeface="Comic Sans MS" panose="030F0702030302020204" pitchFamily="66" charset="0"/>
              </a:rPr>
              <a:t> oluşturan her </a:t>
            </a:r>
            <a:r>
              <a:rPr lang="tr-TR" sz="2800" dirty="0" err="1">
                <a:latin typeface="Comic Sans MS" panose="030F0702030302020204" pitchFamily="66" charset="0"/>
              </a:rPr>
              <a:t>amiloid</a:t>
            </a:r>
            <a:r>
              <a:rPr lang="tr-TR" sz="2800" dirty="0">
                <a:latin typeface="Comic Sans MS" panose="030F0702030302020204" pitchFamily="66" charset="0"/>
              </a:rPr>
              <a:t> proteininin bir </a:t>
            </a:r>
            <a:r>
              <a:rPr lang="tr-TR" sz="2800" dirty="0" err="1">
                <a:latin typeface="Comic Sans MS" panose="030F0702030302020204" pitchFamily="66" charset="0"/>
              </a:rPr>
              <a:t>prekürsörü</a:t>
            </a:r>
            <a:r>
              <a:rPr lang="tr-TR" sz="2800" dirty="0">
                <a:latin typeface="Comic Sans MS" panose="030F0702030302020204" pitchFamily="66" charset="0"/>
              </a:rPr>
              <a:t> (öncü madde) vardır.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Amiloidozun</a:t>
            </a:r>
            <a:r>
              <a:rPr lang="tr-TR" sz="2800" dirty="0">
                <a:latin typeface="Comic Sans MS" panose="030F0702030302020204" pitchFamily="66" charset="0"/>
              </a:rPr>
              <a:t> değişik klinik özellikleri vardır.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Amiloidozun</a:t>
            </a:r>
            <a:r>
              <a:rPr lang="tr-TR" sz="2800" dirty="0">
                <a:latin typeface="Comic Sans MS" panose="030F0702030302020204" pitchFamily="66" charset="0"/>
              </a:rPr>
              <a:t> 2 tipi kalıtsal böbrek hastalıkları bölümünün konusudur. </a:t>
            </a:r>
          </a:p>
          <a:p>
            <a:r>
              <a:rPr lang="tr-TR" sz="2800" dirty="0">
                <a:latin typeface="Comic Sans MS" panose="030F0702030302020204" pitchFamily="66" charset="0"/>
              </a:rPr>
              <a:t>Ailevi Akdeniz ateşine bağlı </a:t>
            </a:r>
            <a:r>
              <a:rPr lang="tr-TR" sz="2800" dirty="0" err="1">
                <a:latin typeface="Comic Sans MS" panose="030F0702030302020204" pitchFamily="66" charset="0"/>
              </a:rPr>
              <a:t>amiloidoz</a:t>
            </a:r>
            <a:r>
              <a:rPr lang="tr-TR" sz="2800" dirty="0">
                <a:latin typeface="Comic Sans MS" panose="030F0702030302020204" pitchFamily="66" charset="0"/>
              </a:rPr>
              <a:t> ve </a:t>
            </a:r>
            <a:r>
              <a:rPr lang="tr-TR" sz="2800" dirty="0" err="1">
                <a:latin typeface="Comic Sans MS" panose="030F0702030302020204" pitchFamily="66" charset="0"/>
              </a:rPr>
              <a:t>heredofamilyal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amiloidoz</a:t>
            </a:r>
            <a:r>
              <a:rPr lang="tr-TR" sz="2800" dirty="0">
                <a:latin typeface="Comic Sans MS" panose="030F0702030302020204" pitchFamily="66" charset="0"/>
              </a:rPr>
              <a:t>.</a:t>
            </a:r>
            <a:endParaRPr lang="en-US" sz="2800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97799254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AMİLOİDOZ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6325" y="1371600"/>
            <a:ext cx="9004300" cy="4251325"/>
          </a:xfrm>
        </p:spPr>
        <p:txBody>
          <a:bodyPr/>
          <a:lstStyle/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1.Primer </a:t>
            </a:r>
            <a:r>
              <a:rPr lang="tr-TR" dirty="0" err="1">
                <a:latin typeface="Comic Sans MS" panose="030F0702030302020204" pitchFamily="66" charset="0"/>
              </a:rPr>
              <a:t>amiloidoz</a:t>
            </a:r>
            <a:r>
              <a:rPr lang="tr-TR" dirty="0">
                <a:latin typeface="Comic Sans MS" panose="030F0702030302020204" pitchFamily="66" charset="0"/>
              </a:rPr>
              <a:t> ve </a:t>
            </a:r>
            <a:r>
              <a:rPr lang="tr-TR" dirty="0" err="1">
                <a:latin typeface="Comic Sans MS" panose="030F0702030302020204" pitchFamily="66" charset="0"/>
              </a:rPr>
              <a:t>multipl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myeloma</a:t>
            </a:r>
            <a:r>
              <a:rPr lang="tr-TR" dirty="0">
                <a:latin typeface="Comic Sans MS" panose="030F0702030302020204" pitchFamily="66" charset="0"/>
              </a:rPr>
              <a:t> ile ilişkili </a:t>
            </a:r>
            <a:r>
              <a:rPr lang="tr-TR" dirty="0" err="1">
                <a:latin typeface="Comic Sans MS" panose="030F0702030302020204" pitchFamily="66" charset="0"/>
              </a:rPr>
              <a:t>amiloidoz</a:t>
            </a:r>
            <a:r>
              <a:rPr lang="tr-TR" dirty="0">
                <a:latin typeface="Comic Sans MS" panose="030F0702030302020204" pitchFamily="66" charset="0"/>
              </a:rPr>
              <a:t> (AL)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2.Sekonder </a:t>
            </a:r>
            <a:r>
              <a:rPr lang="tr-TR" dirty="0" err="1">
                <a:latin typeface="Comic Sans MS" panose="030F0702030302020204" pitchFamily="66" charset="0"/>
              </a:rPr>
              <a:t>amiloidoz</a:t>
            </a:r>
            <a:r>
              <a:rPr lang="tr-TR" dirty="0">
                <a:latin typeface="Comic Sans MS" panose="030F0702030302020204" pitchFamily="66" charset="0"/>
              </a:rPr>
              <a:t> (AA)</a:t>
            </a: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3.Heredofamilyal </a:t>
            </a:r>
            <a:r>
              <a:rPr lang="en-GB" dirty="0" err="1">
                <a:latin typeface="Comic Sans MS" panose="030F0702030302020204" pitchFamily="66" charset="0"/>
              </a:rPr>
              <a:t>amiloidoz</a:t>
            </a: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4.Lokalize </a:t>
            </a:r>
            <a:r>
              <a:rPr lang="tr-TR" dirty="0" err="1">
                <a:latin typeface="Comic Sans MS" panose="030F0702030302020204" pitchFamily="66" charset="0"/>
              </a:rPr>
              <a:t>amiloidoz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5.Senil (yaşa bağlı) </a:t>
            </a:r>
            <a:r>
              <a:rPr lang="tr-TR" dirty="0" err="1">
                <a:latin typeface="Comic Sans MS" panose="030F0702030302020204" pitchFamily="66" charset="0"/>
              </a:rPr>
              <a:t>amiloidoz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6.Diyalize bağlı </a:t>
            </a:r>
            <a:r>
              <a:rPr lang="tr-TR" dirty="0" err="1">
                <a:latin typeface="Comic Sans MS" panose="030F0702030302020204" pitchFamily="66" charset="0"/>
              </a:rPr>
              <a:t>amiloidoz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7.Sebebi bilinmeyen sistemik </a:t>
            </a:r>
            <a:r>
              <a:rPr lang="tr-TR" dirty="0" err="1">
                <a:latin typeface="Comic Sans MS" panose="030F0702030302020204" pitchFamily="66" charset="0"/>
              </a:rPr>
              <a:t>amiloidoz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07376422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Sekonder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amiloidoz</a:t>
            </a:r>
            <a:r>
              <a:rPr lang="tr-TR" dirty="0">
                <a:latin typeface="Comic Sans MS" panose="030F0702030302020204" pitchFamily="66" charset="0"/>
              </a:rPr>
              <a:t> (AA)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AA </a:t>
            </a:r>
            <a:r>
              <a:rPr lang="tr-TR" dirty="0" err="1">
                <a:latin typeface="Comic Sans MS" panose="030F0702030302020204" pitchFamily="66" charset="0"/>
              </a:rPr>
              <a:t>amiloid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fibrillerini</a:t>
            </a:r>
            <a:r>
              <a:rPr lang="tr-TR" dirty="0">
                <a:latin typeface="Comic Sans MS" panose="030F0702030302020204" pitchFamily="66" charset="0"/>
              </a:rPr>
              <a:t> oluşturan serum AA (SAA) proteini karaciğerde yapılan bir akut faz </a:t>
            </a:r>
            <a:r>
              <a:rPr lang="tr-TR" dirty="0" err="1">
                <a:latin typeface="Comic Sans MS" panose="030F0702030302020204" pitchFamily="66" charset="0"/>
              </a:rPr>
              <a:t>reaktanıdır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  <a:p>
            <a:r>
              <a:rPr lang="tr-TR" dirty="0">
                <a:latin typeface="Comic Sans MS" panose="030F0702030302020204" pitchFamily="66" charset="0"/>
              </a:rPr>
              <a:t>SAA yapımı </a:t>
            </a:r>
            <a:r>
              <a:rPr lang="tr-TR" dirty="0" err="1">
                <a:latin typeface="Comic Sans MS" panose="030F0702030302020204" pitchFamily="66" charset="0"/>
              </a:rPr>
              <a:t>inflamasyon</a:t>
            </a:r>
            <a:r>
              <a:rPr lang="tr-TR" dirty="0">
                <a:latin typeface="Comic Sans MS" panose="030F0702030302020204" pitchFamily="66" charset="0"/>
              </a:rPr>
              <a:t> veya </a:t>
            </a:r>
            <a:r>
              <a:rPr lang="tr-TR" dirty="0" err="1">
                <a:latin typeface="Comic Sans MS" panose="030F0702030302020204" pitchFamily="66" charset="0"/>
              </a:rPr>
              <a:t>malignite</a:t>
            </a:r>
            <a:r>
              <a:rPr lang="tr-TR" dirty="0">
                <a:latin typeface="Comic Sans MS" panose="030F0702030302020204" pitchFamily="66" charset="0"/>
              </a:rPr>
              <a:t> gösteren olgularda artar. </a:t>
            </a:r>
          </a:p>
          <a:p>
            <a:r>
              <a:rPr lang="tr-TR" dirty="0">
                <a:latin typeface="Comic Sans MS" panose="030F0702030302020204" pitchFamily="66" charset="0"/>
              </a:rPr>
              <a:t>Ülkemizde en sık karşılaşılan </a:t>
            </a:r>
            <a:r>
              <a:rPr lang="tr-TR" dirty="0" err="1">
                <a:latin typeface="Comic Sans MS" panose="030F0702030302020204" pitchFamily="66" charset="0"/>
              </a:rPr>
              <a:t>amiloid</a:t>
            </a:r>
            <a:r>
              <a:rPr lang="tr-TR" dirty="0">
                <a:latin typeface="Comic Sans MS" panose="030F0702030302020204" pitchFamily="66" charset="0"/>
              </a:rPr>
              <a:t> tipi AA tipi </a:t>
            </a:r>
            <a:r>
              <a:rPr lang="tr-TR" dirty="0" err="1">
                <a:latin typeface="Comic Sans MS" panose="030F0702030302020204" pitchFamily="66" charset="0"/>
              </a:rPr>
              <a:t>amiloidozdur</a:t>
            </a:r>
            <a:r>
              <a:rPr lang="tr-TR" dirty="0">
                <a:latin typeface="Comic Sans MS" panose="030F0702030302020204" pitchFamily="66" charset="0"/>
              </a:rPr>
              <a:t>, en sık </a:t>
            </a:r>
            <a:r>
              <a:rPr lang="tr-TR" dirty="0" err="1">
                <a:latin typeface="Comic Sans MS" panose="030F0702030302020204" pitchFamily="66" charset="0"/>
              </a:rPr>
              <a:t>amiloidoz</a:t>
            </a:r>
            <a:r>
              <a:rPr lang="tr-TR" dirty="0">
                <a:latin typeface="Comic Sans MS" panose="030F0702030302020204" pitchFamily="66" charset="0"/>
              </a:rPr>
              <a:t> nedeni de Ailevi Akdeniz ateşidir.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450159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Genel bilgiler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Gerçekte kalıtsal böbrek hastalığı çok azdır.</a:t>
            </a:r>
          </a:p>
          <a:p>
            <a:r>
              <a:rPr lang="tr-TR" dirty="0">
                <a:latin typeface="Comic Sans MS" panose="030F0702030302020204" pitchFamily="66" charset="0"/>
              </a:rPr>
              <a:t>Yakınlarının arasında bir böbrek hastalığı olması böbrek hastalığı için bir risk olabilir ama çoğu kez nedeni değildir. </a:t>
            </a:r>
          </a:p>
          <a:p>
            <a:r>
              <a:rPr lang="tr-TR" dirty="0">
                <a:latin typeface="Comic Sans MS" panose="030F0702030302020204" pitchFamily="66" charset="0"/>
              </a:rPr>
              <a:t>En sık karşılaşılan kalıtsal böbrek hastalığı erişkin tip (</a:t>
            </a:r>
            <a:r>
              <a:rPr lang="tr-TR" dirty="0" err="1">
                <a:latin typeface="Comic Sans MS" panose="030F0702030302020204" pitchFamily="66" charset="0"/>
              </a:rPr>
              <a:t>otozomal</a:t>
            </a:r>
            <a:r>
              <a:rPr lang="tr-TR" dirty="0">
                <a:latin typeface="Comic Sans MS" panose="030F0702030302020204" pitchFamily="66" charset="0"/>
              </a:rPr>
              <a:t> dominant) </a:t>
            </a:r>
            <a:r>
              <a:rPr lang="tr-TR" dirty="0" err="1">
                <a:latin typeface="Comic Sans MS" panose="030F0702030302020204" pitchFamily="66" charset="0"/>
              </a:rPr>
              <a:t>polikistik</a:t>
            </a:r>
            <a:r>
              <a:rPr lang="tr-TR" dirty="0">
                <a:latin typeface="Comic Sans MS" panose="030F0702030302020204" pitchFamily="66" charset="0"/>
              </a:rPr>
              <a:t> böbrek hastalığıdır.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58531304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AMİLOİDOZ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Amiloidoz</a:t>
            </a:r>
            <a:r>
              <a:rPr lang="tr-TR" dirty="0">
                <a:latin typeface="Comic Sans MS" panose="030F0702030302020204" pitchFamily="66" charset="0"/>
              </a:rPr>
              <a:t> tanısı doku biyopsilerinin </a:t>
            </a:r>
            <a:r>
              <a:rPr lang="tr-TR" dirty="0" err="1">
                <a:latin typeface="Comic Sans MS" panose="030F0702030302020204" pitchFamily="66" charset="0"/>
              </a:rPr>
              <a:t>histopatolojik</a:t>
            </a:r>
            <a:r>
              <a:rPr lang="tr-TR" dirty="0">
                <a:latin typeface="Comic Sans MS" panose="030F0702030302020204" pitchFamily="66" charset="0"/>
              </a:rPr>
              <a:t> incelemesi ile konur.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Abdominal</a:t>
            </a:r>
            <a:r>
              <a:rPr lang="tr-TR" dirty="0">
                <a:latin typeface="Comic Sans MS" panose="030F0702030302020204" pitchFamily="66" charset="0"/>
              </a:rPr>
              <a:t> cilt altı yağ </a:t>
            </a:r>
            <a:r>
              <a:rPr lang="tr-TR" dirty="0" err="1">
                <a:latin typeface="Comic Sans MS" panose="030F0702030302020204" pitchFamily="66" charset="0"/>
              </a:rPr>
              <a:t>aspirasyonu</a:t>
            </a:r>
            <a:r>
              <a:rPr lang="tr-TR" dirty="0">
                <a:latin typeface="Comic Sans MS" panose="030F0702030302020204" pitchFamily="66" charset="0"/>
              </a:rPr>
              <a:t>, kemik iliği, rektum, böbrek veya şüphelenilen dokudan biyopsi alınabilir.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Amiloidoz</a:t>
            </a:r>
            <a:r>
              <a:rPr lang="tr-TR" dirty="0">
                <a:latin typeface="Comic Sans MS" panose="030F0702030302020204" pitchFamily="66" charset="0"/>
              </a:rPr>
              <a:t> tipinin belirlenmesinde gereğinde </a:t>
            </a:r>
            <a:r>
              <a:rPr lang="tr-TR" dirty="0" err="1">
                <a:latin typeface="Comic Sans MS" panose="030F0702030302020204" pitchFamily="66" charset="0"/>
              </a:rPr>
              <a:t>immünohistokimyasal</a:t>
            </a:r>
            <a:r>
              <a:rPr lang="tr-TR" dirty="0">
                <a:latin typeface="Comic Sans MS" panose="030F0702030302020204" pitchFamily="66" charset="0"/>
              </a:rPr>
              <a:t> yöntemlerden de yararlanılabilir.  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6077474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AMİLOİDOZ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Tipine göre tedavi planlanır. </a:t>
            </a:r>
          </a:p>
          <a:p>
            <a:r>
              <a:rPr lang="tr-TR" dirty="0">
                <a:latin typeface="Comic Sans MS" panose="030F0702030302020204" pitchFamily="66" charset="0"/>
              </a:rPr>
              <a:t>AA </a:t>
            </a:r>
            <a:r>
              <a:rPr lang="tr-TR" dirty="0" err="1">
                <a:latin typeface="Comic Sans MS" panose="030F0702030302020204" pitchFamily="66" charset="0"/>
              </a:rPr>
              <a:t>amiloidozunda</a:t>
            </a:r>
            <a:r>
              <a:rPr lang="tr-TR" dirty="0">
                <a:latin typeface="Comic Sans MS" panose="030F0702030302020204" pitchFamily="66" charset="0"/>
              </a:rPr>
              <a:t> altta yatan </a:t>
            </a:r>
            <a:r>
              <a:rPr lang="tr-TR" dirty="0" err="1">
                <a:latin typeface="Comic Sans MS" panose="030F0702030302020204" pitchFamily="66" charset="0"/>
              </a:rPr>
              <a:t>inflamasyonun</a:t>
            </a:r>
            <a:r>
              <a:rPr lang="tr-TR" dirty="0">
                <a:latin typeface="Comic Sans MS" panose="030F0702030302020204" pitchFamily="66" charset="0"/>
              </a:rPr>
              <a:t> baskılanması ve </a:t>
            </a:r>
            <a:r>
              <a:rPr lang="tr-TR" dirty="0" err="1">
                <a:latin typeface="Comic Sans MS" panose="030F0702030302020204" pitchFamily="66" charset="0"/>
              </a:rPr>
              <a:t>infeksiyonun</a:t>
            </a:r>
            <a:r>
              <a:rPr lang="tr-TR" dirty="0">
                <a:latin typeface="Comic Sans MS" panose="030F0702030302020204" pitchFamily="66" charset="0"/>
              </a:rPr>
              <a:t> eliminasyonu </a:t>
            </a:r>
            <a:r>
              <a:rPr lang="tr-TR" dirty="0" err="1">
                <a:latin typeface="Comic Sans MS" panose="030F0702030302020204" pitchFamily="66" charset="0"/>
              </a:rPr>
              <a:t>yanısıra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kolşisin</a:t>
            </a:r>
            <a:r>
              <a:rPr lang="tr-TR" dirty="0">
                <a:latin typeface="Comic Sans MS" panose="030F0702030302020204" pitchFamily="66" charset="0"/>
              </a:rPr>
              <a:t> yararlı olabilir. </a:t>
            </a:r>
          </a:p>
          <a:p>
            <a:r>
              <a:rPr lang="tr-TR" dirty="0">
                <a:latin typeface="Comic Sans MS" panose="030F0702030302020204" pitchFamily="66" charset="0"/>
              </a:rPr>
              <a:t>Ailevi Akdeniz ateşinde </a:t>
            </a:r>
            <a:r>
              <a:rPr lang="tr-TR" dirty="0" err="1">
                <a:latin typeface="Comic Sans MS" panose="030F0702030302020204" pitchFamily="66" charset="0"/>
              </a:rPr>
              <a:t>kolşisin</a:t>
            </a:r>
            <a:r>
              <a:rPr lang="tr-TR" dirty="0">
                <a:latin typeface="Comic Sans MS" panose="030F0702030302020204" pitchFamily="66" charset="0"/>
              </a:rPr>
              <a:t> hayat kurtarıcıdır.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97443210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RENAL GLUKOZÜRİ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6325" y="1391266"/>
            <a:ext cx="9004300" cy="4251325"/>
          </a:xfrm>
        </p:spPr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Kan şekerinin normal olduğu durumlarda idrarla şeker atılımıdır.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Glukoz</a:t>
            </a:r>
            <a:r>
              <a:rPr lang="tr-TR" dirty="0">
                <a:latin typeface="Comic Sans MS" panose="030F0702030302020204" pitchFamily="66" charset="0"/>
              </a:rPr>
              <a:t> molekül ağırlığı küçük olduğu için (180 </a:t>
            </a:r>
            <a:r>
              <a:rPr lang="tr-TR" dirty="0" err="1">
                <a:latin typeface="Comic Sans MS" panose="030F0702030302020204" pitchFamily="66" charset="0"/>
              </a:rPr>
              <a:t>dalton</a:t>
            </a:r>
            <a:r>
              <a:rPr lang="tr-TR" dirty="0">
                <a:latin typeface="Comic Sans MS" panose="030F0702030302020204" pitchFamily="66" charset="0"/>
              </a:rPr>
              <a:t>) </a:t>
            </a:r>
            <a:r>
              <a:rPr lang="tr-TR" dirty="0" err="1">
                <a:latin typeface="Comic Sans MS" panose="030F0702030302020204" pitchFamily="66" charset="0"/>
              </a:rPr>
              <a:t>glomerüler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filtrattan</a:t>
            </a:r>
            <a:r>
              <a:rPr lang="tr-TR" dirty="0">
                <a:latin typeface="Comic Sans MS" panose="030F0702030302020204" pitchFamily="66" charset="0"/>
              </a:rPr>
              <a:t> serbestçe geçer ve </a:t>
            </a:r>
            <a:r>
              <a:rPr lang="tr-TR" dirty="0" err="1">
                <a:latin typeface="Comic Sans MS" panose="030F0702030302020204" pitchFamily="66" charset="0"/>
              </a:rPr>
              <a:t>proksimal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tubüliden</a:t>
            </a:r>
            <a:r>
              <a:rPr lang="tr-TR" dirty="0">
                <a:latin typeface="Comic Sans MS" panose="030F0702030302020204" pitchFamily="66" charset="0"/>
              </a:rPr>
              <a:t> tamamına yakını geri emilir.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Renal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glukozüride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glukozun</a:t>
            </a:r>
            <a:r>
              <a:rPr lang="tr-TR" dirty="0">
                <a:latin typeface="Comic Sans MS" panose="030F0702030302020204" pitchFamily="66" charset="0"/>
              </a:rPr>
              <a:t> böbreklerden geri emiliminde bir bozukluk vardır.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41582013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RENAL GLUKOZÜRİ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Sadece </a:t>
            </a:r>
            <a:r>
              <a:rPr lang="tr-TR" dirty="0" err="1">
                <a:latin typeface="Comic Sans MS" panose="030F0702030302020204" pitchFamily="66" charset="0"/>
              </a:rPr>
              <a:t>glukoz</a:t>
            </a:r>
            <a:r>
              <a:rPr lang="tr-TR" dirty="0">
                <a:latin typeface="Comic Sans MS" panose="030F0702030302020204" pitchFamily="66" charset="0"/>
              </a:rPr>
              <a:t> geri emilimi bozulmuştur, diğer şekerlerin veya başka maddelerin geri emilimi normaldir. </a:t>
            </a:r>
          </a:p>
          <a:p>
            <a:r>
              <a:rPr lang="tr-TR" dirty="0">
                <a:latin typeface="Comic Sans MS" panose="030F0702030302020204" pitchFamily="66" charset="0"/>
              </a:rPr>
              <a:t>Çoğunlukla </a:t>
            </a:r>
            <a:r>
              <a:rPr lang="tr-TR" dirty="0" err="1">
                <a:latin typeface="Comic Sans MS" panose="030F0702030302020204" pitchFamily="66" charset="0"/>
              </a:rPr>
              <a:t>otozomal</a:t>
            </a:r>
            <a:r>
              <a:rPr lang="tr-TR" dirty="0">
                <a:latin typeface="Comic Sans MS" panose="030F0702030302020204" pitchFamily="66" charset="0"/>
              </a:rPr>
              <a:t> resesif, bazen </a:t>
            </a:r>
            <a:r>
              <a:rPr lang="tr-TR" dirty="0" err="1">
                <a:latin typeface="Comic Sans MS" panose="030F0702030302020204" pitchFamily="66" charset="0"/>
              </a:rPr>
              <a:t>otozomal</a:t>
            </a:r>
            <a:r>
              <a:rPr lang="tr-TR" dirty="0">
                <a:latin typeface="Comic Sans MS" panose="030F0702030302020204" pitchFamily="66" charset="0"/>
              </a:rPr>
              <a:t> dominant geçiş gösterir. </a:t>
            </a:r>
          </a:p>
          <a:p>
            <a:r>
              <a:rPr lang="en-US" dirty="0">
                <a:latin typeface="Comic Sans MS" panose="030F0702030302020204" pitchFamily="66" charset="0"/>
              </a:rPr>
              <a:t>SGLT2 glucose transporter </a:t>
            </a:r>
            <a:r>
              <a:rPr lang="en-US" dirty="0" err="1">
                <a:latin typeface="Comic Sans MS" panose="030F0702030302020204" pitchFamily="66" charset="0"/>
              </a:rPr>
              <a:t>kodlayan</a:t>
            </a:r>
            <a:r>
              <a:rPr lang="en-US" dirty="0">
                <a:latin typeface="Comic Sans MS" panose="030F0702030302020204" pitchFamily="66" charset="0"/>
              </a:rPr>
              <a:t> SLC5A2 </a:t>
            </a:r>
            <a:r>
              <a:rPr lang="en-US" dirty="0" err="1">
                <a:latin typeface="Comic Sans MS" panose="030F0702030302020204" pitchFamily="66" charset="0"/>
              </a:rPr>
              <a:t>geninde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mutasyon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vardır</a:t>
            </a:r>
            <a:r>
              <a:rPr lang="en-US" dirty="0">
                <a:latin typeface="Comic Sans MS" panose="030F0702030302020204" pitchFamily="66" charset="0"/>
              </a:rPr>
              <a:t>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77728883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FANCONİ SENDROMU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Fanconi</a:t>
            </a:r>
            <a:r>
              <a:rPr lang="tr-TR" dirty="0">
                <a:latin typeface="Comic Sans MS" panose="030F0702030302020204" pitchFamily="66" charset="0"/>
              </a:rPr>
              <a:t> sendromu ve </a:t>
            </a:r>
            <a:r>
              <a:rPr lang="tr-TR" dirty="0" err="1">
                <a:latin typeface="Comic Sans MS" panose="030F0702030302020204" pitchFamily="66" charset="0"/>
              </a:rPr>
              <a:t>Fanconi</a:t>
            </a:r>
            <a:r>
              <a:rPr lang="tr-TR" dirty="0">
                <a:latin typeface="Comic Sans MS" panose="030F0702030302020204" pitchFamily="66" charset="0"/>
              </a:rPr>
              <a:t> anemisi ayrı hastalıklardır.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Proksimal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tubülinin</a:t>
            </a:r>
            <a:r>
              <a:rPr lang="tr-TR" dirty="0">
                <a:latin typeface="Comic Sans MS" panose="030F0702030302020204" pitchFamily="66" charset="0"/>
              </a:rPr>
              <a:t> fonksiyonlarının bozulması </a:t>
            </a:r>
            <a:r>
              <a:rPr lang="tr-TR" dirty="0" err="1">
                <a:latin typeface="Comic Sans MS" panose="030F0702030302020204" pitchFamily="66" charset="0"/>
              </a:rPr>
              <a:t>Fanconi</a:t>
            </a:r>
            <a:r>
              <a:rPr lang="tr-TR" dirty="0">
                <a:latin typeface="Comic Sans MS" panose="030F0702030302020204" pitchFamily="66" charset="0"/>
              </a:rPr>
              <a:t> sendromu olarak bilinir.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27824113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FANCONİ SENDROMU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>
                <a:latin typeface="Comic Sans MS" panose="030F0702030302020204" pitchFamily="66" charset="0"/>
              </a:rPr>
              <a:t>Proksimal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tubülinin</a:t>
            </a:r>
            <a:r>
              <a:rPr lang="tr-TR" sz="2800" dirty="0">
                <a:latin typeface="Comic Sans MS" panose="030F0702030302020204" pitchFamily="66" charset="0"/>
              </a:rPr>
              <a:t> en önemli fonksiyonunun geri emilim olduğu ve bu bölgede amino asit, bikarbonat, </a:t>
            </a:r>
            <a:r>
              <a:rPr lang="tr-TR" sz="2800" dirty="0" err="1">
                <a:latin typeface="Comic Sans MS" panose="030F0702030302020204" pitchFamily="66" charset="0"/>
              </a:rPr>
              <a:t>glukoz</a:t>
            </a:r>
            <a:r>
              <a:rPr lang="tr-TR" sz="2800" dirty="0">
                <a:latin typeface="Comic Sans MS" panose="030F0702030302020204" pitchFamily="66" charset="0"/>
              </a:rPr>
              <a:t>, protein (düşük molekül ağırlıklı), fosfat, ürik asit, sodyumun geri emildiği hatırlanırsa belirti ve bulguları tahmin etmek zor değildir: amino </a:t>
            </a:r>
            <a:r>
              <a:rPr lang="tr-TR" sz="2800" dirty="0" err="1">
                <a:latin typeface="Comic Sans MS" panose="030F0702030302020204" pitchFamily="66" charset="0"/>
              </a:rPr>
              <a:t>asidüri</a:t>
            </a:r>
            <a:r>
              <a:rPr lang="tr-TR" sz="2800" dirty="0">
                <a:latin typeface="Comic Sans MS" panose="030F0702030302020204" pitchFamily="66" charset="0"/>
              </a:rPr>
              <a:t>, </a:t>
            </a:r>
            <a:r>
              <a:rPr lang="tr-TR" sz="2800" dirty="0" err="1">
                <a:latin typeface="Comic Sans MS" panose="030F0702030302020204" pitchFamily="66" charset="0"/>
              </a:rPr>
              <a:t>bikarbonatüri</a:t>
            </a:r>
            <a:r>
              <a:rPr lang="tr-TR" sz="2800" dirty="0">
                <a:latin typeface="Comic Sans MS" panose="030F0702030302020204" pitchFamily="66" charset="0"/>
              </a:rPr>
              <a:t>, </a:t>
            </a:r>
            <a:r>
              <a:rPr lang="tr-TR" sz="2800" dirty="0" err="1">
                <a:latin typeface="Comic Sans MS" panose="030F0702030302020204" pitchFamily="66" charset="0"/>
              </a:rPr>
              <a:t>glukozüri</a:t>
            </a:r>
            <a:r>
              <a:rPr lang="tr-TR" sz="2800" dirty="0">
                <a:latin typeface="Comic Sans MS" panose="030F0702030302020204" pitchFamily="66" charset="0"/>
              </a:rPr>
              <a:t>, </a:t>
            </a:r>
            <a:r>
              <a:rPr lang="tr-TR" sz="2800" dirty="0" err="1">
                <a:latin typeface="Comic Sans MS" panose="030F0702030302020204" pitchFamily="66" charset="0"/>
              </a:rPr>
              <a:t>proteinüri</a:t>
            </a:r>
            <a:r>
              <a:rPr lang="tr-TR" sz="2800" dirty="0">
                <a:latin typeface="Comic Sans MS" panose="030F0702030302020204" pitchFamily="66" charset="0"/>
              </a:rPr>
              <a:t>, </a:t>
            </a:r>
            <a:r>
              <a:rPr lang="tr-TR" sz="2800" dirty="0" err="1">
                <a:latin typeface="Comic Sans MS" panose="030F0702030302020204" pitchFamily="66" charset="0"/>
              </a:rPr>
              <a:t>fosfatüri</a:t>
            </a:r>
            <a:r>
              <a:rPr lang="tr-TR" sz="2800" dirty="0">
                <a:latin typeface="Comic Sans MS" panose="030F0702030302020204" pitchFamily="66" charset="0"/>
              </a:rPr>
              <a:t>, </a:t>
            </a:r>
            <a:r>
              <a:rPr lang="tr-TR" sz="2800" dirty="0" err="1">
                <a:latin typeface="Comic Sans MS" panose="030F0702030302020204" pitchFamily="66" charset="0"/>
              </a:rPr>
              <a:t>hiperürikozüri</a:t>
            </a:r>
            <a:r>
              <a:rPr lang="tr-TR" sz="2800" dirty="0">
                <a:latin typeface="Comic Sans MS" panose="030F0702030302020204" pitchFamily="66" charset="0"/>
              </a:rPr>
              <a:t>, </a:t>
            </a:r>
            <a:r>
              <a:rPr lang="tr-TR" sz="2800" dirty="0" err="1">
                <a:latin typeface="Comic Sans MS" panose="030F0702030302020204" pitchFamily="66" charset="0"/>
              </a:rPr>
              <a:t>hiponatremi</a:t>
            </a:r>
            <a:r>
              <a:rPr lang="tr-TR" sz="2800" dirty="0">
                <a:latin typeface="Comic Sans MS" panose="030F0702030302020204" pitchFamily="66" charset="0"/>
              </a:rPr>
              <a:t>/</a:t>
            </a:r>
            <a:r>
              <a:rPr lang="tr-TR" sz="2800" dirty="0" err="1">
                <a:latin typeface="Comic Sans MS" panose="030F0702030302020204" pitchFamily="66" charset="0"/>
              </a:rPr>
              <a:t>hipovolemi</a:t>
            </a:r>
            <a:r>
              <a:rPr lang="tr-TR" sz="2800" dirty="0"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50689548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FANCONİ SENDROMU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>
                <a:latin typeface="Comic Sans MS" panose="030F0702030302020204" pitchFamily="66" charset="0"/>
              </a:rPr>
              <a:t>Bunların sonucu </a:t>
            </a:r>
            <a:r>
              <a:rPr lang="tr-TR" sz="2400" dirty="0" err="1">
                <a:latin typeface="Comic Sans MS" panose="030F0702030302020204" pitchFamily="66" charset="0"/>
              </a:rPr>
              <a:t>renal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tubüler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asidoz</a:t>
            </a:r>
            <a:r>
              <a:rPr lang="tr-TR" sz="2400" dirty="0">
                <a:latin typeface="Comic Sans MS" panose="030F0702030302020204" pitchFamily="66" charset="0"/>
              </a:rPr>
              <a:t>, kemik bozuklukları ve </a:t>
            </a:r>
            <a:r>
              <a:rPr lang="tr-TR" sz="2400" dirty="0" err="1">
                <a:latin typeface="Comic Sans MS" panose="030F0702030302020204" pitchFamily="66" charset="0"/>
              </a:rPr>
              <a:t>dehidratasyon</a:t>
            </a:r>
            <a:r>
              <a:rPr lang="tr-TR" sz="2400" dirty="0">
                <a:latin typeface="Comic Sans MS" panose="030F0702030302020204" pitchFamily="66" charset="0"/>
              </a:rPr>
              <a:t> görülebilir. </a:t>
            </a:r>
          </a:p>
          <a:p>
            <a:r>
              <a:rPr lang="tr-TR" sz="2400" dirty="0">
                <a:latin typeface="Comic Sans MS" panose="030F0702030302020204" pitchFamily="66" charset="0"/>
              </a:rPr>
              <a:t>Değişik derecelerde sodyum, potasyum, ürik asit ve kalsiyum kayıpları olabilir. </a:t>
            </a:r>
          </a:p>
          <a:p>
            <a:r>
              <a:rPr lang="tr-TR" sz="2400" dirty="0">
                <a:latin typeface="Comic Sans MS" panose="030F0702030302020204" pitchFamily="66" charset="0"/>
              </a:rPr>
              <a:t>İdrarı konsantre edebilme yeteneği de genellikle azalmıştır. </a:t>
            </a:r>
          </a:p>
          <a:p>
            <a:r>
              <a:rPr lang="tr-TR" sz="2400" dirty="0" err="1">
                <a:latin typeface="Comic Sans MS" panose="030F0702030302020204" pitchFamily="66" charset="0"/>
              </a:rPr>
              <a:t>Glukozüri</a:t>
            </a:r>
            <a:r>
              <a:rPr lang="tr-TR" sz="2400" dirty="0">
                <a:latin typeface="Comic Sans MS" panose="030F0702030302020204" pitchFamily="66" charset="0"/>
              </a:rPr>
              <a:t> ve </a:t>
            </a:r>
            <a:r>
              <a:rPr lang="tr-TR" sz="2400" dirty="0" err="1">
                <a:latin typeface="Comic Sans MS" panose="030F0702030302020204" pitchFamily="66" charset="0"/>
              </a:rPr>
              <a:t>aminoasidüri</a:t>
            </a:r>
            <a:r>
              <a:rPr lang="tr-TR" sz="2400" dirty="0">
                <a:latin typeface="Comic Sans MS" panose="030F0702030302020204" pitchFamily="66" charset="0"/>
              </a:rPr>
              <a:t> genel olarak önemli sorun çıkarmaz ama </a:t>
            </a:r>
            <a:r>
              <a:rPr lang="tr-TR" sz="2400" dirty="0" err="1">
                <a:latin typeface="Comic Sans MS" panose="030F0702030302020204" pitchFamily="66" charset="0"/>
              </a:rPr>
              <a:t>fosfatüri</a:t>
            </a:r>
            <a:r>
              <a:rPr lang="tr-TR" sz="2400" dirty="0">
                <a:latin typeface="Comic Sans MS" panose="030F0702030302020204" pitchFamily="66" charset="0"/>
              </a:rPr>
              <a:t> çocuklarda </a:t>
            </a:r>
            <a:r>
              <a:rPr lang="tr-TR" sz="2400" dirty="0" err="1">
                <a:latin typeface="Comic Sans MS" panose="030F0702030302020204" pitchFamily="66" charset="0"/>
              </a:rPr>
              <a:t>riketse</a:t>
            </a:r>
            <a:r>
              <a:rPr lang="tr-TR" sz="2400" dirty="0">
                <a:latin typeface="Comic Sans MS" panose="030F0702030302020204" pitchFamily="66" charset="0"/>
              </a:rPr>
              <a:t>, erişkinlerde ise </a:t>
            </a:r>
            <a:r>
              <a:rPr lang="tr-TR" sz="2400" dirty="0" err="1">
                <a:latin typeface="Comic Sans MS" panose="030F0702030302020204" pitchFamily="66" charset="0"/>
              </a:rPr>
              <a:t>osteomalaziye</a:t>
            </a:r>
            <a:r>
              <a:rPr lang="tr-TR" sz="2400" dirty="0">
                <a:latin typeface="Comic Sans MS" panose="030F0702030302020204" pitchFamily="66" charset="0"/>
              </a:rPr>
              <a:t> neden olur.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11976777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FANCONİ SENDROMU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Fanconi</a:t>
            </a:r>
            <a:r>
              <a:rPr lang="tr-TR" dirty="0">
                <a:latin typeface="Comic Sans MS" panose="030F0702030302020204" pitchFamily="66" charset="0"/>
              </a:rPr>
              <a:t> sendromu bir hastalık değil, bir sendromdur. </a:t>
            </a:r>
          </a:p>
          <a:p>
            <a:r>
              <a:rPr lang="tr-TR" dirty="0">
                <a:latin typeface="Comic Sans MS" panose="030F0702030302020204" pitchFamily="66" charset="0"/>
              </a:rPr>
              <a:t>Kalıtsal böbrek hastalıkları konusunda anlatılmasının nedeni kalıtsal ve </a:t>
            </a:r>
            <a:r>
              <a:rPr lang="tr-TR" dirty="0" err="1">
                <a:latin typeface="Comic Sans MS" panose="030F0702030302020204" pitchFamily="66" charset="0"/>
              </a:rPr>
              <a:t>edinsel</a:t>
            </a:r>
            <a:r>
              <a:rPr lang="tr-TR" dirty="0">
                <a:latin typeface="Comic Sans MS" panose="030F0702030302020204" pitchFamily="66" charset="0"/>
              </a:rPr>
              <a:t> olmak üzere iki ana grupta incelenmesidir.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8330750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FANCONİ SENDROMU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Tedavi öncelikle ve mümkünse </a:t>
            </a:r>
            <a:r>
              <a:rPr lang="tr-TR" dirty="0" err="1">
                <a:latin typeface="Comic Sans MS" panose="030F0702030302020204" pitchFamily="66" charset="0"/>
              </a:rPr>
              <a:t>Fanconi</a:t>
            </a:r>
            <a:r>
              <a:rPr lang="tr-TR" dirty="0">
                <a:latin typeface="Comic Sans MS" panose="030F0702030302020204" pitchFamily="66" charset="0"/>
              </a:rPr>
              <a:t> sendromuna yol açan hastalığın saptanması ve buna yönelik olmalıdır.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Tubüler</a:t>
            </a:r>
            <a:r>
              <a:rPr lang="tr-TR" dirty="0">
                <a:latin typeface="Comic Sans MS" panose="030F0702030302020204" pitchFamily="66" charset="0"/>
              </a:rPr>
              <a:t> fonksiyon bozukluklarının olumsuz etkilerini azaltmak amacı ile </a:t>
            </a:r>
            <a:r>
              <a:rPr lang="tr-TR" dirty="0" err="1">
                <a:latin typeface="Comic Sans MS" panose="030F0702030302020204" pitchFamily="66" charset="0"/>
              </a:rPr>
              <a:t>semptomatik</a:t>
            </a:r>
            <a:r>
              <a:rPr lang="tr-TR" dirty="0">
                <a:latin typeface="Comic Sans MS" panose="030F0702030302020204" pitchFamily="66" charset="0"/>
              </a:rPr>
              <a:t> tedavi yapılır. </a:t>
            </a:r>
          </a:p>
          <a:p>
            <a:r>
              <a:rPr lang="tr-TR" dirty="0">
                <a:latin typeface="Comic Sans MS" panose="030F0702030302020204" pitchFamily="66" charset="0"/>
              </a:rPr>
              <a:t>Böbrek yetmezliği tedavisi standart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77981363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Genel bilgiler</a:t>
            </a:r>
          </a:p>
          <a:p>
            <a:r>
              <a:rPr lang="tr-TR" dirty="0">
                <a:latin typeface="Comic Sans MS" panose="030F0702030302020204" pitchFamily="66" charset="0"/>
              </a:rPr>
              <a:t>Kalıtsal hastalıklar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Kistik</a:t>
            </a:r>
            <a:r>
              <a:rPr lang="tr-TR" dirty="0">
                <a:latin typeface="Comic Sans MS" panose="030F0702030302020204" pitchFamily="66" charset="0"/>
              </a:rPr>
              <a:t> hastalıklar</a:t>
            </a:r>
          </a:p>
          <a:p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Anomaliler</a:t>
            </a:r>
          </a:p>
          <a:p>
            <a:r>
              <a:rPr lang="tr-TR" dirty="0">
                <a:latin typeface="Comic Sans MS" panose="030F0702030302020204" pitchFamily="66" charset="0"/>
              </a:rPr>
              <a:t>Özet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62127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Genel bilgiler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Birçok böbrek hastalığı vardır: örneğin taş hastalığı, idrarda protein kaybı, idrarda kanama… </a:t>
            </a:r>
          </a:p>
          <a:p>
            <a:r>
              <a:rPr lang="tr-TR" dirty="0">
                <a:latin typeface="Comic Sans MS" panose="030F0702030302020204" pitchFamily="66" charset="0"/>
              </a:rPr>
              <a:t>Bunların hepsinin kalıtımla geçen tipleri vardır ama kalıtımsal olanların sayıları azdır.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26905378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Böbrek anomalileri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Böbrek, doğumsal anomalileri sık olan organlardan birisidir. </a:t>
            </a:r>
          </a:p>
          <a:p>
            <a:r>
              <a:rPr lang="tr-TR" dirty="0">
                <a:latin typeface="Comic Sans MS" panose="030F0702030302020204" pitchFamily="66" charset="0"/>
              </a:rPr>
              <a:t>Bazen </a:t>
            </a:r>
            <a:r>
              <a:rPr lang="tr-TR" dirty="0" err="1">
                <a:latin typeface="Comic Sans MS" panose="030F0702030302020204" pitchFamily="66" charset="0"/>
              </a:rPr>
              <a:t>üreter</a:t>
            </a:r>
            <a:r>
              <a:rPr lang="tr-TR" dirty="0">
                <a:latin typeface="Comic Sans MS" panose="030F0702030302020204" pitchFamily="66" charset="0"/>
              </a:rPr>
              <a:t>, mesane anomalileri de olabilir. </a:t>
            </a:r>
          </a:p>
          <a:p>
            <a:r>
              <a:rPr lang="tr-TR" dirty="0">
                <a:latin typeface="Comic Sans MS" panose="030F0702030302020204" pitchFamily="66" charset="0"/>
              </a:rPr>
              <a:t>Böbrek anomaliler çoğu kez bir belirti vermezler, tesadüfen saptanırlar.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94045574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Böbrek anomalileri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Bir kısmı erişkinlerde idrar yolu </a:t>
            </a:r>
            <a:r>
              <a:rPr lang="tr-TR" dirty="0" err="1">
                <a:latin typeface="Comic Sans MS" panose="030F0702030302020204" pitchFamily="66" charset="0"/>
              </a:rPr>
              <a:t>infeksiyonu</a:t>
            </a:r>
            <a:r>
              <a:rPr lang="tr-TR" dirty="0">
                <a:latin typeface="Comic Sans MS" panose="030F0702030302020204" pitchFamily="66" charset="0"/>
              </a:rPr>
              <a:t>, idrar tahlili anormallikleri, taş, hipertansiyon, </a:t>
            </a:r>
            <a:r>
              <a:rPr lang="tr-TR" dirty="0" err="1">
                <a:latin typeface="Comic Sans MS" panose="030F0702030302020204" pitchFamily="66" charset="0"/>
              </a:rPr>
              <a:t>kreatinin</a:t>
            </a:r>
            <a:r>
              <a:rPr lang="tr-TR" dirty="0">
                <a:latin typeface="Comic Sans MS" panose="030F0702030302020204" pitchFamily="66" charset="0"/>
              </a:rPr>
              <a:t> yüksekliği nedeni araştırırken saptanır.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74359101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Böbrek anomalileri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Böbrekte anomali olmasına rağmen böbrek fonksiyonları normal de olabilir.  </a:t>
            </a:r>
          </a:p>
          <a:p>
            <a:r>
              <a:rPr lang="tr-TR" dirty="0">
                <a:latin typeface="Comic Sans MS" panose="030F0702030302020204" pitchFamily="66" charset="0"/>
              </a:rPr>
              <a:t>Belirgin dış kulak </a:t>
            </a:r>
            <a:r>
              <a:rPr lang="tr-TR" dirty="0" err="1">
                <a:latin typeface="Comic Sans MS" panose="030F0702030302020204" pitchFamily="66" charset="0"/>
              </a:rPr>
              <a:t>deformitesi</a:t>
            </a:r>
            <a:r>
              <a:rPr lang="tr-TR" dirty="0">
                <a:latin typeface="Comic Sans MS" panose="030F0702030302020204" pitchFamily="66" charset="0"/>
              </a:rPr>
              <a:t>, meme başı yerleşim anomalisi, doğumsal </a:t>
            </a:r>
            <a:r>
              <a:rPr lang="tr-TR" dirty="0" err="1">
                <a:latin typeface="Comic Sans MS" panose="030F0702030302020204" pitchFamily="66" charset="0"/>
              </a:rPr>
              <a:t>kifoz</a:t>
            </a:r>
            <a:r>
              <a:rPr lang="tr-TR" dirty="0">
                <a:latin typeface="Comic Sans MS" panose="030F0702030302020204" pitchFamily="66" charset="0"/>
              </a:rPr>
              <a:t> ve </a:t>
            </a:r>
            <a:r>
              <a:rPr lang="tr-TR" dirty="0" err="1">
                <a:latin typeface="Comic Sans MS" panose="030F0702030302020204" pitchFamily="66" charset="0"/>
              </a:rPr>
              <a:t>skolyoz</a:t>
            </a:r>
            <a:r>
              <a:rPr lang="tr-TR" dirty="0">
                <a:latin typeface="Comic Sans MS" panose="030F0702030302020204" pitchFamily="66" charset="0"/>
              </a:rPr>
              <a:t> gibi anomali gösteren olgularda çeşitli böbrek anomalilerine sık rastlandığı bildirilmiştir.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06406524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Böbrek anomalileri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1.Agenezi (tek taraflı, çift taraflı)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2.Hipoplazi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3.At nalı böbrek (böbrek füzyon anomalisi)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4.Ektopik böbrek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5.Gezen (mobil) böbrek (</a:t>
            </a:r>
            <a:r>
              <a:rPr lang="tr-TR" dirty="0" err="1">
                <a:latin typeface="Comic Sans MS" panose="030F0702030302020204" pitchFamily="66" charset="0"/>
              </a:rPr>
              <a:t>nephroptosis</a:t>
            </a:r>
            <a:r>
              <a:rPr lang="tr-TR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64268326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Böbrek anomalileri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6.Malrotasyon anomalisi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7.Displazi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8.Renal </a:t>
            </a:r>
            <a:r>
              <a:rPr lang="tr-TR" dirty="0" err="1">
                <a:latin typeface="Comic Sans MS" panose="030F0702030302020204" pitchFamily="66" charset="0"/>
              </a:rPr>
              <a:t>duplikasyon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9.İkiden fazla böbrek (</a:t>
            </a:r>
            <a:r>
              <a:rPr lang="tr-TR" dirty="0" err="1">
                <a:latin typeface="Comic Sans MS" panose="030F0702030302020204" pitchFamily="66" charset="0"/>
              </a:rPr>
              <a:t>supernumerary</a:t>
            </a:r>
            <a:r>
              <a:rPr lang="tr-TR" dirty="0">
                <a:latin typeface="Comic Sans MS" panose="030F0702030302020204" pitchFamily="66" charset="0"/>
              </a:rPr>
              <a:t> böbrek)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10.Normal varyantlar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93985744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Tanı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Eskiden </a:t>
            </a:r>
            <a:r>
              <a:rPr lang="tr-TR" dirty="0" err="1">
                <a:latin typeface="Comic Sans MS" panose="030F0702030302020204" pitchFamily="66" charset="0"/>
              </a:rPr>
              <a:t>intravenöz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piyelografi</a:t>
            </a:r>
            <a:r>
              <a:rPr lang="tr-TR" dirty="0">
                <a:latin typeface="Comic Sans MS" panose="030F0702030302020204" pitchFamily="66" charset="0"/>
              </a:rPr>
              <a:t>: Radyoloji atlaslarında çok güzel </a:t>
            </a:r>
            <a:r>
              <a:rPr lang="tr-TR" dirty="0" err="1">
                <a:latin typeface="Comic Sans MS" panose="030F0702030302020204" pitchFamily="66" charset="0"/>
              </a:rPr>
              <a:t>intravenöz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piyelografi</a:t>
            </a:r>
            <a:r>
              <a:rPr lang="tr-TR" dirty="0">
                <a:latin typeface="Comic Sans MS" panose="030F0702030302020204" pitchFamily="66" charset="0"/>
              </a:rPr>
              <a:t> görüntüleri vardır. </a:t>
            </a:r>
          </a:p>
          <a:p>
            <a:r>
              <a:rPr lang="tr-TR" dirty="0">
                <a:latin typeface="Comic Sans MS" panose="030F0702030302020204" pitchFamily="66" charset="0"/>
              </a:rPr>
              <a:t>Günümüzde ultrasonografi ile çoğuna tanı koymak mümkündür. </a:t>
            </a:r>
          </a:p>
          <a:p>
            <a:r>
              <a:rPr lang="tr-TR" dirty="0">
                <a:latin typeface="Comic Sans MS" panose="030F0702030302020204" pitchFamily="66" charset="0"/>
              </a:rPr>
              <a:t>Gereken vakalarda tomografi, sintigrafi yapılabilir. 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49487009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800" dirty="0">
                <a:latin typeface="Comic Sans MS" panose="030F0702030302020204" pitchFamily="66" charset="0"/>
              </a:rPr>
              <a:t>AGENEZİ</a:t>
            </a:r>
            <a:r>
              <a:rPr lang="tr-TR" sz="4800" i="1" dirty="0">
                <a:latin typeface="Comic Sans MS" panose="030F0702030302020204" pitchFamily="66" charset="0"/>
              </a:rPr>
              <a:t> </a:t>
            </a:r>
            <a:br>
              <a:rPr lang="tr-TR" sz="4800" i="1" dirty="0">
                <a:latin typeface="Comic Sans MS" panose="030F0702030302020204" pitchFamily="66" charset="0"/>
              </a:rPr>
            </a:br>
            <a:r>
              <a:rPr lang="tr-TR" sz="4800" dirty="0">
                <a:latin typeface="Comic Sans MS" panose="030F0702030302020204" pitchFamily="66" charset="0"/>
              </a:rPr>
              <a:t>(Tek taraflı, çift taraflı)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Böbreklerin çift taraflı olmaması yaşamla bağdaşmaz. </a:t>
            </a:r>
          </a:p>
          <a:p>
            <a:r>
              <a:rPr lang="tr-TR" dirty="0">
                <a:latin typeface="Comic Sans MS" panose="030F0702030302020204" pitchFamily="66" charset="0"/>
              </a:rPr>
              <a:t>Tek taraflı </a:t>
            </a:r>
            <a:r>
              <a:rPr lang="tr-TR" dirty="0" err="1">
                <a:latin typeface="Comic Sans MS" panose="030F0702030302020204" pitchFamily="66" charset="0"/>
              </a:rPr>
              <a:t>renal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agenezi</a:t>
            </a:r>
            <a:r>
              <a:rPr lang="tr-TR" dirty="0">
                <a:latin typeface="Comic Sans MS" panose="030F0702030302020204" pitchFamily="66" charset="0"/>
              </a:rPr>
              <a:t> daha sık karşılaşılan (</a:t>
            </a:r>
            <a:r>
              <a:rPr lang="tr-TR" dirty="0">
                <a:latin typeface="Comic Sans MS" panose="030F0702030302020204" pitchFamily="66" charset="0"/>
                <a:sym typeface="Symbol" charset="2"/>
              </a:rPr>
              <a:t></a:t>
            </a:r>
            <a:r>
              <a:rPr lang="tr-TR" dirty="0">
                <a:latin typeface="Comic Sans MS" panose="030F0702030302020204" pitchFamily="66" charset="0"/>
              </a:rPr>
              <a:t> 1/1000) ve belirti vermeyen bir durum olup, çoğu kez değişik nedenlerle istenen görüntüleme yöntemleri aracılığıyla ortaya konur.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28809718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Tek taraflı </a:t>
            </a:r>
            <a:r>
              <a:rPr lang="tr-TR" dirty="0" err="1">
                <a:latin typeface="Comic Sans MS" panose="030F0702030302020204" pitchFamily="66" charset="0"/>
              </a:rPr>
              <a:t>agenezi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Tanı için ultrasonografi çoğu kez yeterlidir ama yerinde olmayan </a:t>
            </a:r>
            <a:r>
              <a:rPr lang="tr-TR" dirty="0" err="1">
                <a:latin typeface="Comic Sans MS" panose="030F0702030302020204" pitchFamily="66" charset="0"/>
              </a:rPr>
              <a:t>ektopik</a:t>
            </a:r>
            <a:r>
              <a:rPr lang="tr-TR" dirty="0">
                <a:latin typeface="Comic Sans MS" panose="030F0702030302020204" pitchFamily="66" charset="0"/>
              </a:rPr>
              <a:t> böbrek şüphesi için sintigrafi gerekebilir. </a:t>
            </a:r>
          </a:p>
          <a:p>
            <a:r>
              <a:rPr lang="tr-TR" dirty="0">
                <a:latin typeface="Comic Sans MS" panose="030F0702030302020204" pitchFamily="66" charset="0"/>
              </a:rPr>
              <a:t>Mevcut böbrek </a:t>
            </a:r>
            <a:r>
              <a:rPr lang="tr-TR" dirty="0" err="1">
                <a:latin typeface="Comic Sans MS" panose="030F0702030302020204" pitchFamily="66" charset="0"/>
              </a:rPr>
              <a:t>kompanzatuar</a:t>
            </a:r>
            <a:r>
              <a:rPr lang="tr-TR" dirty="0">
                <a:latin typeface="Comic Sans MS" panose="030F0702030302020204" pitchFamily="66" charset="0"/>
              </a:rPr>
              <a:t> olarak </a:t>
            </a:r>
            <a:r>
              <a:rPr lang="tr-TR" dirty="0" err="1">
                <a:latin typeface="Comic Sans MS" panose="030F0702030302020204" pitchFamily="66" charset="0"/>
              </a:rPr>
              <a:t>hipertrofiktir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  <a:p>
            <a:r>
              <a:rPr lang="tr-TR" dirty="0">
                <a:latin typeface="Comic Sans MS" panose="030F0702030302020204" pitchFamily="66" charset="0"/>
              </a:rPr>
              <a:t>Bu böbrekte </a:t>
            </a:r>
            <a:r>
              <a:rPr lang="tr-TR" dirty="0" err="1">
                <a:latin typeface="Comic Sans MS" panose="030F0702030302020204" pitchFamily="66" charset="0"/>
              </a:rPr>
              <a:t>infeksiyon</a:t>
            </a:r>
            <a:r>
              <a:rPr lang="tr-TR" dirty="0">
                <a:latin typeface="Comic Sans MS" panose="030F0702030302020204" pitchFamily="66" charset="0"/>
              </a:rPr>
              <a:t>, taş ve </a:t>
            </a:r>
            <a:r>
              <a:rPr lang="tr-TR" dirty="0" err="1">
                <a:latin typeface="Comic Sans MS" panose="030F0702030302020204" pitchFamily="66" charset="0"/>
              </a:rPr>
              <a:t>hidronefroz</a:t>
            </a:r>
            <a:r>
              <a:rPr lang="tr-TR" dirty="0">
                <a:latin typeface="Comic Sans MS" panose="030F0702030302020204" pitchFamily="66" charset="0"/>
              </a:rPr>
              <a:t> riski yüksektir.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66192491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>
                <a:latin typeface="Comic Sans MS" panose="030F0702030302020204" pitchFamily="66" charset="0"/>
              </a:rPr>
              <a:t>AT NALI BÖBREK (BÖBREK FÜZYON ANOMALİSİ)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Böbrek füzyon anomalilerin en yaygın görülen şekli at nalı (</a:t>
            </a:r>
            <a:r>
              <a:rPr lang="tr-TR" dirty="0" err="1">
                <a:latin typeface="Comic Sans MS" panose="030F0702030302020204" pitchFamily="66" charset="0"/>
              </a:rPr>
              <a:t>horse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shoe</a:t>
            </a:r>
            <a:r>
              <a:rPr lang="tr-TR" dirty="0">
                <a:latin typeface="Comic Sans MS" panose="030F0702030302020204" pitchFamily="66" charset="0"/>
              </a:rPr>
              <a:t>) böbrektir.  </a:t>
            </a:r>
          </a:p>
          <a:p>
            <a:r>
              <a:rPr lang="tr-TR" dirty="0">
                <a:latin typeface="Comic Sans MS" panose="030F0702030302020204" pitchFamily="66" charset="0"/>
              </a:rPr>
              <a:t>Böbrek füzyon anomalileri yaklaşık her bin kişiden birinde mevcuttur. </a:t>
            </a:r>
          </a:p>
          <a:p>
            <a:r>
              <a:rPr lang="tr-TR" dirty="0">
                <a:latin typeface="Comic Sans MS" panose="030F0702030302020204" pitchFamily="66" charset="0"/>
              </a:rPr>
              <a:t>Füzyon anomalilerinin varlığında hemen daima iki </a:t>
            </a:r>
            <a:r>
              <a:rPr lang="tr-TR" dirty="0" err="1">
                <a:latin typeface="Comic Sans MS" panose="030F0702030302020204" pitchFamily="66" charset="0"/>
              </a:rPr>
              <a:t>ekskretuar</a:t>
            </a:r>
            <a:r>
              <a:rPr lang="tr-TR" dirty="0">
                <a:latin typeface="Comic Sans MS" panose="030F0702030302020204" pitchFamily="66" charset="0"/>
              </a:rPr>
              <a:t> sistem ve iki </a:t>
            </a:r>
            <a:r>
              <a:rPr lang="tr-TR" dirty="0" err="1">
                <a:latin typeface="Comic Sans MS" panose="030F0702030302020204" pitchFamily="66" charset="0"/>
              </a:rPr>
              <a:t>üreter</a:t>
            </a:r>
            <a:r>
              <a:rPr lang="tr-TR" dirty="0">
                <a:latin typeface="Comic Sans MS" panose="030F0702030302020204" pitchFamily="66" charset="0"/>
              </a:rPr>
              <a:t> vardır.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95713920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EKTOPİK BÖBREK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Konjenital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ektopik</a:t>
            </a:r>
            <a:r>
              <a:rPr lang="tr-TR" dirty="0">
                <a:latin typeface="Comic Sans MS" panose="030F0702030302020204" pitchFamily="66" charset="0"/>
              </a:rPr>
              <a:t> böbrek </a:t>
            </a:r>
            <a:r>
              <a:rPr lang="tr-TR" dirty="0" err="1">
                <a:latin typeface="Comic Sans MS" panose="030F0702030302020204" pitchFamily="66" charset="0"/>
              </a:rPr>
              <a:t>üreteral</a:t>
            </a:r>
            <a:r>
              <a:rPr lang="tr-TR" dirty="0">
                <a:latin typeface="Comic Sans MS" panose="030F0702030302020204" pitchFamily="66" charset="0"/>
              </a:rPr>
              <a:t> obstrüksiyon ve </a:t>
            </a:r>
            <a:r>
              <a:rPr lang="tr-TR" dirty="0" err="1">
                <a:latin typeface="Comic Sans MS" panose="030F0702030302020204" pitchFamily="66" charset="0"/>
              </a:rPr>
              <a:t>infeksiyon</a:t>
            </a:r>
            <a:r>
              <a:rPr lang="tr-TR" dirty="0">
                <a:latin typeface="Comic Sans MS" panose="030F0702030302020204" pitchFamily="66" charset="0"/>
              </a:rPr>
              <a:t> olmadıkça belirti vermez. </a:t>
            </a:r>
          </a:p>
          <a:p>
            <a:r>
              <a:rPr lang="tr-TR" dirty="0">
                <a:latin typeface="Comic Sans MS" panose="030F0702030302020204" pitchFamily="66" charset="0"/>
              </a:rPr>
              <a:t>Basit </a:t>
            </a:r>
            <a:r>
              <a:rPr lang="tr-TR" dirty="0" err="1">
                <a:latin typeface="Comic Sans MS" panose="030F0702030302020204" pitchFamily="66" charset="0"/>
              </a:rPr>
              <a:t>konjenital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ektopide</a:t>
            </a:r>
            <a:r>
              <a:rPr lang="tr-TR" dirty="0">
                <a:latin typeface="Comic Sans MS" panose="030F0702030302020204" pitchFamily="66" charset="0"/>
              </a:rPr>
              <a:t> böbrek genellikle aynı tarafta, normal bulunması gereken düzeyin aşağısında </a:t>
            </a:r>
            <a:r>
              <a:rPr lang="tr-TR" dirty="0" err="1">
                <a:latin typeface="Comic Sans MS" panose="030F0702030302020204" pitchFamily="66" charset="0"/>
              </a:rPr>
              <a:t>pelvis</a:t>
            </a:r>
            <a:r>
              <a:rPr lang="tr-TR" dirty="0">
                <a:latin typeface="Comic Sans MS" panose="030F0702030302020204" pitchFamily="66" charset="0"/>
              </a:rPr>
              <a:t> girişinde veya </a:t>
            </a:r>
            <a:r>
              <a:rPr lang="tr-TR" dirty="0" err="1">
                <a:latin typeface="Comic Sans MS" panose="030F0702030302020204" pitchFamily="66" charset="0"/>
              </a:rPr>
              <a:t>pelvis</a:t>
            </a:r>
            <a:r>
              <a:rPr lang="tr-TR" dirty="0">
                <a:latin typeface="Comic Sans MS" panose="030F0702030302020204" pitchFamily="66" charset="0"/>
              </a:rPr>
              <a:t> içinde bulunabilir. Nadiren </a:t>
            </a:r>
            <a:r>
              <a:rPr lang="tr-TR" dirty="0" err="1">
                <a:latin typeface="Comic Sans MS" panose="030F0702030302020204" pitchFamily="66" charset="0"/>
              </a:rPr>
              <a:t>toraks</a:t>
            </a:r>
            <a:r>
              <a:rPr lang="tr-TR" dirty="0">
                <a:latin typeface="Comic Sans MS" panose="030F0702030302020204" pitchFamily="66" charset="0"/>
              </a:rPr>
              <a:t> içinde de yerleşebilir.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333471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75387" y="456098"/>
            <a:ext cx="9004300" cy="1181100"/>
          </a:xfrm>
        </p:spPr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Genetik kavramlar: Geçiş şekilleri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387" y="2205038"/>
            <a:ext cx="9004300" cy="4251325"/>
          </a:xfrm>
        </p:spPr>
        <p:txBody>
          <a:bodyPr/>
          <a:lstStyle/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1.Otozomal dominant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2.Otozomal </a:t>
            </a:r>
            <a:r>
              <a:rPr lang="tr-TR" dirty="0" err="1">
                <a:latin typeface="Comic Sans MS" panose="030F0702030302020204" pitchFamily="66" charset="0"/>
              </a:rPr>
              <a:t>resessif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3.X kromozomuna bağlı 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4.Yatkınlık şeklinde.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68388022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800" dirty="0">
                <a:latin typeface="Comic Sans MS" panose="030F0702030302020204" pitchFamily="66" charset="0"/>
              </a:rPr>
              <a:t>GEZEN (MOBİL) BÖBREK (NEPHROPTOSIS)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Böbreğin yatar pozisyondan oturur pozisyona geçmesi ile birlikte 5 cm’den fazla yer değiştirmesidir. </a:t>
            </a:r>
          </a:p>
          <a:p>
            <a:r>
              <a:rPr lang="tr-TR" dirty="0">
                <a:latin typeface="Comic Sans MS" panose="030F0702030302020204" pitchFamily="66" charset="0"/>
              </a:rPr>
              <a:t>Bu durum </a:t>
            </a:r>
            <a:r>
              <a:rPr lang="tr-TR" dirty="0" err="1">
                <a:latin typeface="Comic Sans MS" panose="030F0702030302020204" pitchFamily="66" charset="0"/>
              </a:rPr>
              <a:t>ektopik</a:t>
            </a:r>
            <a:r>
              <a:rPr lang="tr-TR" dirty="0">
                <a:latin typeface="Comic Sans MS" panose="030F0702030302020204" pitchFamily="66" charset="0"/>
              </a:rPr>
              <a:t> böbrekten farklıdır. </a:t>
            </a:r>
          </a:p>
          <a:p>
            <a:r>
              <a:rPr lang="tr-TR" dirty="0">
                <a:latin typeface="Comic Sans MS" panose="030F0702030302020204" pitchFamily="66" charset="0"/>
              </a:rPr>
              <a:t>Ağrı, bulantı, kusma, </a:t>
            </a:r>
            <a:r>
              <a:rPr lang="tr-TR" dirty="0" err="1">
                <a:latin typeface="Comic Sans MS" panose="030F0702030302020204" pitchFamily="66" charset="0"/>
              </a:rPr>
              <a:t>hematüri</a:t>
            </a:r>
            <a:r>
              <a:rPr lang="tr-TR" dirty="0">
                <a:latin typeface="Comic Sans MS" panose="030F0702030302020204" pitchFamily="66" charset="0"/>
              </a:rPr>
              <a:t>, tekrarlayan idrar yolu </a:t>
            </a:r>
            <a:r>
              <a:rPr lang="tr-TR" dirty="0" err="1">
                <a:latin typeface="Comic Sans MS" panose="030F0702030302020204" pitchFamily="66" charset="0"/>
              </a:rPr>
              <a:t>infeksiyonuna</a:t>
            </a:r>
            <a:r>
              <a:rPr lang="tr-TR" dirty="0">
                <a:latin typeface="Comic Sans MS" panose="030F0702030302020204" pitchFamily="66" charset="0"/>
              </a:rPr>
              <a:t> neden olabilir.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408655312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Genel bilgiler</a:t>
            </a:r>
          </a:p>
          <a:p>
            <a:r>
              <a:rPr lang="tr-TR" dirty="0">
                <a:latin typeface="Comic Sans MS" panose="030F0702030302020204" pitchFamily="66" charset="0"/>
              </a:rPr>
              <a:t>Kalıtsal hastalıklar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Kistik</a:t>
            </a:r>
            <a:r>
              <a:rPr lang="tr-TR" dirty="0">
                <a:latin typeface="Comic Sans MS" panose="030F0702030302020204" pitchFamily="66" charset="0"/>
              </a:rPr>
              <a:t> hastalıklar</a:t>
            </a:r>
          </a:p>
          <a:p>
            <a:r>
              <a:rPr lang="tr-TR" dirty="0">
                <a:latin typeface="Comic Sans MS" panose="030F0702030302020204" pitchFamily="66" charset="0"/>
              </a:rPr>
              <a:t>Anomaliler</a:t>
            </a:r>
          </a:p>
          <a:p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Özet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34693478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ÖZET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Kalıtsal böbrek hastalıkları karşımıza çok farklı klinik tablolarla gelebilir ve değişken </a:t>
            </a:r>
            <a:r>
              <a:rPr lang="tr-TR" dirty="0" err="1">
                <a:latin typeface="Comic Sans MS" panose="030F0702030302020204" pitchFamily="66" charset="0"/>
              </a:rPr>
              <a:t>genotip-fenotiplere</a:t>
            </a:r>
            <a:r>
              <a:rPr lang="tr-TR" dirty="0">
                <a:latin typeface="Comic Sans MS" panose="030F0702030302020204" pitchFamily="66" charset="0"/>
              </a:rPr>
              <a:t> sahiptir. </a:t>
            </a:r>
          </a:p>
          <a:p>
            <a:r>
              <a:rPr lang="tr-TR" dirty="0">
                <a:latin typeface="Comic Sans MS" panose="030F0702030302020204" pitchFamily="66" charset="0"/>
              </a:rPr>
              <a:t>Birçoğu nadir görülür ama çok eğiticidir. </a:t>
            </a:r>
          </a:p>
          <a:p>
            <a:r>
              <a:rPr lang="tr-TR" dirty="0">
                <a:latin typeface="Comic Sans MS" panose="030F0702030302020204" pitchFamily="66" charset="0"/>
              </a:rPr>
              <a:t>Genetik bilimindeki gelişmeler bizim hastalıklar hakkında çok bilgi edinmemizi sağlamakla birlikte daha aydınlanması gereken çok hastalık, alan vardır.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95925285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6325" y="302940"/>
            <a:ext cx="9004300" cy="1181100"/>
          </a:xfrm>
        </p:spPr>
        <p:txBody>
          <a:bodyPr/>
          <a:lstStyle/>
          <a:p>
            <a:r>
              <a:rPr lang="tr-TR" altLang="en-US" dirty="0">
                <a:latin typeface="Comic Sans MS" panose="030F0702030302020204" pitchFamily="66" charset="0"/>
              </a:rPr>
              <a:t>ÖZET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en-US" sz="2800" dirty="0">
                <a:latin typeface="Comic Sans MS" panose="030F0702030302020204" pitchFamily="66" charset="0"/>
              </a:rPr>
              <a:t>Böbrek anomalileri ve böbrek kistleri yaygındır</a:t>
            </a:r>
          </a:p>
          <a:p>
            <a:r>
              <a:rPr lang="tr-TR" altLang="en-US" sz="2800" dirty="0">
                <a:latin typeface="Comic Sans MS" panose="030F0702030302020204" pitchFamily="66" charset="0"/>
              </a:rPr>
              <a:t>Günümüzde tanı çoğu kez tesadüfen </a:t>
            </a:r>
            <a:r>
              <a:rPr lang="tr-TR" altLang="en-US" sz="2800" dirty="0" err="1">
                <a:latin typeface="Comic Sans MS" panose="030F0702030302020204" pitchFamily="66" charset="0"/>
              </a:rPr>
              <a:t>abdominal</a:t>
            </a:r>
            <a:r>
              <a:rPr lang="tr-TR" altLang="en-US" sz="2800" dirty="0">
                <a:latin typeface="Comic Sans MS" panose="030F0702030302020204" pitchFamily="66" charset="0"/>
              </a:rPr>
              <a:t> ultrasonografi ile konur</a:t>
            </a:r>
          </a:p>
          <a:p>
            <a:r>
              <a:rPr lang="tr-TR" altLang="en-US" sz="2800" dirty="0">
                <a:latin typeface="Comic Sans MS" panose="030F0702030302020204" pitchFamily="66" charset="0"/>
              </a:rPr>
              <a:t>Anomali ve basit kistler genel olarak iyi klinik seyre sahiptirler</a:t>
            </a:r>
          </a:p>
          <a:p>
            <a:r>
              <a:rPr lang="tr-TR" altLang="en-US" sz="2800" dirty="0">
                <a:latin typeface="Comic Sans MS" panose="030F0702030302020204" pitchFamily="66" charset="0"/>
              </a:rPr>
              <a:t>Kalıtsal kistler böbrek yetmezliğine yol açabilir</a:t>
            </a:r>
            <a:endParaRPr lang="en-US" altLang="en-US" sz="2800" dirty="0"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endParaRPr lang="tr-TR" alt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619500" y="6456363"/>
            <a:ext cx="3352800" cy="473075"/>
          </a:xfrm>
        </p:spPr>
        <p:txBody>
          <a:bodyPr/>
          <a:lstStyle/>
          <a:p>
            <a:r>
              <a:rPr lang="tr-TR" altLang="tr-TR" sz="24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4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50479068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ÖZET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Tanı koymanın ilk koşulu şüphelenmek ve iyi aile öyküsü almaktır.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88627200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sz="2800" dirty="0" smtClean="0">
                <a:latin typeface="Comic Sans MS" panose="030F0702030302020204" pitchFamily="66" charset="0"/>
              </a:rPr>
              <a:t>www.tekinakpolat.com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dirty="0" smtClean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82852959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800" dirty="0" smtClean="0">
                <a:latin typeface="Comic Sans MS" panose="030F0702030302020204" pitchFamily="66" charset="0"/>
              </a:rPr>
              <a:t>NEFROLOJİ KAYNAKLARI</a:t>
            </a:r>
            <a:endParaRPr lang="tr-TR" sz="48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mic Sans MS" panose="030F0702030302020204" pitchFamily="66" charset="0"/>
              </a:rPr>
              <a:t>Pratik bilgiler</a:t>
            </a:r>
          </a:p>
          <a:p>
            <a:r>
              <a:rPr lang="tr-TR" dirty="0" smtClean="0">
                <a:latin typeface="Comic Sans MS" panose="030F0702030302020204" pitchFamily="66" charset="0"/>
              </a:rPr>
              <a:t>Online kitaplar</a:t>
            </a:r>
          </a:p>
          <a:p>
            <a:r>
              <a:rPr lang="tr-TR" dirty="0" smtClean="0">
                <a:latin typeface="Comic Sans MS" panose="030F0702030302020204" pitchFamily="66" charset="0"/>
              </a:rPr>
              <a:t>Youtube kanalım: Beslenme, sıvı elektrolit vaka örnekleri… kısa filmler</a:t>
            </a:r>
            <a:endParaRPr lang="tr-TR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tr-TR" dirty="0" smtClean="0">
                <a:latin typeface="Comic Sans MS" panose="030F0702030302020204" pitchFamily="66" charset="0"/>
              </a:rPr>
              <a:t>www.tekinakpolat.com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dirty="0" smtClean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533813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Genel bilgiler</a:t>
            </a:r>
          </a:p>
          <a:p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Kalıtsal hastalıklar</a:t>
            </a:r>
          </a:p>
          <a:p>
            <a:r>
              <a:rPr lang="tr-TR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Kistik</a:t>
            </a:r>
            <a:r>
              <a:rPr lang="tr-TR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hastalıklar</a:t>
            </a:r>
          </a:p>
          <a:p>
            <a:r>
              <a:rPr lang="tr-TR" dirty="0" smtClean="0">
                <a:latin typeface="Comic Sans MS" panose="030F0702030302020204" pitchFamily="66" charset="0"/>
              </a:rPr>
              <a:t>Anomaliler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Özet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426355471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2400" b="0" i="0" u="none" strike="noStrike" cap="none" normalizeH="0" baseline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 Tur" charset="-9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2400" b="0" i="0" u="none" strike="noStrike" cap="none" normalizeH="0" baseline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 Tur" charset="-94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C:\Office97\Templates\Blank Presentation.pot</Template>
  <TotalTime>9077</TotalTime>
  <Words>2850</Words>
  <Application>Microsoft Office PowerPoint</Application>
  <PresentationFormat>Özel</PresentationFormat>
  <Paragraphs>467</Paragraphs>
  <Slides>86</Slides>
  <Notes>20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86</vt:i4>
      </vt:variant>
    </vt:vector>
  </HeadingPairs>
  <TitlesOfParts>
    <vt:vector size="93" baseType="lpstr">
      <vt:lpstr>Arial</vt:lpstr>
      <vt:lpstr>Comic Sans MS</vt:lpstr>
      <vt:lpstr>Monotype Sorts</vt:lpstr>
      <vt:lpstr>Symbol</vt:lpstr>
      <vt:lpstr>Times New Roman</vt:lpstr>
      <vt:lpstr>Times New Roman Tur</vt:lpstr>
      <vt:lpstr>Blank Presentation</vt:lpstr>
      <vt:lpstr>BÖBREK ANOMALİLERİ VE KALITSAL BÖBREK HASTALIKLARI</vt:lpstr>
      <vt:lpstr>PowerPoint Sunusu</vt:lpstr>
      <vt:lpstr>Plan</vt:lpstr>
      <vt:lpstr>Plan</vt:lpstr>
      <vt:lpstr>Böbrek hastası ne düşünür</vt:lpstr>
      <vt:lpstr>Genel bilgiler</vt:lpstr>
      <vt:lpstr>Genel bilgiler</vt:lpstr>
      <vt:lpstr>Genetik kavramlar: Geçiş şekilleri</vt:lpstr>
      <vt:lpstr>Plan</vt:lpstr>
      <vt:lpstr>PowerPoint Sunusu</vt:lpstr>
      <vt:lpstr>Kalıtsal hastalıklar 1</vt:lpstr>
      <vt:lpstr>Kalıtsal hastalıklar 2</vt:lpstr>
      <vt:lpstr>Kalıtsal hastalıklar 3</vt:lpstr>
      <vt:lpstr>BÖBREK KİSTLERİ</vt:lpstr>
      <vt:lpstr>BÖBREK KİSTLERİ</vt:lpstr>
      <vt:lpstr>BÖBREK KİSTLERİ</vt:lpstr>
      <vt:lpstr>BASİT BÖBREK KİSTİ</vt:lpstr>
      <vt:lpstr>KAZANILMIŞ RENAL KİSTİK HASTALIK </vt:lpstr>
      <vt:lpstr>KALITSAL KİSTLER</vt:lpstr>
      <vt:lpstr>OTOZOMAL DOMİNANT POLİKİSTİK BÖBREK HASTALIĞI</vt:lpstr>
      <vt:lpstr>OTOZOMAL DOMİNANT POLİKİSTİK BÖBREK HASTALIĞI</vt:lpstr>
      <vt:lpstr>OTOZOMAL DOMİNANT POLİKİSTİK BÖBREK HASTALIĞI</vt:lpstr>
      <vt:lpstr>OTOZOMAL DOMİNANT POLİKİSTİK BÖBREK HASTALIĞI</vt:lpstr>
      <vt:lpstr>OTOZOMAL DOMİNANT POLİKİSTİK BÖBREK HASTALIĞI</vt:lpstr>
      <vt:lpstr>OTOZOMAL RESESSİF POLİKİSTİK BÖBREK HASTALIĞI</vt:lpstr>
      <vt:lpstr>NEFRONOFİTİZİS-OTOZOMAL DOMİNANT TUBÜLOİNTERSTİSİYEL BÖBREK HASTALIĞI </vt:lpstr>
      <vt:lpstr>GENETİK GEÇİŞ</vt:lpstr>
      <vt:lpstr>BAŞLANGIÇ YAŞI</vt:lpstr>
      <vt:lpstr>OTOZOMAL DOMİNANT TUBÜLOİNTERSTİSİYEL BÖBREK HASTALIĞI </vt:lpstr>
      <vt:lpstr>MEDÜLLER SÜNGER BÖBREK</vt:lpstr>
      <vt:lpstr>MEDÜLLER SÜNGER BÖBREK</vt:lpstr>
      <vt:lpstr>ALPORT SENDROMU</vt:lpstr>
      <vt:lpstr>ALPORT SENDROMU</vt:lpstr>
      <vt:lpstr>Genetik geçiş</vt:lpstr>
      <vt:lpstr>İNCE MEMBRAN (THIN MEMBRANE HASTALIĞI)</vt:lpstr>
      <vt:lpstr>İNCE MEMBRAN (THIN MEMBRANE) HASTALIĞI</vt:lpstr>
      <vt:lpstr>SİSTİNOZİS</vt:lpstr>
      <vt:lpstr>SİSTİNOZİS</vt:lpstr>
      <vt:lpstr>SİSTİNÜRİ</vt:lpstr>
      <vt:lpstr>SİSTİNÜRİ</vt:lpstr>
      <vt:lpstr>SİSTİNÜRİ</vt:lpstr>
      <vt:lpstr>SİSTİNÜRİ</vt:lpstr>
      <vt:lpstr>SİSTİNÜRİ TEDAVİSİ</vt:lpstr>
      <vt:lpstr>SİSTİNÜRİ</vt:lpstr>
      <vt:lpstr>HİPEROKSALÜRİ/OKSALOZİS</vt:lpstr>
      <vt:lpstr>HİPEROKSALÜRİ</vt:lpstr>
      <vt:lpstr>HİPEROKSALÜRİ/OKSALOZİS</vt:lpstr>
      <vt:lpstr>HİPEROKSALÜRİ/OKSALOZİS</vt:lpstr>
      <vt:lpstr>HİPERKALSİÜRİ</vt:lpstr>
      <vt:lpstr>HİPERKALSİÜRİ</vt:lpstr>
      <vt:lpstr>HİPERKALSİÜRİ</vt:lpstr>
      <vt:lpstr>HİPERKALSİÜRİ</vt:lpstr>
      <vt:lpstr>FABRY HASTALIĞI</vt:lpstr>
      <vt:lpstr>FABRY HASTALIĞI</vt:lpstr>
      <vt:lpstr>FABRY HASTALIĞI</vt:lpstr>
      <vt:lpstr>AMİLOİDOZ</vt:lpstr>
      <vt:lpstr>AMİLOİDOZ</vt:lpstr>
      <vt:lpstr>AMİLOİDOZ</vt:lpstr>
      <vt:lpstr>Sekonder amiloidoz (AA)</vt:lpstr>
      <vt:lpstr>AMİLOİDOZ</vt:lpstr>
      <vt:lpstr>AMİLOİDOZ</vt:lpstr>
      <vt:lpstr>RENAL GLUKOZÜRİ</vt:lpstr>
      <vt:lpstr>RENAL GLUKOZÜRİ</vt:lpstr>
      <vt:lpstr>FANCONİ SENDROMU</vt:lpstr>
      <vt:lpstr>FANCONİ SENDROMU</vt:lpstr>
      <vt:lpstr>FANCONİ SENDROMU</vt:lpstr>
      <vt:lpstr>FANCONİ SENDROMU</vt:lpstr>
      <vt:lpstr>FANCONİ SENDROMU</vt:lpstr>
      <vt:lpstr>Plan</vt:lpstr>
      <vt:lpstr>Böbrek anomalileri</vt:lpstr>
      <vt:lpstr>Böbrek anomalileri</vt:lpstr>
      <vt:lpstr>Böbrek anomalileri</vt:lpstr>
      <vt:lpstr>Böbrek anomalileri</vt:lpstr>
      <vt:lpstr>Böbrek anomalileri</vt:lpstr>
      <vt:lpstr>Tanı</vt:lpstr>
      <vt:lpstr>AGENEZİ  (Tek taraflı, çift taraflı)</vt:lpstr>
      <vt:lpstr>Tek taraflı agenezi</vt:lpstr>
      <vt:lpstr>AT NALI BÖBREK (BÖBREK FÜZYON ANOMALİSİ)</vt:lpstr>
      <vt:lpstr>EKTOPİK BÖBREK</vt:lpstr>
      <vt:lpstr>GEZEN (MOBİL) BÖBREK (NEPHROPTOSIS)</vt:lpstr>
      <vt:lpstr>Plan</vt:lpstr>
      <vt:lpstr>ÖZET</vt:lpstr>
      <vt:lpstr>ÖZET</vt:lpstr>
      <vt:lpstr>ÖZET</vt:lpstr>
      <vt:lpstr>PowerPoint Sunusu</vt:lpstr>
      <vt:lpstr>NEFROLOJİ KAYNAKLARI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 basıncı ölçüm cihazları ve  problemler</dc:title>
  <dc:creator>Mehmet Tekin Akpolat</dc:creator>
  <cp:lastModifiedBy>Mehmet Tekin Akpolat</cp:lastModifiedBy>
  <cp:revision>839</cp:revision>
  <cp:lastPrinted>2018-12-09T17:30:46Z</cp:lastPrinted>
  <dcterms:created xsi:type="dcterms:W3CDTF">1997-12-11T13:27:56Z</dcterms:created>
  <dcterms:modified xsi:type="dcterms:W3CDTF">2025-10-14T07:18:50Z</dcterms:modified>
</cp:coreProperties>
</file>