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1322" r:id="rId2"/>
    <p:sldId id="1015" r:id="rId3"/>
    <p:sldId id="1016" r:id="rId4"/>
    <p:sldId id="1017" r:id="rId5"/>
    <p:sldId id="1018" r:id="rId6"/>
    <p:sldId id="1019" r:id="rId7"/>
    <p:sldId id="1020" r:id="rId8"/>
    <p:sldId id="1021" r:id="rId9"/>
    <p:sldId id="1022" r:id="rId10"/>
    <p:sldId id="1023" r:id="rId11"/>
    <p:sldId id="1024" r:id="rId12"/>
    <p:sldId id="1115" r:id="rId13"/>
    <p:sldId id="1026" r:id="rId14"/>
    <p:sldId id="1027" r:id="rId15"/>
    <p:sldId id="1028" r:id="rId16"/>
    <p:sldId id="1029" r:id="rId17"/>
    <p:sldId id="1030" r:id="rId18"/>
    <p:sldId id="1031" r:id="rId19"/>
    <p:sldId id="1032" r:id="rId20"/>
    <p:sldId id="1033" r:id="rId21"/>
    <p:sldId id="1034" r:id="rId22"/>
    <p:sldId id="1035" r:id="rId23"/>
    <p:sldId id="1036" r:id="rId24"/>
    <p:sldId id="1037" r:id="rId25"/>
    <p:sldId id="1039" r:id="rId26"/>
    <p:sldId id="1040" r:id="rId27"/>
    <p:sldId id="1041" r:id="rId28"/>
    <p:sldId id="1042" r:id="rId29"/>
    <p:sldId id="1043" r:id="rId30"/>
    <p:sldId id="1072" r:id="rId31"/>
    <p:sldId id="1073" r:id="rId32"/>
    <p:sldId id="1074" r:id="rId33"/>
    <p:sldId id="1075" r:id="rId34"/>
    <p:sldId id="1076" r:id="rId35"/>
    <p:sldId id="1077" r:id="rId36"/>
    <p:sldId id="1078" r:id="rId37"/>
    <p:sldId id="1079" r:id="rId38"/>
    <p:sldId id="1080" r:id="rId39"/>
    <p:sldId id="1081" r:id="rId40"/>
    <p:sldId id="1082" r:id="rId41"/>
    <p:sldId id="1083" r:id="rId42"/>
    <p:sldId id="1084" r:id="rId43"/>
    <p:sldId id="1085" r:id="rId44"/>
    <p:sldId id="1086" r:id="rId45"/>
    <p:sldId id="1087" r:id="rId46"/>
    <p:sldId id="1096" r:id="rId47"/>
    <p:sldId id="1097" r:id="rId48"/>
    <p:sldId id="1098" r:id="rId49"/>
    <p:sldId id="1099" r:id="rId50"/>
    <p:sldId id="1100" r:id="rId51"/>
    <p:sldId id="1101" r:id="rId52"/>
    <p:sldId id="1102" r:id="rId53"/>
    <p:sldId id="1103" r:id="rId54"/>
    <p:sldId id="1104" r:id="rId55"/>
    <p:sldId id="1316" r:id="rId56"/>
    <p:sldId id="1217" r:id="rId57"/>
    <p:sldId id="1218" r:id="rId58"/>
    <p:sldId id="1219" r:id="rId59"/>
    <p:sldId id="1220" r:id="rId60"/>
    <p:sldId id="1221" r:id="rId61"/>
    <p:sldId id="1222" r:id="rId62"/>
    <p:sldId id="1223" r:id="rId63"/>
    <p:sldId id="1224" r:id="rId64"/>
    <p:sldId id="1225" r:id="rId65"/>
    <p:sldId id="1226" r:id="rId66"/>
    <p:sldId id="1227" r:id="rId67"/>
    <p:sldId id="1228" r:id="rId68"/>
    <p:sldId id="1229" r:id="rId69"/>
    <p:sldId id="1230" r:id="rId70"/>
    <p:sldId id="1231" r:id="rId71"/>
    <p:sldId id="1232" r:id="rId72"/>
    <p:sldId id="1233" r:id="rId73"/>
    <p:sldId id="1234" r:id="rId74"/>
    <p:sldId id="1235" r:id="rId75"/>
    <p:sldId id="1236" r:id="rId76"/>
    <p:sldId id="1237" r:id="rId77"/>
    <p:sldId id="1238" r:id="rId78"/>
    <p:sldId id="1239" r:id="rId79"/>
    <p:sldId id="1240" r:id="rId80"/>
    <p:sldId id="1241" r:id="rId81"/>
    <p:sldId id="1242" r:id="rId82"/>
    <p:sldId id="1321" r:id="rId83"/>
  </p:sldIdLst>
  <p:sldSz cx="10591800" cy="7086600"/>
  <p:notesSz cx="6858000" cy="977265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EBF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27" autoAdjust="0"/>
    <p:restoredTop sz="86412" autoAdjust="0"/>
  </p:normalViewPr>
  <p:slideViewPr>
    <p:cSldViewPr>
      <p:cViewPr varScale="1">
        <p:scale>
          <a:sx n="97" d="100"/>
          <a:sy n="97" d="100"/>
        </p:scale>
        <p:origin x="101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5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b="0" i="1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95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059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b="0" i="1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3059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/>
            </a:lvl1pPr>
          </a:lstStyle>
          <a:p>
            <a:pPr>
              <a:defRPr/>
            </a:pPr>
            <a:fld id="{648157CA-B595-4B64-ABB6-345F17A4267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049588" y="9312275"/>
            <a:ext cx="758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3" tIns="44450" rIns="87313" bIns="44450">
            <a:spAutoFit/>
          </a:bodyPr>
          <a:lstStyle>
            <a:lvl1pPr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tr-TR" altLang="tr-TR" sz="1200" b="0"/>
              <a:t>Page </a:t>
            </a:r>
            <a:fld id="{49CD3F28-2688-45CF-B0B0-157309732B72}" type="slidenum">
              <a:rPr lang="tr-TR" altLang="tr-TR" sz="1200" b="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tr-TR" altLang="tr-TR" sz="1200" b="0"/>
          </a:p>
        </p:txBody>
      </p:sp>
    </p:spTree>
    <p:extLst>
      <p:ext uri="{BB962C8B-B14F-4D97-AF65-F5344CB8AC3E}">
        <p14:creationId xmlns:p14="http://schemas.microsoft.com/office/powerpoint/2010/main" val="4066212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5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b="0" i="1">
                <a:latin typeface="Times New Roman Tur" panose="02020603050405020304" pitchFamily="18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95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b="0" i="1">
                <a:latin typeface="Times New Roman Tur" panose="02020603050405020304" pitchFamily="18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059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b="0" i="1">
                <a:latin typeface="Times New Roman Tur" panose="02020603050405020304" pitchFamily="18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3059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b="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47B1983-6C7D-40EE-A2B6-0669582FAD4C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049588" y="9312275"/>
            <a:ext cx="758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3" tIns="44450" rIns="87313" bIns="44450">
            <a:spAutoFit/>
          </a:bodyPr>
          <a:lstStyle>
            <a:lvl1pPr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tr-TR" altLang="tr-TR" sz="1200" b="0"/>
              <a:t>Page </a:t>
            </a:r>
            <a:fld id="{6A3983FE-9A7B-4844-8ADF-42943CD4DA8E}" type="slidenum">
              <a:rPr lang="tr-TR" altLang="tr-TR" sz="1200" b="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tr-TR" altLang="tr-TR" sz="1200" b="0"/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8988" y="801688"/>
            <a:ext cx="5280025" cy="3527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5025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noProof="0"/>
              <a:t>Body Text</a:t>
            </a:r>
          </a:p>
          <a:p>
            <a:pPr lvl="1"/>
            <a:r>
              <a:rPr lang="tr-TR" altLang="tr-TR" noProof="0"/>
              <a:t>Second Level</a:t>
            </a:r>
          </a:p>
          <a:p>
            <a:pPr lvl="2"/>
            <a:r>
              <a:rPr lang="tr-TR" altLang="tr-TR" noProof="0"/>
              <a:t>Third Level</a:t>
            </a:r>
          </a:p>
          <a:p>
            <a:pPr lvl="3"/>
            <a:r>
              <a:rPr lang="tr-TR" altLang="tr-TR" noProof="0"/>
              <a:t>Fourth Level</a:t>
            </a:r>
          </a:p>
          <a:p>
            <a:pPr lvl="4"/>
            <a:r>
              <a:rPr lang="tr-TR" altLang="tr-TR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398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75B2C7B1-F828-489B-A91A-9404B52BCC07}" type="slidenum">
              <a:rPr lang="tr-TR" altLang="en-US" sz="1200" smtClean="0">
                <a:latin typeface="Times New Roman" pitchFamily="18" charset="0"/>
              </a:rPr>
              <a:pPr/>
              <a:t>1</a:t>
            </a:fld>
            <a:endParaRPr lang="tr-TR" alt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 cap="flat"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 smtClean="0"/>
              <a:t>Asit baz genişlet ikiye böl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5046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66F2683D-2091-4278-91FF-C2D65BE3A171}" type="slidenum">
              <a:rPr lang="tr-TR" altLang="tr-TR" sz="1000" b="0" smtClean="0">
                <a:latin typeface="Times New Roman" panose="02020603050405020304" pitchFamily="18" charset="0"/>
              </a:rPr>
              <a:pPr>
                <a:defRPr/>
              </a:pPr>
              <a:t>25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61476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FD4C4EF7-6639-4193-A5B6-59A039452F8A}" type="slidenum">
              <a:rPr lang="tr-TR" altLang="tr-TR" sz="1000" b="0" smtClean="0">
                <a:latin typeface="Times New Roman" panose="02020603050405020304" pitchFamily="18" charset="0"/>
              </a:rPr>
              <a:pPr>
                <a:defRPr/>
              </a:pPr>
              <a:t>26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079381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FEC345DD-0C70-40EE-BFEA-55C3D0D1BF7F}" type="slidenum">
              <a:rPr lang="tr-TR" altLang="tr-TR" sz="1000" b="0" smtClean="0">
                <a:latin typeface="Times New Roman" panose="02020603050405020304" pitchFamily="18" charset="0"/>
              </a:rPr>
              <a:pPr>
                <a:defRPr/>
              </a:pPr>
              <a:t>27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 altLang="tr-T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697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1AB12EF6-6A04-4D9B-90C4-48CFE9496635}" type="slidenum">
              <a:rPr lang="tr-TR" altLang="tr-TR" sz="1000" b="0" smtClean="0">
                <a:latin typeface="Times New Roman" panose="02020603050405020304" pitchFamily="18" charset="0"/>
              </a:rPr>
              <a:pPr>
                <a:defRPr/>
              </a:pPr>
              <a:t>28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 altLang="tr-T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200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25BA721D-1DCA-487A-8CEC-6617F4D5CA09}" type="slidenum">
              <a:rPr lang="tr-TR" altLang="tr-TR" sz="1000" b="0" smtClean="0">
                <a:latin typeface="Times New Roman" panose="02020603050405020304" pitchFamily="18" charset="0"/>
              </a:rPr>
              <a:pPr>
                <a:defRPr/>
              </a:pPr>
              <a:t>33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 altLang="tr-T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78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09D69CA4-0CFA-44E2-9E04-46F9ADF568F0}" type="slidenum">
              <a:rPr lang="tr-TR" altLang="tr-TR" sz="1000" b="0" smtClean="0">
                <a:latin typeface="Times New Roman" panose="02020603050405020304" pitchFamily="18" charset="0"/>
              </a:rPr>
              <a:pPr>
                <a:defRPr/>
              </a:pPr>
              <a:t>37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50097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CA1E7943-D84F-4CE7-87D3-86BA2226F7B6}" type="slidenum">
              <a:rPr lang="tr-TR" altLang="tr-TR" sz="1000" b="0" smtClean="0">
                <a:latin typeface="Times New Roman" panose="02020603050405020304" pitchFamily="18" charset="0"/>
              </a:rPr>
              <a:pPr>
                <a:defRPr/>
              </a:pPr>
              <a:t>56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63457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E269BD-E98E-40EB-8D43-351E3A12E943}" type="slidenum">
              <a:rPr lang="tr-TR" altLang="en-US" sz="1000" b="0" smtClean="0">
                <a:latin typeface="Times New Roman" panose="02020603050405020304" pitchFamily="18" charset="0"/>
              </a:rPr>
              <a:pPr/>
              <a:t>64</a:t>
            </a:fld>
            <a:endParaRPr lang="tr-TR" altLang="en-US" sz="1000" b="0">
              <a:latin typeface="Times New Roman Tur" panose="02020603050405020304" pitchFamily="18" charset="0"/>
            </a:endParaRPr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solidFill>
            <a:srgbClr val="FFFFFF"/>
          </a:solidFill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227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792163" y="801688"/>
            <a:ext cx="5273675" cy="3527425"/>
          </a:xfrm>
        </p:spPr>
      </p:sp>
      <p:sp>
        <p:nvSpPr>
          <p:cNvPr id="525315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/>
          </a:p>
        </p:txBody>
      </p:sp>
      <p:sp>
        <p:nvSpPr>
          <p:cNvPr id="52531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FD409C-C37E-46FE-AD79-474342B36F96}" type="slidenum">
              <a:rPr lang="tr-TR" altLang="tr-TR" sz="1000" b="0" smtClean="0">
                <a:latin typeface="Times New Roman" panose="02020603050405020304" pitchFamily="18" charset="0"/>
              </a:rPr>
              <a:pPr/>
              <a:t>70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87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CCB9781F-A5E7-4007-9218-6705BC335C66}" type="slidenum">
              <a:rPr lang="tr-TR" altLang="tr-TR" sz="1000" b="0" smtClean="0">
                <a:latin typeface="Times New Roman" panose="02020603050405020304" pitchFamily="18" charset="0"/>
              </a:rPr>
              <a:pPr>
                <a:defRPr/>
              </a:pPr>
              <a:t>73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29470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D5B081B8-BD09-493C-A0DF-6D858BDEA67C}" type="slidenum">
              <a:rPr lang="tr-TR" altLang="tr-TR" sz="1000" b="0" smtClean="0">
                <a:latin typeface="Times New Roman" panose="02020603050405020304" pitchFamily="18" charset="0"/>
              </a:rPr>
              <a:pPr>
                <a:defRPr/>
              </a:pPr>
              <a:t>2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 altLang="tr-T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124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4BF19E05-FB8F-4F51-9F23-BC2256E85EA0}" type="slidenum">
              <a:rPr lang="tr-TR" altLang="tr-TR" sz="1000" b="0" smtClean="0">
                <a:latin typeface="Times New Roman" panose="02020603050405020304" pitchFamily="18" charset="0"/>
              </a:rPr>
              <a:pPr>
                <a:defRPr/>
              </a:pPr>
              <a:t>78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19700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792163" y="801688"/>
            <a:ext cx="5273675" cy="35274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7B1983-6C7D-40EE-A2B6-0669582FAD4C}" type="slidenum">
              <a:rPr lang="tr-TR" altLang="tr-TR" smtClean="0"/>
              <a:pPr>
                <a:defRPr/>
              </a:pPr>
              <a:t>81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210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792163" y="801688"/>
            <a:ext cx="5273675" cy="35274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7B1983-6C7D-40EE-A2B6-0669582FAD4C}" type="slidenum">
              <a:rPr lang="tr-TR" altLang="tr-TR" smtClean="0"/>
              <a:pPr>
                <a:defRPr/>
              </a:pPr>
              <a:t>82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66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16876B-C9EB-46CC-A286-5634C54E905D}" type="slidenum">
              <a:rPr lang="tr-TR" altLang="tr-TR" sz="1000" b="0" smtClean="0">
                <a:latin typeface="Times New Roman" panose="02020603050405020304" pitchFamily="18" charset="0"/>
              </a:rPr>
              <a:pPr/>
              <a:t>5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48859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0340CC-D0F5-4D55-B8B4-3F8B3F56193A}" type="slidenum">
              <a:rPr lang="tr-TR" altLang="tr-TR" sz="1000" b="0" smtClean="0">
                <a:latin typeface="Times New Roman" panose="02020603050405020304" pitchFamily="18" charset="0"/>
              </a:rPr>
              <a:pPr/>
              <a:t>7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285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96855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F3DCD3-F32B-46F5-8BF1-6B4D95458C9C}" type="slidenum">
              <a:rPr lang="tr-TR" altLang="tr-TR" sz="1000" b="0" smtClean="0">
                <a:latin typeface="Times New Roman" panose="02020603050405020304" pitchFamily="18" charset="0"/>
              </a:rPr>
              <a:pPr/>
              <a:t>8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287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64310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D2EFDC-3C30-472F-987A-BB86B35D75A7}" type="slidenum">
              <a:rPr lang="tr-TR" altLang="tr-TR" sz="1000" b="0" smtClean="0">
                <a:latin typeface="Times New Roman" panose="02020603050405020304" pitchFamily="18" charset="0"/>
              </a:rPr>
              <a:pPr/>
              <a:t>13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07333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C60FDABC-4318-48C1-B18E-4D8BB48C0869}" type="slidenum">
              <a:rPr lang="tr-TR" altLang="tr-TR" sz="1000" b="0" smtClean="0">
                <a:latin typeface="Times New Roman" panose="02020603050405020304" pitchFamily="18" charset="0"/>
              </a:rPr>
              <a:pPr>
                <a:defRPr/>
              </a:pPr>
              <a:t>16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 altLang="tr-T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605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9BBC9C88-8BFA-40BA-927E-C6E8C780B6E8}" type="slidenum">
              <a:rPr lang="tr-TR" altLang="tr-TR" sz="1000" b="0" smtClean="0">
                <a:latin typeface="Times New Roman" panose="02020603050405020304" pitchFamily="18" charset="0"/>
              </a:rPr>
              <a:pPr>
                <a:defRPr/>
              </a:pPr>
              <a:t>17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721682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B94A0BBC-A5D8-4DF4-AD75-B2FAF6447683}" type="slidenum">
              <a:rPr lang="tr-TR" altLang="tr-TR" sz="1000" b="0" smtClean="0">
                <a:latin typeface="Times New Roman" panose="02020603050405020304" pitchFamily="18" charset="0"/>
              </a:rPr>
              <a:pPr>
                <a:defRPr/>
              </a:pPr>
              <a:t>21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 altLang="tr-T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8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23975" y="1160463"/>
            <a:ext cx="7943850" cy="24669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23975" y="3722688"/>
            <a:ext cx="7943850" cy="17097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1D412-7F75-4618-8850-DC90445F6CA8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64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29A03-51FF-4B0A-B5B2-71C82FD8C773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8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70763" y="630238"/>
            <a:ext cx="2073275" cy="5668962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7763" y="630238"/>
            <a:ext cx="6070600" cy="5668962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4A38A-B029-4743-9C42-346EC5922DA9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387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7763" y="630238"/>
            <a:ext cx="8296275" cy="11811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147763" y="2047875"/>
            <a:ext cx="4071937" cy="42513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372100" y="2047875"/>
            <a:ext cx="4071938" cy="42513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43497-2B9A-4F73-8C55-9767DB7E6A72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74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D58B6-27AF-437F-AA06-E18E66DB13E2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3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22313" y="1766888"/>
            <a:ext cx="9136062" cy="29479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4741863"/>
            <a:ext cx="9136062" cy="15509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CF2D2-61F9-4A5E-BA8D-54E6ECCDDE89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77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47763" y="2047875"/>
            <a:ext cx="4071937" cy="42513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372100" y="2047875"/>
            <a:ext cx="4071938" cy="42513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3C1BB-5EFC-4E69-B86F-1C4AB6369776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72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0250" y="377825"/>
            <a:ext cx="9134475" cy="137001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30250" y="1736725"/>
            <a:ext cx="4479925" cy="852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30250" y="2589213"/>
            <a:ext cx="4479925" cy="38068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362575" y="1736725"/>
            <a:ext cx="4502150" cy="852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362575" y="2589213"/>
            <a:ext cx="4502150" cy="38068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97F56-FAED-4B3A-BB0A-331A0D9BA5E5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92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65DA7-0A36-4941-BB48-961147F3B17C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35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6D68B-5E7B-42F3-A95F-1E690E2438B5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66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0250" y="473075"/>
            <a:ext cx="3414713" cy="16525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02150" y="1020763"/>
            <a:ext cx="5362575" cy="5035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30250" y="2125663"/>
            <a:ext cx="3414713" cy="3938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B0673-D116-4665-9FD1-61A32179CAA6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2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0250" y="473075"/>
            <a:ext cx="3414713" cy="16525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502150" y="1020763"/>
            <a:ext cx="5362575" cy="5035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30250" y="2125663"/>
            <a:ext cx="3414713" cy="3938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0EE90-D1D4-4D0A-9813-C0456A740B19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800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6438900"/>
            <a:ext cx="2209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400" b="0">
                <a:latin typeface="Times New Roman Tur" panose="02020603050405020304" pitchFamily="18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19500" y="6438900"/>
            <a:ext cx="335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400" b="0">
                <a:latin typeface="Times New Roman Tur" panose="02020603050405020304" pitchFamily="18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81900" y="6438900"/>
            <a:ext cx="2209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BA0650E-BBA0-4358-AA47-4BEF5A623273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47763" y="630238"/>
            <a:ext cx="82962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5250" tIns="47625" rIns="95250" bIns="476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7763" y="2047875"/>
            <a:ext cx="8296275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5250" tIns="47625" rIns="95250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Body Text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41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 kern="1200">
          <a:solidFill>
            <a:srgbClr val="FAFD00"/>
          </a:solidFill>
          <a:latin typeface="+mj-lt"/>
          <a:ea typeface="+mj-ea"/>
          <a:cs typeface="+mj-cs"/>
        </a:defRPr>
      </a:lvl1pPr>
      <a:lvl2pPr algn="ctr" defTabSz="941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rgbClr val="FAFD00"/>
          </a:solidFill>
          <a:latin typeface="Arial" panose="020B0604020202020204" pitchFamily="34" charset="0"/>
        </a:defRPr>
      </a:lvl2pPr>
      <a:lvl3pPr algn="ctr" defTabSz="941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rgbClr val="FAFD00"/>
          </a:solidFill>
          <a:latin typeface="Arial" panose="020B0604020202020204" pitchFamily="34" charset="0"/>
        </a:defRPr>
      </a:lvl3pPr>
      <a:lvl4pPr algn="ctr" defTabSz="941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rgbClr val="FAFD00"/>
          </a:solidFill>
          <a:latin typeface="Arial" panose="020B0604020202020204" pitchFamily="34" charset="0"/>
        </a:defRPr>
      </a:lvl4pPr>
      <a:lvl5pPr algn="ctr" defTabSz="941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rgbClr val="FAFD00"/>
          </a:solidFill>
          <a:latin typeface="Arial" panose="020B0604020202020204" pitchFamily="34" charset="0"/>
        </a:defRPr>
      </a:lvl5pPr>
      <a:lvl6pPr marL="457200" algn="ctr" defTabSz="941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rgbClr val="FAFD00"/>
          </a:solidFill>
          <a:latin typeface="Arial" panose="020B0604020202020204" pitchFamily="34" charset="0"/>
        </a:defRPr>
      </a:lvl6pPr>
      <a:lvl7pPr marL="914400" algn="ctr" defTabSz="941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rgbClr val="FAFD00"/>
          </a:solidFill>
          <a:latin typeface="Arial" panose="020B0604020202020204" pitchFamily="34" charset="0"/>
        </a:defRPr>
      </a:lvl7pPr>
      <a:lvl8pPr marL="1371600" algn="ctr" defTabSz="941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rgbClr val="FAFD00"/>
          </a:solidFill>
          <a:latin typeface="Arial" panose="020B0604020202020204" pitchFamily="34" charset="0"/>
        </a:defRPr>
      </a:lvl8pPr>
      <a:lvl9pPr marL="1828800" algn="ctr" defTabSz="941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rgbClr val="FAFD00"/>
          </a:solidFill>
          <a:latin typeface="Arial" panose="020B0604020202020204" pitchFamily="34" charset="0"/>
        </a:defRPr>
      </a:lvl9pPr>
    </p:titleStyle>
    <p:bodyStyle>
      <a:lvl1pPr marL="293688" indent="-293688" algn="l" defTabSz="9413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•"/>
        <a:defRPr sz="2500" b="1" kern="1200">
          <a:solidFill>
            <a:srgbClr val="FFFFFF"/>
          </a:solidFill>
          <a:latin typeface="+mn-lt"/>
          <a:ea typeface="+mn-ea"/>
          <a:cs typeface="+mn-cs"/>
        </a:defRPr>
      </a:lvl1pPr>
      <a:lvl2pPr marL="706438" indent="-234950" algn="l" defTabSz="9413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•"/>
        <a:defRPr sz="1900" b="1" kern="1200">
          <a:solidFill>
            <a:srgbClr val="FFFFFF"/>
          </a:solidFill>
          <a:latin typeface="+mn-lt"/>
          <a:ea typeface="+mn-ea"/>
          <a:cs typeface="+mn-cs"/>
        </a:defRPr>
      </a:lvl2pPr>
      <a:lvl3pPr marL="1177925" indent="-236538" algn="l" defTabSz="9413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•"/>
        <a:defRPr sz="1900" b="1" kern="1200">
          <a:solidFill>
            <a:srgbClr val="FFFFFF"/>
          </a:solidFill>
          <a:latin typeface="+mn-lt"/>
          <a:ea typeface="+mn-ea"/>
          <a:cs typeface="+mn-cs"/>
        </a:defRPr>
      </a:lvl3pPr>
      <a:lvl4pPr marL="1589088" indent="-176213" algn="l" defTabSz="9413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•"/>
        <a:defRPr sz="1400" b="1" kern="1200">
          <a:solidFill>
            <a:srgbClr val="FFFFFF"/>
          </a:solidFill>
          <a:latin typeface="+mn-lt"/>
          <a:ea typeface="+mn-ea"/>
          <a:cs typeface="+mn-cs"/>
        </a:defRPr>
      </a:lvl4pPr>
      <a:lvl5pPr marL="2060575" indent="-176213" algn="l" defTabSz="9413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•"/>
        <a:defRPr sz="1400" b="1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3.bin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590550"/>
            <a:ext cx="9967913" cy="1181100"/>
          </a:xfrm>
        </p:spPr>
        <p:txBody>
          <a:bodyPr/>
          <a:lstStyle/>
          <a:p>
            <a:r>
              <a:rPr lang="tr-TR" altLang="en-US" sz="4800" dirty="0" smtClean="0">
                <a:latin typeface="Comic Sans MS" pitchFamily="66" charset="0"/>
              </a:rPr>
              <a:t>POTASYUM DENGESİ</a:t>
            </a:r>
            <a:endParaRPr lang="tr-TR" altLang="en-US" sz="4800" dirty="0">
              <a:latin typeface="Comic Sans MS" pitchFamily="66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0" y="2247900"/>
            <a:ext cx="9004300" cy="4251325"/>
          </a:xfrm>
        </p:spPr>
        <p:txBody>
          <a:bodyPr/>
          <a:lstStyle/>
          <a:p>
            <a:pPr algn="ctr">
              <a:buFont typeface="Monotype Sorts" charset="2"/>
              <a:buNone/>
            </a:pPr>
            <a:r>
              <a:rPr lang="tr-TR" altLang="en-US" dirty="0">
                <a:latin typeface="Comic Sans MS" pitchFamily="66" charset="0"/>
              </a:rPr>
              <a:t>Prof. Dr. Tekin AKPOLAT</a:t>
            </a:r>
          </a:p>
          <a:p>
            <a:pPr algn="ctr">
              <a:buFont typeface="Monotype Sorts" charset="2"/>
              <a:buNone/>
            </a:pPr>
            <a:r>
              <a:rPr lang="tr-TR" altLang="en-US" dirty="0">
                <a:latin typeface="Comic Sans MS" pitchFamily="66" charset="0"/>
              </a:rPr>
              <a:t>Liv </a:t>
            </a:r>
            <a:r>
              <a:rPr lang="tr-TR" altLang="en-US" dirty="0" err="1">
                <a:latin typeface="Comic Sans MS" pitchFamily="66" charset="0"/>
              </a:rPr>
              <a:t>Hospital</a:t>
            </a:r>
            <a:r>
              <a:rPr lang="tr-TR" altLang="en-US" dirty="0">
                <a:latin typeface="Comic Sans MS" pitchFamily="66" charset="0"/>
              </a:rPr>
              <a:t>-İSTANBUL</a:t>
            </a:r>
          </a:p>
          <a:p>
            <a:pPr algn="ctr">
              <a:buFont typeface="Monotype Sorts" charset="2"/>
              <a:buNone/>
            </a:pPr>
            <a:r>
              <a:rPr lang="tr-TR" altLang="en-US" dirty="0">
                <a:latin typeface="Comic Sans MS" pitchFamily="66" charset="0"/>
              </a:rPr>
              <a:t>İstinye Üniversitesi Tıp Fakültesi</a:t>
            </a:r>
          </a:p>
          <a:p>
            <a:pPr algn="ctr">
              <a:buNone/>
            </a:pPr>
            <a:r>
              <a:rPr lang="tr-TR" altLang="en-US" dirty="0" smtClean="0">
                <a:latin typeface="Comic Sans MS" pitchFamily="66" charset="0"/>
              </a:rPr>
              <a:t>2025-2026</a:t>
            </a:r>
          </a:p>
          <a:p>
            <a:pPr algn="ctr">
              <a:buFont typeface="Monotype Sorts" charset="2"/>
              <a:buNone/>
            </a:pPr>
            <a:r>
              <a:rPr lang="tr-TR" altLang="en-US" dirty="0" smtClean="0">
                <a:solidFill>
                  <a:srgbClr val="FFFF00"/>
                </a:solidFill>
                <a:latin typeface="Comic Sans MS" pitchFamily="66" charset="0"/>
              </a:rPr>
              <a:t>www.tekinakpolat.com</a:t>
            </a:r>
          </a:p>
          <a:p>
            <a:pPr algn="ctr">
              <a:buFont typeface="Monotype Sorts" charset="2"/>
              <a:buNone/>
            </a:pPr>
            <a:endParaRPr lang="tr-TR" altLang="en-US" dirty="0">
              <a:latin typeface="Comic Sans MS" pitchFamily="66" charset="0"/>
            </a:endParaRPr>
          </a:p>
        </p:txBody>
      </p:sp>
      <p:pic>
        <p:nvPicPr>
          <p:cNvPr id="13316" name="Picture 6" descr="https://encrypted-tbn0.gstatic.com/images?q=tbn:ANd9GcRAYcEN429V7jCAWWVWfiAQe6EQwS9p79gy7mAXTS7ZTSELGx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400550"/>
            <a:ext cx="237648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C:\Users\tekin.akpolat\Desktop\hepsison\onemliler\kongre nefroloji 2017\istinye universite logo s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4400550"/>
            <a:ext cx="22145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9794" name="Object 1026"/>
          <p:cNvGraphicFramePr>
            <a:graphicFrameLocks noChangeAspect="1"/>
          </p:cNvGraphicFramePr>
          <p:nvPr/>
        </p:nvGraphicFramePr>
        <p:xfrm>
          <a:off x="0" y="1276350"/>
          <a:ext cx="10591800" cy="453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74" name="Bit Eşlem Resmi" r:id="rId3" imgW="12619048" imgH="5401429" progId="Paint.Picture">
                  <p:embed/>
                </p:oleObj>
              </mc:Choice>
              <mc:Fallback>
                <p:oleObj name="Bit Eşlem Resmi" r:id="rId3" imgW="12619048" imgH="5401429" progId="Paint.Picture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76350"/>
                        <a:ext cx="10591800" cy="453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Yorum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Dağılıma neden olacak ilaç öyküsünün olmaması, </a:t>
            </a:r>
            <a:r>
              <a:rPr lang="tr-TR" altLang="tr-TR" dirty="0" err="1">
                <a:latin typeface="Comic Sans MS" panose="030F0702030302020204" pitchFamily="66" charset="0"/>
              </a:rPr>
              <a:t>hipopotaseminin</a:t>
            </a:r>
            <a:r>
              <a:rPr lang="tr-TR" altLang="tr-TR" dirty="0">
                <a:latin typeface="Comic Sans MS" panose="030F0702030302020204" pitchFamily="66" charset="0"/>
              </a:rPr>
              <a:t> şiddeti, </a:t>
            </a:r>
            <a:r>
              <a:rPr lang="tr-TR" altLang="tr-TR" dirty="0" err="1">
                <a:latin typeface="Comic Sans MS" panose="030F0702030302020204" pitchFamily="66" charset="0"/>
              </a:rPr>
              <a:t>hipovolemi</a:t>
            </a:r>
            <a:r>
              <a:rPr lang="tr-TR" altLang="tr-TR" dirty="0">
                <a:latin typeface="Comic Sans MS" panose="030F0702030302020204" pitchFamily="66" charset="0"/>
              </a:rPr>
              <a:t> ve </a:t>
            </a:r>
            <a:r>
              <a:rPr lang="tr-TR" altLang="tr-TR" dirty="0" err="1">
                <a:latin typeface="Comic Sans MS" panose="030F0702030302020204" pitchFamily="66" charset="0"/>
              </a:rPr>
              <a:t>metabolik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asidoz</a:t>
            </a:r>
            <a:r>
              <a:rPr lang="tr-TR" altLang="tr-TR" dirty="0">
                <a:latin typeface="Comic Sans MS" panose="030F0702030302020204" pitchFamily="66" charset="0"/>
              </a:rPr>
              <a:t> K eksikliğini düşündürüyor</a:t>
            </a: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Diüretiğe</a:t>
            </a:r>
            <a:r>
              <a:rPr lang="tr-TR" altLang="tr-TR" dirty="0">
                <a:latin typeface="Comic Sans MS" panose="030F0702030302020204" pitchFamily="66" charset="0"/>
              </a:rPr>
              <a:t> bağlı </a:t>
            </a:r>
            <a:r>
              <a:rPr lang="tr-TR" altLang="tr-TR" dirty="0" err="1">
                <a:latin typeface="Comic Sans MS" panose="030F0702030302020204" pitchFamily="66" charset="0"/>
              </a:rPr>
              <a:t>hipopotasemide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metabolik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alkaloz</a:t>
            </a:r>
            <a:r>
              <a:rPr lang="tr-TR" altLang="tr-TR" dirty="0">
                <a:latin typeface="Comic Sans MS" panose="030F0702030302020204" pitchFamily="66" charset="0"/>
              </a:rPr>
              <a:t> olur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Anyon açığı normal </a:t>
            </a:r>
            <a:r>
              <a:rPr lang="tr-TR" altLang="tr-TR" dirty="0" err="1">
                <a:latin typeface="Comic Sans MS" panose="030F0702030302020204" pitchFamily="66" charset="0"/>
              </a:rPr>
              <a:t>metabolik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asidozun</a:t>
            </a:r>
            <a:r>
              <a:rPr lang="tr-TR" altLang="tr-TR" dirty="0">
                <a:latin typeface="Comic Sans MS" panose="030F0702030302020204" pitchFamily="66" charset="0"/>
              </a:rPr>
              <a:t> 2 nedeni var: Dışkıdan kayıp veya </a:t>
            </a:r>
            <a:r>
              <a:rPr lang="tr-TR" altLang="tr-TR" dirty="0" err="1">
                <a:latin typeface="Comic Sans MS" panose="030F0702030302020204" pitchFamily="66" charset="0"/>
              </a:rPr>
              <a:t>Renal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tübüler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asidoz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tr-TR" alt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K eksiği ne kadardır?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Potasyumda her 0.3 </a:t>
            </a:r>
            <a:r>
              <a:rPr lang="tr-TR" altLang="tr-TR" dirty="0" err="1"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latin typeface="Comic Sans MS" panose="030F0702030302020204" pitchFamily="66" charset="0"/>
              </a:rPr>
              <a:t>/l azalma 100 </a:t>
            </a:r>
            <a:r>
              <a:rPr lang="tr-TR" altLang="tr-TR" dirty="0" err="1"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latin typeface="Comic Sans MS" panose="030F0702030302020204" pitchFamily="66" charset="0"/>
              </a:rPr>
              <a:t> eksikliği gösterir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Bu hastada K 4’ten 2.2’ye düşmüş (=1.8)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1.8/0.3 x 100 = 600 </a:t>
            </a:r>
            <a:r>
              <a:rPr lang="tr-TR" altLang="tr-TR" dirty="0" err="1">
                <a:latin typeface="Comic Sans MS" panose="030F0702030302020204" pitchFamily="66" charset="0"/>
              </a:rPr>
              <a:t>mmol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271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Alt Bilgi Yer Tutucusu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2400">
                <a:solidFill>
                  <a:schemeClr val="bg1"/>
                </a:solidFill>
                <a:latin typeface="Times New Roman Tur" panose="02020603050405020304" pitchFamily="18" charset="0"/>
              </a:rPr>
              <a:t>www.tekinakpolat.com</a:t>
            </a: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>
                <a:latin typeface="Comic Sans MS" panose="030F0702030302020204" pitchFamily="66" charset="0"/>
              </a:rPr>
              <a:t>Pratik bilgi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2165350"/>
            <a:ext cx="9004300" cy="4806950"/>
          </a:xfrm>
        </p:spPr>
        <p:txBody>
          <a:bodyPr/>
          <a:lstStyle/>
          <a:p>
            <a:pPr>
              <a:defRPr/>
            </a:pPr>
            <a:r>
              <a:rPr lang="tr-TR" sz="2800" dirty="0">
                <a:latin typeface="Comic Sans MS" panose="030F0702030302020204" pitchFamily="66" charset="0"/>
              </a:rPr>
              <a:t>Potasyum eksikliğinde plazmada 1 </a:t>
            </a:r>
            <a:r>
              <a:rPr lang="tr-TR" sz="2800" dirty="0" err="1">
                <a:latin typeface="Comic Sans MS" panose="030F0702030302020204" pitchFamily="66" charset="0"/>
              </a:rPr>
              <a:t>mEq</a:t>
            </a:r>
            <a:r>
              <a:rPr lang="tr-TR" sz="2800" dirty="0">
                <a:latin typeface="Comic Sans MS" panose="030F0702030302020204" pitchFamily="66" charset="0"/>
              </a:rPr>
              <a:t>/</a:t>
            </a:r>
            <a:r>
              <a:rPr lang="tr-TR" sz="2800" dirty="0" err="1">
                <a:latin typeface="Comic Sans MS" panose="030F0702030302020204" pitchFamily="66" charset="0"/>
              </a:rPr>
              <a:t>L’lik</a:t>
            </a:r>
            <a:r>
              <a:rPr lang="tr-TR" sz="2800" dirty="0">
                <a:latin typeface="Comic Sans MS" panose="030F0702030302020204" pitchFamily="66" charset="0"/>
              </a:rPr>
              <a:t> bir azalma vücut potasyumunda 200-350 </a:t>
            </a:r>
            <a:r>
              <a:rPr lang="tr-TR" sz="2800" dirty="0" err="1">
                <a:latin typeface="Comic Sans MS" panose="030F0702030302020204" pitchFamily="66" charset="0"/>
              </a:rPr>
              <a:t>mEq’lık</a:t>
            </a:r>
            <a:r>
              <a:rPr lang="tr-TR" sz="2800" dirty="0">
                <a:latin typeface="Comic Sans MS" panose="030F0702030302020204" pitchFamily="66" charset="0"/>
              </a:rPr>
              <a:t> bir potasyum kaybına karşılık gelir. </a:t>
            </a:r>
            <a:endParaRPr lang="en-US" sz="2800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4914" name="Object 2"/>
          <p:cNvGraphicFramePr>
            <a:graphicFrameLocks noChangeAspect="1"/>
          </p:cNvGraphicFramePr>
          <p:nvPr/>
        </p:nvGraphicFramePr>
        <p:xfrm>
          <a:off x="1524000" y="287338"/>
          <a:ext cx="7696200" cy="664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94" name="Bit Eşlem Resmi" r:id="rId3" imgW="9104762" imgH="7857143" progId="Paint.Picture">
                  <p:embed/>
                </p:oleObj>
              </mc:Choice>
              <mc:Fallback>
                <p:oleObj name="Bit Eşlem Resmi" r:id="rId3" imgW="9104762" imgH="7857143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7338"/>
                        <a:ext cx="7696200" cy="664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Tedaviyi nasıl planlarsınız</a:t>
            </a: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İntravenöz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Sıvı (% 5 </a:t>
            </a:r>
            <a:r>
              <a:rPr lang="tr-TR" altLang="tr-TR" dirty="0" err="1">
                <a:latin typeface="Comic Sans MS" panose="030F0702030302020204" pitchFamily="66" charset="0"/>
              </a:rPr>
              <a:t>Dx</a:t>
            </a:r>
            <a:r>
              <a:rPr lang="tr-TR" altLang="tr-TR" dirty="0">
                <a:latin typeface="Comic Sans MS" panose="030F0702030302020204" pitchFamily="66" charset="0"/>
              </a:rPr>
              <a:t> – SF)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Potasyum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Bikarbonat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K tedavisi (1)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Tercih edilen </a:t>
            </a:r>
            <a:r>
              <a:rPr lang="tr-TR" altLang="tr-TR" dirty="0" err="1">
                <a:latin typeface="Comic Sans MS" panose="030F0702030302020204" pitchFamily="66" charset="0"/>
              </a:rPr>
              <a:t>KCl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Bikarbonat eksikliği varsa K bikarbonat veya daha iyi </a:t>
            </a:r>
            <a:r>
              <a:rPr lang="tr-TR" altLang="tr-TR" dirty="0" err="1">
                <a:latin typeface="Comic Sans MS" panose="030F0702030302020204" pitchFamily="66" charset="0"/>
              </a:rPr>
              <a:t>tolere</a:t>
            </a:r>
            <a:r>
              <a:rPr lang="tr-TR" altLang="tr-TR" dirty="0">
                <a:latin typeface="Comic Sans MS" panose="030F0702030302020204" pitchFamily="66" charset="0"/>
              </a:rPr>
              <a:t> edilen K </a:t>
            </a:r>
            <a:r>
              <a:rPr lang="tr-TR" altLang="tr-TR" dirty="0" err="1">
                <a:latin typeface="Comic Sans MS" panose="030F0702030302020204" pitchFamily="66" charset="0"/>
              </a:rPr>
              <a:t>sitrat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P eksikliği varsa (örneğin diyabetik </a:t>
            </a:r>
            <a:r>
              <a:rPr lang="tr-TR" altLang="tr-TR" dirty="0" err="1">
                <a:latin typeface="Comic Sans MS" panose="030F0702030302020204" pitchFamily="66" charset="0"/>
              </a:rPr>
              <a:t>ketoasidoz</a:t>
            </a:r>
            <a:r>
              <a:rPr lang="tr-TR" altLang="tr-TR" dirty="0">
                <a:latin typeface="Comic Sans MS" panose="030F0702030302020204" pitchFamily="66" charset="0"/>
              </a:rPr>
              <a:t>) K fosfat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Gıdalardaki K tuzlarının çoğu </a:t>
            </a:r>
            <a:r>
              <a:rPr lang="tr-TR" altLang="tr-TR" dirty="0" err="1">
                <a:latin typeface="Comic Sans MS" panose="030F0702030302020204" pitchFamily="66" charset="0"/>
              </a:rPr>
              <a:t>KCl</a:t>
            </a:r>
            <a:r>
              <a:rPr lang="tr-TR" altLang="tr-TR" dirty="0">
                <a:latin typeface="Comic Sans MS" panose="030F0702030302020204" pitchFamily="66" charset="0"/>
              </a:rPr>
              <a:t> değil, bu nedenle az etkilidir</a:t>
            </a:r>
          </a:p>
          <a:p>
            <a:pPr>
              <a:defRPr/>
            </a:pPr>
            <a:endParaRPr lang="tr-TR" alt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K tedavisi (2)</a:t>
            </a:r>
          </a:p>
        </p:txBody>
      </p:sp>
      <p:sp>
        <p:nvSpPr>
          <p:cNvPr id="512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Litresinde 40-60 </a:t>
            </a:r>
            <a:r>
              <a:rPr lang="tr-TR" altLang="tr-TR" dirty="0" err="1"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latin typeface="Comic Sans MS" panose="030F0702030302020204" pitchFamily="66" charset="0"/>
              </a:rPr>
              <a:t> potasyum içeren sıvılar saatte 20-40 </a:t>
            </a:r>
            <a:r>
              <a:rPr lang="tr-TR" altLang="tr-TR" dirty="0" err="1">
                <a:latin typeface="Comic Sans MS" panose="030F0702030302020204" pitchFamily="66" charset="0"/>
              </a:rPr>
              <a:t>mEq’ı</a:t>
            </a:r>
            <a:r>
              <a:rPr lang="tr-TR" altLang="tr-TR" dirty="0">
                <a:latin typeface="Comic Sans MS" panose="030F0702030302020204" pitchFamily="66" charset="0"/>
              </a:rPr>
              <a:t> aşmayacak hızda verilmelidir. Nadir durumlar dışında verilecek günlük miktar 200 </a:t>
            </a:r>
            <a:r>
              <a:rPr lang="tr-TR" altLang="tr-TR" dirty="0" err="1">
                <a:latin typeface="Comic Sans MS" panose="030F0702030302020204" pitchFamily="66" charset="0"/>
              </a:rPr>
              <a:t>mEq’ı</a:t>
            </a:r>
            <a:r>
              <a:rPr lang="tr-TR" altLang="tr-TR" dirty="0">
                <a:latin typeface="Comic Sans MS" panose="030F0702030302020204" pitchFamily="66" charset="0"/>
              </a:rPr>
              <a:t>  geçmemelidir. 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Acil olmayan durumlarda </a:t>
            </a:r>
            <a:r>
              <a:rPr lang="tr-TR" altLang="tr-TR" dirty="0" err="1">
                <a:latin typeface="Comic Sans MS" panose="030F0702030302020204" pitchFamily="66" charset="0"/>
              </a:rPr>
              <a:t>periferik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venlerden</a:t>
            </a:r>
            <a:r>
              <a:rPr lang="tr-TR" altLang="tr-TR" dirty="0">
                <a:latin typeface="Comic Sans MS" panose="030F0702030302020204" pitchFamily="66" charset="0"/>
              </a:rPr>
              <a:t> saatte 10 </a:t>
            </a:r>
            <a:r>
              <a:rPr lang="tr-TR" altLang="tr-TR" dirty="0" err="1"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K’dan</a:t>
            </a:r>
            <a:r>
              <a:rPr lang="tr-TR" altLang="tr-TR" dirty="0">
                <a:latin typeface="Comic Sans MS" panose="030F0702030302020204" pitchFamily="66" charset="0"/>
              </a:rPr>
              <a:t> fazla (40 </a:t>
            </a:r>
            <a:r>
              <a:rPr lang="tr-TR" altLang="tr-TR" dirty="0" err="1"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latin typeface="Comic Sans MS" panose="030F0702030302020204" pitchFamily="66" charset="0"/>
              </a:rPr>
              <a:t>/l K içeren solüsyondan) verilmesi skleroza yol açabilir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>
                <a:latin typeface="Comic Sans MS" panose="030F0702030302020204" pitchFamily="66" charset="0"/>
              </a:rPr>
              <a:t>YORUM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err="1">
                <a:latin typeface="Comic Sans MS" panose="030F0702030302020204" pitchFamily="66" charset="0"/>
              </a:rPr>
              <a:t>Hipovolemi</a:t>
            </a:r>
            <a:r>
              <a:rPr lang="tr-TR" dirty="0">
                <a:latin typeface="Comic Sans MS" panose="030F0702030302020204" pitchFamily="66" charset="0"/>
              </a:rPr>
              <a:t> tedavisi ihmal edilmemeli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Örnek 2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72 yaşında, kadın hasta</a:t>
            </a: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Diyabetes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mellitus</a:t>
            </a:r>
            <a:r>
              <a:rPr lang="tr-TR" altLang="tr-TR" dirty="0">
                <a:latin typeface="Comic Sans MS" panose="030F0702030302020204" pitchFamily="66" charset="0"/>
              </a:rPr>
              <a:t>, koroner arter hastalığı ve kalp yetmezliği var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Kullandığı ilaçlar </a:t>
            </a:r>
            <a:r>
              <a:rPr lang="tr-TR" altLang="tr-TR" dirty="0" err="1">
                <a:latin typeface="Comic Sans MS" panose="030F0702030302020204" pitchFamily="66" charset="0"/>
              </a:rPr>
              <a:t>insulin</a:t>
            </a:r>
            <a:r>
              <a:rPr lang="tr-TR" altLang="tr-TR" dirty="0">
                <a:latin typeface="Comic Sans MS" panose="030F0702030302020204" pitchFamily="66" charset="0"/>
              </a:rPr>
              <a:t> ve </a:t>
            </a:r>
            <a:r>
              <a:rPr lang="tr-TR" altLang="tr-TR" dirty="0" err="1">
                <a:latin typeface="Comic Sans MS" panose="030F0702030302020204" pitchFamily="66" charset="0"/>
              </a:rPr>
              <a:t>digoxin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Koma ile acile getiriliyor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Örnek 1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82 yaşında, kadın hasta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Komşuları tarafından bayılmış şekilde bulunmuş ve acile getirilmiş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Bilinci bulanık, iç çamaşırlarında dışkı ve idrar +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Özgeçmişe ait bilgi yok, evinde herhangi bir ilaç bulunmamış</a:t>
            </a: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Dehidrate</a:t>
            </a:r>
            <a:r>
              <a:rPr lang="tr-TR" altLang="tr-TR" dirty="0">
                <a:latin typeface="Comic Sans MS" panose="030F0702030302020204" pitchFamily="66" charset="0"/>
              </a:rPr>
              <a:t>, KB: 72/10, Nabız 102/dakika, Solunum 42/dakika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Nörolojik muayenede özellik yok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42 kg</a:t>
            </a:r>
          </a:p>
          <a:p>
            <a:pPr>
              <a:defRPr/>
            </a:pPr>
            <a:endParaRPr lang="tr-TR" alt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Örnek 2 (devam)</a:t>
            </a:r>
          </a:p>
        </p:txBody>
      </p:sp>
      <p:sp>
        <p:nvSpPr>
          <p:cNvPr id="542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BUN: 36 mg/dl, </a:t>
            </a:r>
            <a:r>
              <a:rPr lang="tr-TR" altLang="tr-TR" dirty="0" err="1">
                <a:latin typeface="Comic Sans MS" panose="030F0702030302020204" pitchFamily="66" charset="0"/>
              </a:rPr>
              <a:t>Kreatinin</a:t>
            </a:r>
            <a:r>
              <a:rPr lang="tr-TR" altLang="tr-TR" dirty="0">
                <a:latin typeface="Comic Sans MS" panose="030F0702030302020204" pitchFamily="66" charset="0"/>
              </a:rPr>
              <a:t> 1.7 mg/dl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Serum </a:t>
            </a:r>
            <a:r>
              <a:rPr lang="tr-TR" altLang="tr-TR" dirty="0" err="1">
                <a:latin typeface="Comic Sans MS" panose="030F0702030302020204" pitchFamily="66" charset="0"/>
              </a:rPr>
              <a:t>glukozu</a:t>
            </a:r>
            <a:r>
              <a:rPr lang="tr-TR" altLang="tr-TR" dirty="0">
                <a:latin typeface="Comic Sans MS" panose="030F0702030302020204" pitchFamily="66" charset="0"/>
              </a:rPr>
              <a:t> 820 mg/dl, idrarda keton +</a:t>
            </a: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Na</a:t>
            </a:r>
            <a:r>
              <a:rPr lang="tr-TR" altLang="tr-TR" dirty="0">
                <a:latin typeface="Comic Sans MS" panose="030F0702030302020204" pitchFamily="66" charset="0"/>
              </a:rPr>
              <a:t> 128, K 4, Cl 94, HCO3: 5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Anyon açığı: 29</a:t>
            </a: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Arter kan gazı</a:t>
            </a:r>
          </a:p>
          <a:p>
            <a:pPr>
              <a:buFontTx/>
              <a:buNone/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pH</a:t>
            </a:r>
            <a:r>
              <a:rPr lang="tr-TR" altLang="tr-TR" dirty="0">
                <a:latin typeface="Comic Sans MS" panose="030F0702030302020204" pitchFamily="66" charset="0"/>
              </a:rPr>
              <a:t>: 7.02, PCO2: 20 PO2: 82 </a:t>
            </a:r>
            <a:r>
              <a:rPr lang="tr-TR" altLang="tr-TR" dirty="0" err="1">
                <a:latin typeface="Comic Sans MS" panose="030F0702030302020204" pitchFamily="66" charset="0"/>
              </a:rPr>
              <a:t>mmHg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Hastadaki sorunlar nelerdir?</a:t>
            </a:r>
          </a:p>
          <a:p>
            <a:pPr>
              <a:buFontTx/>
              <a:buNone/>
              <a:defRPr/>
            </a:pPr>
            <a:endParaRPr lang="tr-TR" alt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Sorunlar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Prerenal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azotemi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Hiperglisemi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Hiponatremi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Anyon açığı artmış </a:t>
            </a:r>
            <a:r>
              <a:rPr lang="tr-TR" altLang="tr-TR" dirty="0" err="1">
                <a:latin typeface="Comic Sans MS" panose="030F0702030302020204" pitchFamily="66" charset="0"/>
              </a:rPr>
              <a:t>metabolik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asidoz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Hiponatremiyi</a:t>
            </a:r>
            <a:r>
              <a:rPr lang="tr-TR" altLang="tr-TR" dirty="0">
                <a:latin typeface="Comic Sans MS" panose="030F0702030302020204" pitchFamily="66" charset="0"/>
              </a:rPr>
              <a:t> nasıl tedavi edersiniz?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Hiponatremiyi</a:t>
            </a:r>
            <a:r>
              <a:rPr lang="tr-TR" altLang="tr-TR" dirty="0">
                <a:latin typeface="Comic Sans MS" panose="030F0702030302020204" pitchFamily="66" charset="0"/>
              </a:rPr>
              <a:t> nasıl tedavi edersiniz?</a:t>
            </a:r>
          </a:p>
        </p:txBody>
      </p:sp>
      <p:sp>
        <p:nvSpPr>
          <p:cNvPr id="583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Dağılımsal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hiponatremi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Nedeni </a:t>
            </a:r>
            <a:r>
              <a:rPr lang="tr-TR" altLang="tr-TR" dirty="0" err="1">
                <a:latin typeface="Comic Sans MS" panose="030F0702030302020204" pitchFamily="66" charset="0"/>
              </a:rPr>
              <a:t>hiperglisemi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Tedavi diyabetik </a:t>
            </a:r>
            <a:r>
              <a:rPr lang="tr-TR" altLang="tr-TR" dirty="0" err="1">
                <a:latin typeface="Comic Sans MS" panose="030F0702030302020204" pitchFamily="66" charset="0"/>
              </a:rPr>
              <a:t>ketoasidoz</a:t>
            </a:r>
            <a:r>
              <a:rPr lang="tr-TR" altLang="tr-TR" dirty="0">
                <a:latin typeface="Comic Sans MS" panose="030F0702030302020204" pitchFamily="66" charset="0"/>
              </a:rPr>
              <a:t> tedavisi</a:t>
            </a: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Bu hastada potasyum dengesi ile ilgili sorun var mıdır?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K dengesi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Azalmıştır</a:t>
            </a: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Hiperglisemi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ozmotik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diürezle</a:t>
            </a:r>
            <a:r>
              <a:rPr lang="tr-TR" altLang="tr-TR" dirty="0">
                <a:latin typeface="Comic Sans MS" panose="030F0702030302020204" pitchFamily="66" charset="0"/>
              </a:rPr>
              <a:t> sodyum ve potasyum kaybına yol açabilir</a:t>
            </a: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Metabolik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asidoz</a:t>
            </a:r>
            <a:r>
              <a:rPr lang="tr-TR" altLang="tr-TR" dirty="0">
                <a:latin typeface="Comic Sans MS" panose="030F0702030302020204" pitchFamily="66" charset="0"/>
              </a:rPr>
              <a:t> ve insülin eksikliği potasyumun hücre dışına çıkmasına neden olur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Plazma K normal olmasına rağmen vücut K azalmıştır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Diyabetik </a:t>
            </a:r>
            <a:r>
              <a:rPr lang="tr-TR" altLang="tr-TR" dirty="0" err="1">
                <a:latin typeface="Comic Sans MS" panose="030F0702030302020204" pitchFamily="66" charset="0"/>
              </a:rPr>
              <a:t>ketoasidoz</a:t>
            </a:r>
            <a:r>
              <a:rPr lang="tr-TR" altLang="tr-TR" dirty="0">
                <a:latin typeface="Comic Sans MS" panose="030F0702030302020204" pitchFamily="66" charset="0"/>
              </a:rPr>
              <a:t> tedavisine başlayınca potasyum hücre içine girer ve </a:t>
            </a:r>
            <a:r>
              <a:rPr lang="tr-TR" altLang="tr-TR" dirty="0" err="1">
                <a:latin typeface="Comic Sans MS" panose="030F0702030302020204" pitchFamily="66" charset="0"/>
              </a:rPr>
              <a:t>hipopotasemi</a:t>
            </a:r>
            <a:r>
              <a:rPr lang="tr-TR" altLang="tr-TR" dirty="0">
                <a:latin typeface="Comic Sans MS" panose="030F0702030302020204" pitchFamily="66" charset="0"/>
              </a:rPr>
              <a:t> ortaya çıkar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4" name="Picture 2" descr="09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143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Dağılımsal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hiperpotasemi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altLang="tr-TR" dirty="0" err="1">
                <a:latin typeface="Comic Sans MS" panose="030F0702030302020204" pitchFamily="66" charset="0"/>
              </a:rPr>
              <a:t>pH’daki</a:t>
            </a:r>
            <a:r>
              <a:rPr lang="de-DE" altLang="tr-TR" dirty="0">
                <a:latin typeface="Comic Sans MS" panose="030F0702030302020204" pitchFamily="66" charset="0"/>
              </a:rPr>
              <a:t> her 0.1 </a:t>
            </a:r>
            <a:r>
              <a:rPr lang="de-DE" altLang="tr-TR" dirty="0" err="1">
                <a:latin typeface="Comic Sans MS" panose="030F0702030302020204" pitchFamily="66" charset="0"/>
              </a:rPr>
              <a:t>azalma</a:t>
            </a:r>
            <a:r>
              <a:rPr lang="de-DE" altLang="tr-TR" dirty="0">
                <a:latin typeface="Comic Sans MS" panose="030F0702030302020204" pitchFamily="66" charset="0"/>
              </a:rPr>
              <a:t> K </a:t>
            </a:r>
            <a:r>
              <a:rPr lang="de-DE" altLang="tr-TR" dirty="0" err="1">
                <a:latin typeface="Comic Sans MS" panose="030F0702030302020204" pitchFamily="66" charset="0"/>
              </a:rPr>
              <a:t>düzeyini</a:t>
            </a:r>
            <a:r>
              <a:rPr lang="de-DE" altLang="tr-TR" dirty="0">
                <a:latin typeface="Comic Sans MS" panose="030F0702030302020204" pitchFamily="66" charset="0"/>
              </a:rPr>
              <a:t> 0.6 </a:t>
            </a:r>
            <a:r>
              <a:rPr lang="de-DE" altLang="tr-TR" dirty="0" err="1">
                <a:latin typeface="Comic Sans MS" panose="030F0702030302020204" pitchFamily="66" charset="0"/>
              </a:rPr>
              <a:t>mEq</a:t>
            </a:r>
            <a:r>
              <a:rPr lang="de-DE" altLang="tr-TR" dirty="0">
                <a:latin typeface="Comic Sans MS" panose="030F0702030302020204" pitchFamily="66" charset="0"/>
              </a:rPr>
              <a:t>/l </a:t>
            </a:r>
            <a:r>
              <a:rPr lang="de-DE" altLang="tr-TR" dirty="0" err="1">
                <a:latin typeface="Comic Sans MS" panose="030F0702030302020204" pitchFamily="66" charset="0"/>
              </a:rPr>
              <a:t>yükseltir</a:t>
            </a:r>
            <a:r>
              <a:rPr lang="de-DE" altLang="tr-TR" dirty="0">
                <a:latin typeface="Comic Sans MS" panose="030F0702030302020204" pitchFamily="66" charset="0"/>
              </a:rPr>
              <a:t> (</a:t>
            </a:r>
            <a:r>
              <a:rPr lang="de-DE" altLang="tr-TR" dirty="0" err="1">
                <a:latin typeface="Comic Sans MS" panose="030F0702030302020204" pitchFamily="66" charset="0"/>
              </a:rPr>
              <a:t>Bu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etki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organik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olmayan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asidozlarda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organik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asidoz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ve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solunumsal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asidoza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kıyasla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daha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fazladır</a:t>
            </a:r>
            <a:r>
              <a:rPr lang="de-DE" altLang="tr-TR" dirty="0">
                <a:latin typeface="Comic Sans MS" panose="030F0702030302020204" pitchFamily="66" charset="0"/>
              </a:rPr>
              <a:t>).  </a:t>
            </a:r>
          </a:p>
          <a:p>
            <a:pPr>
              <a:defRPr/>
            </a:pPr>
            <a:r>
              <a:rPr lang="de-DE" altLang="tr-TR" dirty="0" err="1">
                <a:latin typeface="Comic Sans MS" panose="030F0702030302020204" pitchFamily="66" charset="0"/>
              </a:rPr>
              <a:t>Osmolalitedeki</a:t>
            </a:r>
            <a:r>
              <a:rPr lang="de-DE" altLang="tr-TR" dirty="0">
                <a:latin typeface="Comic Sans MS" panose="030F0702030302020204" pitchFamily="66" charset="0"/>
              </a:rPr>
              <a:t> her 10 </a:t>
            </a:r>
            <a:r>
              <a:rPr lang="de-DE" altLang="tr-TR" dirty="0" err="1">
                <a:latin typeface="Comic Sans MS" panose="030F0702030302020204" pitchFamily="66" charset="0"/>
              </a:rPr>
              <a:t>mOsm</a:t>
            </a:r>
            <a:r>
              <a:rPr lang="de-DE" altLang="tr-TR" dirty="0">
                <a:latin typeface="Comic Sans MS" panose="030F0702030302020204" pitchFamily="66" charset="0"/>
              </a:rPr>
              <a:t>/kg </a:t>
            </a:r>
            <a:r>
              <a:rPr lang="de-DE" altLang="tr-TR" dirty="0" err="1">
                <a:latin typeface="Comic Sans MS" panose="030F0702030302020204" pitchFamily="66" charset="0"/>
              </a:rPr>
              <a:t>artış</a:t>
            </a:r>
            <a:r>
              <a:rPr lang="de-DE" altLang="tr-TR" dirty="0">
                <a:latin typeface="Comic Sans MS" panose="030F0702030302020204" pitchFamily="66" charset="0"/>
              </a:rPr>
              <a:t> K </a:t>
            </a:r>
            <a:r>
              <a:rPr lang="de-DE" altLang="tr-TR" dirty="0" err="1">
                <a:latin typeface="Comic Sans MS" panose="030F0702030302020204" pitchFamily="66" charset="0"/>
              </a:rPr>
              <a:t>düzeyini</a:t>
            </a:r>
            <a:r>
              <a:rPr lang="de-DE" altLang="tr-TR" dirty="0">
                <a:latin typeface="Comic Sans MS" panose="030F0702030302020204" pitchFamily="66" charset="0"/>
              </a:rPr>
              <a:t> 0.6 </a:t>
            </a:r>
            <a:r>
              <a:rPr lang="de-DE" altLang="tr-TR" dirty="0" err="1">
                <a:latin typeface="Comic Sans MS" panose="030F0702030302020204" pitchFamily="66" charset="0"/>
              </a:rPr>
              <a:t>mEq</a:t>
            </a:r>
            <a:r>
              <a:rPr lang="de-DE" altLang="tr-TR" dirty="0">
                <a:latin typeface="Comic Sans MS" panose="030F0702030302020204" pitchFamily="66" charset="0"/>
              </a:rPr>
              <a:t>/l </a:t>
            </a:r>
            <a:r>
              <a:rPr lang="de-DE" altLang="tr-TR" dirty="0" err="1">
                <a:latin typeface="Comic Sans MS" panose="030F0702030302020204" pitchFamily="66" charset="0"/>
              </a:rPr>
              <a:t>yükseltir</a:t>
            </a:r>
            <a:r>
              <a:rPr lang="de-DE" altLang="tr-TR" dirty="0">
                <a:latin typeface="Comic Sans MS" panose="030F0702030302020204" pitchFamily="66" charset="0"/>
              </a:rPr>
              <a:t>.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4370" name="Object 5"/>
          <p:cNvGraphicFramePr>
            <a:graphicFrameLocks noChangeAspect="1"/>
          </p:cNvGraphicFramePr>
          <p:nvPr/>
        </p:nvGraphicFramePr>
        <p:xfrm>
          <a:off x="615950" y="604838"/>
          <a:ext cx="9432925" cy="592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50" name="Bit Eşlem Resmi" r:id="rId4" imgW="5733333" imgH="3600000" progId="Paint.Picture">
                  <p:embed/>
                </p:oleObj>
              </mc:Choice>
              <mc:Fallback>
                <p:oleObj name="Bit Eşlem Resmi" r:id="rId4" imgW="5733333" imgH="360000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604838"/>
                        <a:ext cx="9432925" cy="592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Organik </a:t>
            </a:r>
            <a:r>
              <a:rPr lang="tr-TR" altLang="tr-TR" dirty="0" err="1">
                <a:latin typeface="Comic Sans MS" panose="030F0702030302020204" pitchFamily="66" charset="0"/>
              </a:rPr>
              <a:t>asidoz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HCl</a:t>
            </a:r>
            <a:r>
              <a:rPr lang="tr-TR" altLang="tr-TR" dirty="0">
                <a:latin typeface="Comic Sans MS" panose="030F0702030302020204" pitchFamily="66" charset="0"/>
              </a:rPr>
              <a:t> (</a:t>
            </a:r>
            <a:r>
              <a:rPr lang="tr-TR" altLang="tr-TR" dirty="0" err="1">
                <a:latin typeface="Comic Sans MS" panose="030F0702030302020204" pitchFamily="66" charset="0"/>
              </a:rPr>
              <a:t>Nonorganik</a:t>
            </a:r>
            <a:r>
              <a:rPr lang="tr-TR" altLang="tr-TR" dirty="0">
                <a:latin typeface="Comic Sans MS" panose="030F0702030302020204" pitchFamily="66" charset="0"/>
              </a:rPr>
              <a:t> asit) plazma K düzeyini arttırır çünkü Cl hücre içine giremez</a:t>
            </a: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Ketoasidoz</a:t>
            </a:r>
            <a:r>
              <a:rPr lang="tr-TR" altLang="tr-TR" dirty="0">
                <a:latin typeface="Comic Sans MS" panose="030F0702030302020204" pitchFamily="66" charset="0"/>
              </a:rPr>
              <a:t> veya laktik </a:t>
            </a:r>
            <a:r>
              <a:rPr lang="tr-TR" altLang="tr-TR" dirty="0" err="1">
                <a:latin typeface="Comic Sans MS" panose="030F0702030302020204" pitchFamily="66" charset="0"/>
              </a:rPr>
              <a:t>asidozda</a:t>
            </a:r>
            <a:r>
              <a:rPr lang="tr-TR" altLang="tr-TR" dirty="0">
                <a:latin typeface="Comic Sans MS" panose="030F0702030302020204" pitchFamily="66" charset="0"/>
              </a:rPr>
              <a:t> organik anyon H ile beraber hücre içine girer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Çıkarılacak dersler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Hastayı bütün olarak değerlendirmek lazım</a:t>
            </a:r>
          </a:p>
          <a:p>
            <a:pPr>
              <a:lnSpc>
                <a:spcPct val="80000"/>
              </a:lnSpc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Her kritik hastada anyon açığını hesaplamak lazım</a:t>
            </a:r>
          </a:p>
          <a:p>
            <a:pPr>
              <a:lnSpc>
                <a:spcPct val="80000"/>
              </a:lnSpc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Serum K normal olsa bile vücut potasyum deposu azalmış olabilir </a:t>
            </a:r>
          </a:p>
          <a:p>
            <a:pPr>
              <a:lnSpc>
                <a:spcPct val="80000"/>
              </a:lnSpc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Serum </a:t>
            </a:r>
            <a:r>
              <a:rPr lang="tr-TR" altLang="tr-TR" dirty="0" err="1">
                <a:latin typeface="Comic Sans MS" panose="030F0702030302020204" pitchFamily="66" charset="0"/>
              </a:rPr>
              <a:t>Na</a:t>
            </a:r>
            <a:r>
              <a:rPr lang="tr-TR" altLang="tr-TR" dirty="0">
                <a:latin typeface="Comic Sans MS" panose="030F0702030302020204" pitchFamily="66" charset="0"/>
              </a:rPr>
              <a:t> azalmış olsa bile vücut </a:t>
            </a:r>
            <a:r>
              <a:rPr lang="tr-TR" altLang="tr-TR" dirty="0" err="1">
                <a:latin typeface="Comic Sans MS" panose="030F0702030302020204" pitchFamily="66" charset="0"/>
              </a:rPr>
              <a:t>Na</a:t>
            </a:r>
            <a:r>
              <a:rPr lang="tr-TR" altLang="tr-TR" dirty="0">
                <a:latin typeface="Comic Sans MS" panose="030F0702030302020204" pitchFamily="66" charset="0"/>
              </a:rPr>
              <a:t> deposu değişmemiş/az etkilenmiş olabilir, bu hastada azalmış</a:t>
            </a:r>
          </a:p>
          <a:p>
            <a:pPr>
              <a:lnSpc>
                <a:spcPct val="80000"/>
              </a:lnSpc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Sık karşılaşılan </a:t>
            </a:r>
            <a:r>
              <a:rPr lang="tr-TR" altLang="tr-TR" dirty="0" smtClean="0">
                <a:latin typeface="Comic Sans MS" panose="030F0702030302020204" pitchFamily="66" charset="0"/>
              </a:rPr>
              <a:t>sıvı-elektrolit</a:t>
            </a:r>
            <a:r>
              <a:rPr lang="tr-TR" altLang="tr-TR" smtClean="0">
                <a:latin typeface="Comic Sans MS" panose="030F0702030302020204" pitchFamily="66" charset="0"/>
              </a:rPr>
              <a:t>, asit </a:t>
            </a:r>
            <a:r>
              <a:rPr lang="tr-TR" altLang="tr-TR" dirty="0">
                <a:latin typeface="Comic Sans MS" panose="030F0702030302020204" pitchFamily="66" charset="0"/>
              </a:rPr>
              <a:t>baz metabolizması değişikliklerinde ortaya çıkacak olan dengesizlikler </a:t>
            </a:r>
            <a:r>
              <a:rPr lang="tr-TR" altLang="tr-TR" dirty="0">
                <a:solidFill>
                  <a:srgbClr val="FFFF66"/>
                </a:solidFill>
                <a:latin typeface="Comic Sans MS" panose="030F0702030302020204" pitchFamily="66" charset="0"/>
              </a:rPr>
              <a:t>EZBERLENMELİDİR</a:t>
            </a:r>
          </a:p>
          <a:p>
            <a:pPr>
              <a:lnSpc>
                <a:spcPct val="80000"/>
              </a:lnSpc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Hastalar sadece ezberle değerlendirilmemelidir</a:t>
            </a:r>
          </a:p>
          <a:p>
            <a:pPr>
              <a:lnSpc>
                <a:spcPct val="80000"/>
              </a:lnSpc>
              <a:defRPr/>
            </a:pPr>
            <a:r>
              <a:rPr lang="tr-TR" altLang="tr-TR" dirty="0">
                <a:solidFill>
                  <a:srgbClr val="FFFF66"/>
                </a:solidFill>
                <a:latin typeface="Comic Sans MS" panose="030F0702030302020204" pitchFamily="66" charset="0"/>
              </a:rPr>
              <a:t>Teorik bilgi önemli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Örnek 1 (devam)</a:t>
            </a:r>
          </a:p>
        </p:txBody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BUN: 41 mg/dl, </a:t>
            </a:r>
            <a:r>
              <a:rPr lang="tr-TR" altLang="tr-TR" dirty="0" err="1">
                <a:latin typeface="Comic Sans MS" panose="030F0702030302020204" pitchFamily="66" charset="0"/>
              </a:rPr>
              <a:t>Kreatinin</a:t>
            </a:r>
            <a:r>
              <a:rPr lang="tr-TR" altLang="tr-TR" dirty="0">
                <a:latin typeface="Comic Sans MS" panose="030F0702030302020204" pitchFamily="66" charset="0"/>
              </a:rPr>
              <a:t> 2.6 mg/dl</a:t>
            </a: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Na</a:t>
            </a:r>
            <a:r>
              <a:rPr lang="tr-TR" altLang="tr-TR" dirty="0">
                <a:latin typeface="Comic Sans MS" panose="030F0702030302020204" pitchFamily="66" charset="0"/>
              </a:rPr>
              <a:t> 132, K 2.2, Cl 113, HCO3: 7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Anyon açığı: 12</a:t>
            </a: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Arter kan gazı</a:t>
            </a:r>
          </a:p>
          <a:p>
            <a:pPr>
              <a:buFontTx/>
              <a:buNone/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pH</a:t>
            </a:r>
            <a:r>
              <a:rPr lang="tr-TR" altLang="tr-TR" dirty="0">
                <a:latin typeface="Comic Sans MS" panose="030F0702030302020204" pitchFamily="66" charset="0"/>
              </a:rPr>
              <a:t>: 7.26, PCO2: 16 PO2: 76 </a:t>
            </a:r>
            <a:r>
              <a:rPr lang="tr-TR" altLang="tr-TR" dirty="0" err="1">
                <a:latin typeface="Comic Sans MS" panose="030F0702030302020204" pitchFamily="66" charset="0"/>
              </a:rPr>
              <a:t>mmHg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Hastadaki sorunlar nelerdir?</a:t>
            </a:r>
          </a:p>
          <a:p>
            <a:pPr>
              <a:buFontTx/>
              <a:buNone/>
              <a:defRPr/>
            </a:pPr>
            <a:endParaRPr lang="tr-TR" alt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Örnek 3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63 yaşında erkek hasta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Sokakta bayılmış, acile getiriliyor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Hasta uzun süre alkol almış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Fizik muayene: </a:t>
            </a:r>
            <a:r>
              <a:rPr lang="tr-TR" altLang="tr-TR" dirty="0" err="1">
                <a:latin typeface="Comic Sans MS" panose="030F0702030302020204" pitchFamily="66" charset="0"/>
              </a:rPr>
              <a:t>Konvülsiyon</a:t>
            </a:r>
            <a:r>
              <a:rPr lang="tr-TR" altLang="tr-TR" dirty="0">
                <a:latin typeface="Comic Sans MS" panose="030F0702030302020204" pitchFamily="66" charset="0"/>
              </a:rPr>
              <a:t> +, 101/55 </a:t>
            </a:r>
            <a:r>
              <a:rPr lang="tr-TR" altLang="tr-TR" dirty="0" err="1">
                <a:latin typeface="Comic Sans MS" panose="030F0702030302020204" pitchFamily="66" charset="0"/>
              </a:rPr>
              <a:t>mmHg</a:t>
            </a:r>
            <a:r>
              <a:rPr lang="tr-TR" altLang="tr-TR" dirty="0">
                <a:latin typeface="Comic Sans MS" panose="030F0702030302020204" pitchFamily="66" charset="0"/>
              </a:rPr>
              <a:t>, Nabız 44/dakika, Solunum 20/dakika, ateş 38.5 </a:t>
            </a:r>
            <a:r>
              <a:rPr lang="en-US" altLang="tr-TR" dirty="0">
                <a:latin typeface="Comic Sans MS" panose="030F0702030302020204" pitchFamily="66" charset="0"/>
                <a:cs typeface="Times New Roman" panose="02020603050405020304" pitchFamily="18" charset="0"/>
              </a:rPr>
              <a:t>º</a:t>
            </a:r>
            <a:r>
              <a:rPr lang="tr-TR" altLang="tr-TR" dirty="0">
                <a:latin typeface="Comic Sans MS" panose="030F0702030302020204" pitchFamily="66" charset="0"/>
                <a:cs typeface="Times New Roman" panose="02020603050405020304" pitchFamily="18" charset="0"/>
              </a:rPr>
              <a:t> C (</a:t>
            </a:r>
            <a:r>
              <a:rPr lang="tr-TR" altLang="tr-TR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rektal</a:t>
            </a:r>
            <a:r>
              <a:rPr lang="tr-TR" altLang="tr-TR" dirty="0"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Fokal</a:t>
            </a:r>
            <a:r>
              <a:rPr lang="tr-TR" altLang="tr-TR" dirty="0">
                <a:latin typeface="Comic Sans MS" panose="030F0702030302020204" pitchFamily="66" charset="0"/>
                <a:cs typeface="Times New Roman" panose="02020603050405020304" pitchFamily="18" charset="0"/>
              </a:rPr>
              <a:t> nörolojik </a:t>
            </a:r>
            <a:r>
              <a:rPr lang="tr-TR" altLang="tr-TR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defisit</a:t>
            </a:r>
            <a:r>
              <a:rPr lang="tr-TR" altLang="tr-TR" dirty="0">
                <a:latin typeface="Comic Sans MS" panose="030F0702030302020204" pitchFamily="66" charset="0"/>
                <a:cs typeface="Times New Roman" panose="02020603050405020304" pitchFamily="18" charset="0"/>
              </a:rPr>
              <a:t> -, BOS incelemesi normal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  <a:cs typeface="Times New Roman" panose="02020603050405020304" pitchFamily="18" charset="0"/>
              </a:rPr>
              <a:t> İdrar incelemesi: Hemoglobin 4+, eritrosit 2/HPF, lökosit &gt; 20/HPF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Örnek 3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BUN: 18 mg/dl, </a:t>
            </a:r>
            <a:r>
              <a:rPr lang="tr-TR" altLang="tr-TR" dirty="0" err="1">
                <a:latin typeface="Comic Sans MS" panose="030F0702030302020204" pitchFamily="66" charset="0"/>
              </a:rPr>
              <a:t>Kreatinin</a:t>
            </a:r>
            <a:r>
              <a:rPr lang="tr-TR" altLang="tr-TR" dirty="0">
                <a:latin typeface="Comic Sans MS" panose="030F0702030302020204" pitchFamily="66" charset="0"/>
              </a:rPr>
              <a:t> 3 mg/dl</a:t>
            </a: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Na</a:t>
            </a:r>
            <a:r>
              <a:rPr lang="tr-TR" altLang="tr-TR" dirty="0">
                <a:latin typeface="Comic Sans MS" panose="030F0702030302020204" pitchFamily="66" charset="0"/>
              </a:rPr>
              <a:t> 128, K 9.1, Cl 98, HCO3: 8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Anyon açığı: 22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Arter kan gazı</a:t>
            </a:r>
          </a:p>
          <a:p>
            <a:pPr>
              <a:buFontTx/>
              <a:buNone/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pH</a:t>
            </a:r>
            <a:r>
              <a:rPr lang="tr-TR" altLang="tr-TR" dirty="0">
                <a:latin typeface="Comic Sans MS" panose="030F0702030302020204" pitchFamily="66" charset="0"/>
              </a:rPr>
              <a:t>: 7.15, PCO2: 24 PO2: 78 </a:t>
            </a:r>
            <a:r>
              <a:rPr lang="tr-TR" altLang="tr-TR" dirty="0" err="1">
                <a:latin typeface="Comic Sans MS" panose="030F0702030302020204" pitchFamily="66" charset="0"/>
              </a:rPr>
              <a:t>mmHg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Hastadaki diğer bulgular</a:t>
            </a:r>
          </a:p>
          <a:p>
            <a:pPr>
              <a:buFontTx/>
              <a:buNone/>
              <a:defRPr/>
            </a:pPr>
            <a:endParaRPr lang="tr-TR" altLang="tr-TR" dirty="0"/>
          </a:p>
          <a:p>
            <a:pPr>
              <a:buFontTx/>
              <a:buNone/>
              <a:defRPr/>
            </a:pPr>
            <a:endParaRPr lang="tr-TR" altLang="tr-T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3282" name="Object 4"/>
          <p:cNvGraphicFramePr>
            <a:graphicFrameLocks noChangeAspect="1"/>
          </p:cNvGraphicFramePr>
          <p:nvPr/>
        </p:nvGraphicFramePr>
        <p:xfrm>
          <a:off x="0" y="450850"/>
          <a:ext cx="10591800" cy="618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63" name="Bit Eşlem Resmi" r:id="rId3" imgW="8449854" imgH="4933333" progId="Paint.Picture">
                  <p:embed/>
                </p:oleObj>
              </mc:Choice>
              <mc:Fallback>
                <p:oleObj name="Bit Eşlem Resmi" r:id="rId3" imgW="8449854" imgH="4933333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0850"/>
                        <a:ext cx="10591800" cy="618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5" name="Text Box 5"/>
          <p:cNvSpPr txBox="1">
            <a:spLocks noChangeArrowheads="1"/>
          </p:cNvSpPr>
          <p:nvPr/>
        </p:nvSpPr>
        <p:spPr bwMode="auto">
          <a:xfrm>
            <a:off x="255588" y="5630863"/>
            <a:ext cx="3887787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tr-TR" altLang="tr-TR" dirty="0">
                <a:solidFill>
                  <a:srgbClr val="FFFF66"/>
                </a:solidFill>
              </a:rPr>
              <a:t>TAM BLOK GELİŞEBİLİR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4306" name="Object 4"/>
          <p:cNvGraphicFramePr>
            <a:graphicFrameLocks noChangeAspect="1"/>
          </p:cNvGraphicFramePr>
          <p:nvPr/>
        </p:nvGraphicFramePr>
        <p:xfrm>
          <a:off x="2216150" y="0"/>
          <a:ext cx="6159500" cy="708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86" name="Bit Eşlem Resmi" r:id="rId4" imgW="11193437" imgH="12879598" progId="Paint.Picture">
                  <p:embed/>
                </p:oleObj>
              </mc:Choice>
              <mc:Fallback>
                <p:oleObj name="Bit Eşlem Resmi" r:id="rId4" imgW="11193437" imgH="12879598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150" y="0"/>
                        <a:ext cx="6159500" cy="708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Bu hastada </a:t>
            </a:r>
            <a:r>
              <a:rPr lang="tr-TR" altLang="tr-TR" dirty="0" err="1">
                <a:latin typeface="Comic Sans MS" panose="030F0702030302020204" pitchFamily="66" charset="0"/>
              </a:rPr>
              <a:t>hiperpotaseminin</a:t>
            </a:r>
            <a:r>
              <a:rPr lang="tr-TR" altLang="tr-TR" dirty="0">
                <a:latin typeface="Comic Sans MS" panose="030F0702030302020204" pitchFamily="66" charset="0"/>
              </a:rPr>
              <a:t> nedeni?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7378" name="Object 4"/>
          <p:cNvGraphicFramePr>
            <a:graphicFrameLocks noChangeAspect="1"/>
          </p:cNvGraphicFramePr>
          <p:nvPr/>
        </p:nvGraphicFramePr>
        <p:xfrm>
          <a:off x="0" y="762000"/>
          <a:ext cx="10841038" cy="569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58" name="Bit Eşlem Resmi" r:id="rId3" imgW="18019048" imgH="9469172" progId="Paint.Picture">
                  <p:embed/>
                </p:oleObj>
              </mc:Choice>
              <mc:Fallback>
                <p:oleObj name="Bit Eşlem Resmi" r:id="rId3" imgW="18019048" imgH="9469172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2000"/>
                        <a:ext cx="10841038" cy="569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Yalancı </a:t>
            </a:r>
            <a:r>
              <a:rPr lang="tr-TR" altLang="tr-TR" dirty="0" err="1">
                <a:latin typeface="Comic Sans MS" panose="030F0702030302020204" pitchFamily="66" charset="0"/>
              </a:rPr>
              <a:t>hiperpotasemi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altLang="tr-TR" dirty="0">
                <a:latin typeface="Comic Sans MS" panose="030F0702030302020204" pitchFamily="66" charset="0"/>
              </a:rPr>
              <a:t>Kanın </a:t>
            </a:r>
            <a:r>
              <a:rPr lang="de-DE" altLang="tr-TR" dirty="0" err="1">
                <a:latin typeface="Comic Sans MS" panose="030F0702030302020204" pitchFamily="66" charset="0"/>
              </a:rPr>
              <a:t>hemoliz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olması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ve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trombosit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veya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lökosit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sayısında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artış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yalancı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hiperpotasemiye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neden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olabilir</a:t>
            </a:r>
            <a:r>
              <a:rPr lang="de-DE" altLang="tr-TR" dirty="0">
                <a:latin typeface="Comic Sans MS" panose="030F0702030302020204" pitchFamily="66" charset="0"/>
              </a:rPr>
              <a:t>.  </a:t>
            </a:r>
          </a:p>
          <a:p>
            <a:pPr>
              <a:defRPr/>
            </a:pPr>
            <a:r>
              <a:rPr lang="de-DE" altLang="tr-TR" dirty="0" err="1">
                <a:latin typeface="Comic Sans MS" panose="030F0702030302020204" pitchFamily="66" charset="0"/>
              </a:rPr>
              <a:t>Trombosit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sayısında</a:t>
            </a:r>
            <a:r>
              <a:rPr lang="de-DE" altLang="tr-TR" dirty="0">
                <a:latin typeface="Comic Sans MS" panose="030F0702030302020204" pitchFamily="66" charset="0"/>
              </a:rPr>
              <a:t> her 100.000/mm3 </a:t>
            </a:r>
            <a:r>
              <a:rPr lang="de-DE" altLang="tr-TR" dirty="0" err="1">
                <a:latin typeface="Comic Sans MS" panose="030F0702030302020204" pitchFamily="66" charset="0"/>
              </a:rPr>
              <a:t>artış</a:t>
            </a:r>
            <a:r>
              <a:rPr lang="de-DE" altLang="tr-TR" dirty="0">
                <a:latin typeface="Comic Sans MS" panose="030F0702030302020204" pitchFamily="66" charset="0"/>
              </a:rPr>
              <a:t> K </a:t>
            </a:r>
            <a:r>
              <a:rPr lang="de-DE" altLang="tr-TR" dirty="0" err="1">
                <a:latin typeface="Comic Sans MS" panose="030F0702030302020204" pitchFamily="66" charset="0"/>
              </a:rPr>
              <a:t>düzeyini</a:t>
            </a:r>
            <a:r>
              <a:rPr lang="de-DE" altLang="tr-TR" dirty="0">
                <a:latin typeface="Comic Sans MS" panose="030F0702030302020204" pitchFamily="66" charset="0"/>
              </a:rPr>
              <a:t> 0.15 </a:t>
            </a:r>
            <a:r>
              <a:rPr lang="de-DE" altLang="tr-TR" dirty="0" err="1">
                <a:latin typeface="Comic Sans MS" panose="030F0702030302020204" pitchFamily="66" charset="0"/>
              </a:rPr>
              <a:t>mEq</a:t>
            </a:r>
            <a:r>
              <a:rPr lang="de-DE" altLang="tr-TR" dirty="0">
                <a:latin typeface="Comic Sans MS" panose="030F0702030302020204" pitchFamily="66" charset="0"/>
              </a:rPr>
              <a:t>/l </a:t>
            </a:r>
            <a:r>
              <a:rPr lang="de-DE" altLang="tr-TR" dirty="0" err="1">
                <a:latin typeface="Comic Sans MS" panose="030F0702030302020204" pitchFamily="66" charset="0"/>
              </a:rPr>
              <a:t>yükseltir</a:t>
            </a:r>
            <a:r>
              <a:rPr lang="de-DE" altLang="tr-TR" dirty="0">
                <a:latin typeface="Comic Sans MS" panose="030F0702030302020204" pitchFamily="66" charset="0"/>
              </a:rPr>
              <a:t>.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Dağılımsal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hiperpotasemi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altLang="tr-TR" dirty="0" err="1">
                <a:latin typeface="Comic Sans MS" panose="030F0702030302020204" pitchFamily="66" charset="0"/>
              </a:rPr>
              <a:t>pH’daki</a:t>
            </a:r>
            <a:r>
              <a:rPr lang="de-DE" altLang="tr-TR" dirty="0">
                <a:latin typeface="Comic Sans MS" panose="030F0702030302020204" pitchFamily="66" charset="0"/>
              </a:rPr>
              <a:t> her 0.1 </a:t>
            </a:r>
            <a:r>
              <a:rPr lang="de-DE" altLang="tr-TR" dirty="0" err="1">
                <a:latin typeface="Comic Sans MS" panose="030F0702030302020204" pitchFamily="66" charset="0"/>
              </a:rPr>
              <a:t>azalma</a:t>
            </a:r>
            <a:r>
              <a:rPr lang="de-DE" altLang="tr-TR" dirty="0">
                <a:latin typeface="Comic Sans MS" panose="030F0702030302020204" pitchFamily="66" charset="0"/>
              </a:rPr>
              <a:t> K </a:t>
            </a:r>
            <a:r>
              <a:rPr lang="de-DE" altLang="tr-TR" dirty="0" err="1">
                <a:latin typeface="Comic Sans MS" panose="030F0702030302020204" pitchFamily="66" charset="0"/>
              </a:rPr>
              <a:t>düzeyini</a:t>
            </a:r>
            <a:r>
              <a:rPr lang="de-DE" altLang="tr-TR" dirty="0">
                <a:latin typeface="Comic Sans MS" panose="030F0702030302020204" pitchFamily="66" charset="0"/>
              </a:rPr>
              <a:t> 0.6 </a:t>
            </a:r>
            <a:r>
              <a:rPr lang="de-DE" altLang="tr-TR" dirty="0" err="1">
                <a:latin typeface="Comic Sans MS" panose="030F0702030302020204" pitchFamily="66" charset="0"/>
              </a:rPr>
              <a:t>mEq</a:t>
            </a:r>
            <a:r>
              <a:rPr lang="de-DE" altLang="tr-TR" dirty="0">
                <a:latin typeface="Comic Sans MS" panose="030F0702030302020204" pitchFamily="66" charset="0"/>
              </a:rPr>
              <a:t>/l </a:t>
            </a:r>
            <a:r>
              <a:rPr lang="de-DE" altLang="tr-TR" dirty="0" err="1">
                <a:latin typeface="Comic Sans MS" panose="030F0702030302020204" pitchFamily="66" charset="0"/>
              </a:rPr>
              <a:t>yükseltir</a:t>
            </a:r>
            <a:r>
              <a:rPr lang="de-DE" altLang="tr-TR" dirty="0">
                <a:latin typeface="Comic Sans MS" panose="030F0702030302020204" pitchFamily="66" charset="0"/>
              </a:rPr>
              <a:t> (</a:t>
            </a:r>
            <a:r>
              <a:rPr lang="de-DE" altLang="tr-TR" dirty="0" err="1">
                <a:latin typeface="Comic Sans MS" panose="030F0702030302020204" pitchFamily="66" charset="0"/>
              </a:rPr>
              <a:t>Bu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etki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organik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olmayan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asidozlarda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organik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asidoz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ve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solunumsal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asidoza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kıyasla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daha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fazladır</a:t>
            </a:r>
            <a:r>
              <a:rPr lang="de-DE" altLang="tr-TR" dirty="0">
                <a:latin typeface="Comic Sans MS" panose="030F0702030302020204" pitchFamily="66" charset="0"/>
              </a:rPr>
              <a:t>).  </a:t>
            </a:r>
          </a:p>
          <a:p>
            <a:pPr>
              <a:defRPr/>
            </a:pPr>
            <a:r>
              <a:rPr lang="de-DE" altLang="tr-TR" dirty="0" err="1">
                <a:latin typeface="Comic Sans MS" panose="030F0702030302020204" pitchFamily="66" charset="0"/>
              </a:rPr>
              <a:t>Osmolalitedeki</a:t>
            </a:r>
            <a:r>
              <a:rPr lang="de-DE" altLang="tr-TR" dirty="0">
                <a:latin typeface="Comic Sans MS" panose="030F0702030302020204" pitchFamily="66" charset="0"/>
              </a:rPr>
              <a:t> her 10 </a:t>
            </a:r>
            <a:r>
              <a:rPr lang="de-DE" altLang="tr-TR" dirty="0" err="1">
                <a:latin typeface="Comic Sans MS" panose="030F0702030302020204" pitchFamily="66" charset="0"/>
              </a:rPr>
              <a:t>mOsm</a:t>
            </a:r>
            <a:r>
              <a:rPr lang="de-DE" altLang="tr-TR" dirty="0">
                <a:latin typeface="Comic Sans MS" panose="030F0702030302020204" pitchFamily="66" charset="0"/>
              </a:rPr>
              <a:t>/kg </a:t>
            </a:r>
            <a:r>
              <a:rPr lang="de-DE" altLang="tr-TR" dirty="0" err="1">
                <a:latin typeface="Comic Sans MS" panose="030F0702030302020204" pitchFamily="66" charset="0"/>
              </a:rPr>
              <a:t>artış</a:t>
            </a:r>
            <a:r>
              <a:rPr lang="de-DE" altLang="tr-TR" dirty="0">
                <a:latin typeface="Comic Sans MS" panose="030F0702030302020204" pitchFamily="66" charset="0"/>
              </a:rPr>
              <a:t> K </a:t>
            </a:r>
            <a:r>
              <a:rPr lang="de-DE" altLang="tr-TR" dirty="0" err="1">
                <a:latin typeface="Comic Sans MS" panose="030F0702030302020204" pitchFamily="66" charset="0"/>
              </a:rPr>
              <a:t>düzeyini</a:t>
            </a:r>
            <a:r>
              <a:rPr lang="de-DE" altLang="tr-TR" dirty="0">
                <a:latin typeface="Comic Sans MS" panose="030F0702030302020204" pitchFamily="66" charset="0"/>
              </a:rPr>
              <a:t> 0.6 </a:t>
            </a:r>
            <a:r>
              <a:rPr lang="de-DE" altLang="tr-TR" dirty="0" err="1">
                <a:latin typeface="Comic Sans MS" panose="030F0702030302020204" pitchFamily="66" charset="0"/>
              </a:rPr>
              <a:t>mEq</a:t>
            </a:r>
            <a:r>
              <a:rPr lang="de-DE" altLang="tr-TR" dirty="0">
                <a:latin typeface="Comic Sans MS" panose="030F0702030302020204" pitchFamily="66" charset="0"/>
              </a:rPr>
              <a:t>/l </a:t>
            </a:r>
            <a:r>
              <a:rPr lang="de-DE" altLang="tr-TR" dirty="0" err="1">
                <a:latin typeface="Comic Sans MS" panose="030F0702030302020204" pitchFamily="66" charset="0"/>
              </a:rPr>
              <a:t>yükseltir</a:t>
            </a:r>
            <a:r>
              <a:rPr lang="de-DE" altLang="tr-TR" dirty="0">
                <a:latin typeface="Comic Sans MS" panose="030F0702030302020204" pitchFamily="66" charset="0"/>
              </a:rPr>
              <a:t>.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Örnek 3 (</a:t>
            </a:r>
            <a:r>
              <a:rPr lang="tr-TR" altLang="tr-TR" dirty="0" err="1">
                <a:latin typeface="Comic Sans MS" panose="030F0702030302020204" pitchFamily="66" charset="0"/>
              </a:rPr>
              <a:t>Hiperpotasemi</a:t>
            </a:r>
            <a:r>
              <a:rPr lang="tr-TR" altLang="tr-TR" dirty="0">
                <a:latin typeface="Comic Sans MS" panose="030F0702030302020204" pitchFamily="66" charset="0"/>
              </a:rPr>
              <a:t> nedenleri)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Hastanın alkol öyküsü K deposunun azaldığını düşündürür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Yalancı </a:t>
            </a:r>
            <a:r>
              <a:rPr lang="tr-TR" altLang="tr-TR" dirty="0" err="1">
                <a:latin typeface="Comic Sans MS" panose="030F0702030302020204" pitchFamily="66" charset="0"/>
              </a:rPr>
              <a:t>hiperpotasemi</a:t>
            </a:r>
            <a:r>
              <a:rPr lang="tr-TR" altLang="tr-TR" dirty="0">
                <a:latin typeface="Comic Sans MS" panose="030F0702030302020204" pitchFamily="66" charset="0"/>
              </a:rPr>
              <a:t> bulgusu yok</a:t>
            </a: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Asidoz</a:t>
            </a:r>
            <a:r>
              <a:rPr lang="tr-TR" altLang="tr-TR" dirty="0">
                <a:latin typeface="Comic Sans MS" panose="030F0702030302020204" pitchFamily="66" charset="0"/>
              </a:rPr>
              <a:t> tek başına 9.1’i açıklamaz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İlaç öyküsü yok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Böbrek yetmezliği tek başına açıklamaz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Sonuç olarak aşırı K alımı veya yetersiz K atılımı yok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Neden var?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8" name="Picture 3" descr="09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5678488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Sorunlar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Hipovolemi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Metabolik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asidoz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Prerenal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azotemi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Hipopotasemi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Hipopotaseminin</a:t>
            </a:r>
            <a:r>
              <a:rPr lang="tr-TR" altLang="tr-TR" dirty="0">
                <a:latin typeface="Comic Sans MS" panose="030F0702030302020204" pitchFamily="66" charset="0"/>
              </a:rPr>
              <a:t> nedeni nedir?</a:t>
            </a: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Yalancı </a:t>
            </a:r>
            <a:r>
              <a:rPr lang="tr-TR" altLang="tr-TR" dirty="0" err="1">
                <a:latin typeface="Comic Sans MS" panose="030F0702030302020204" pitchFamily="66" charset="0"/>
              </a:rPr>
              <a:t>hipopotasemi</a:t>
            </a:r>
            <a:r>
              <a:rPr lang="tr-TR" altLang="tr-TR" dirty="0">
                <a:latin typeface="Comic Sans MS" panose="030F0702030302020204" pitchFamily="66" charset="0"/>
              </a:rPr>
              <a:t> olabilir mi?</a:t>
            </a:r>
          </a:p>
          <a:p>
            <a:pPr>
              <a:buFontTx/>
              <a:buNone/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Dağılımsal</a:t>
            </a:r>
            <a:r>
              <a:rPr lang="tr-TR" altLang="tr-TR" dirty="0">
                <a:latin typeface="Comic Sans MS" panose="030F0702030302020204" pitchFamily="66" charset="0"/>
              </a:rPr>
              <a:t> veya eksiklik</a:t>
            </a:r>
          </a:p>
          <a:p>
            <a:pPr>
              <a:defRPr/>
            </a:pPr>
            <a:endParaRPr lang="tr-TR" altLang="tr-TR" dirty="0"/>
          </a:p>
          <a:p>
            <a:pPr>
              <a:buFontTx/>
              <a:buNone/>
              <a:defRPr/>
            </a:pPr>
            <a:endParaRPr lang="tr-TR" altLang="tr-T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Örnek 3 (Yorum)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K hücre içinden çıkmalı</a:t>
            </a: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Rabdomiyoliz</a:t>
            </a:r>
            <a:r>
              <a:rPr lang="tr-TR" altLang="tr-TR" dirty="0">
                <a:latin typeface="Comic Sans MS" panose="030F0702030302020204" pitchFamily="66" charset="0"/>
              </a:rPr>
              <a:t> ve buna bağlı </a:t>
            </a:r>
            <a:r>
              <a:rPr lang="tr-TR" altLang="tr-TR" dirty="0" err="1">
                <a:latin typeface="Comic Sans MS" panose="030F0702030302020204" pitchFamily="66" charset="0"/>
              </a:rPr>
              <a:t>hiperpotasemi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Bu hastada </a:t>
            </a:r>
            <a:r>
              <a:rPr lang="tr-TR" altLang="tr-TR" dirty="0" err="1">
                <a:latin typeface="Comic Sans MS" panose="030F0702030302020204" pitchFamily="66" charset="0"/>
              </a:rPr>
              <a:t>rabdomiyolizi</a:t>
            </a:r>
            <a:r>
              <a:rPr lang="tr-TR" altLang="tr-TR" dirty="0">
                <a:latin typeface="Comic Sans MS" panose="030F0702030302020204" pitchFamily="66" charset="0"/>
              </a:rPr>
              <a:t> destekleyen diğer bulgular nedir?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Rabdomiyolizi</a:t>
            </a:r>
            <a:r>
              <a:rPr lang="tr-TR" altLang="tr-TR" dirty="0">
                <a:latin typeface="Comic Sans MS" panose="030F0702030302020204" pitchFamily="66" charset="0"/>
              </a:rPr>
              <a:t> destekleyen bulgular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  <a:cs typeface="Times New Roman" panose="02020603050405020304" pitchFamily="18" charset="0"/>
              </a:rPr>
              <a:t>İdrar incelemesi: Hemoglobin 4+, eritrosit 2/HPF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BUN: 18 mg/dl, </a:t>
            </a:r>
            <a:r>
              <a:rPr lang="tr-TR" altLang="tr-TR" dirty="0" err="1">
                <a:latin typeface="Comic Sans MS" panose="030F0702030302020204" pitchFamily="66" charset="0"/>
              </a:rPr>
              <a:t>Kreatinin</a:t>
            </a:r>
            <a:r>
              <a:rPr lang="tr-TR" altLang="tr-TR" dirty="0">
                <a:latin typeface="Comic Sans MS" panose="030F0702030302020204" pitchFamily="66" charset="0"/>
              </a:rPr>
              <a:t> 3 mg/dl</a:t>
            </a: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  <a:cs typeface="Times New Roman" panose="02020603050405020304" pitchFamily="18" charset="0"/>
              </a:rPr>
              <a:t>Hastanın CPK düzeyi 12.000 U/l olarak saptanmış</a:t>
            </a:r>
          </a:p>
          <a:p>
            <a:pPr>
              <a:defRPr/>
            </a:pPr>
            <a:endParaRPr lang="tr-TR" altLang="tr-TR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Örnek 3 (Diğer sorunlar)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Anyon açığı artmış </a:t>
            </a:r>
            <a:r>
              <a:rPr lang="tr-TR" altLang="tr-TR" dirty="0" err="1">
                <a:latin typeface="Comic Sans MS" panose="030F0702030302020204" pitchFamily="66" charset="0"/>
              </a:rPr>
              <a:t>metabolik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asidoz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</a:p>
          <a:p>
            <a:pPr>
              <a:buFontTx/>
              <a:buNone/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Na</a:t>
            </a:r>
            <a:r>
              <a:rPr lang="tr-TR" altLang="tr-TR" dirty="0">
                <a:latin typeface="Comic Sans MS" panose="030F0702030302020204" pitchFamily="66" charset="0"/>
              </a:rPr>
              <a:t> 128, K 9.1, Cl 98, HCO3: 8</a:t>
            </a: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Anyon açığı: 22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Arter kan gazı</a:t>
            </a:r>
          </a:p>
          <a:p>
            <a:pPr>
              <a:buFontTx/>
              <a:buNone/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pH</a:t>
            </a:r>
            <a:r>
              <a:rPr lang="tr-TR" altLang="tr-TR" dirty="0">
                <a:latin typeface="Comic Sans MS" panose="030F0702030302020204" pitchFamily="66" charset="0"/>
              </a:rPr>
              <a:t>: 7.15, PCO2: 24 PO2: 78 </a:t>
            </a:r>
            <a:r>
              <a:rPr lang="tr-TR" altLang="tr-TR" dirty="0" err="1">
                <a:latin typeface="Comic Sans MS" panose="030F0702030302020204" pitchFamily="66" charset="0"/>
              </a:rPr>
              <a:t>mmHg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Nedeni kasılmalara bağlı laktik </a:t>
            </a:r>
            <a:r>
              <a:rPr lang="tr-TR" altLang="tr-TR" dirty="0" err="1">
                <a:latin typeface="Comic Sans MS" panose="030F0702030302020204" pitchFamily="66" charset="0"/>
              </a:rPr>
              <a:t>asidoz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Hiponatreminin</a:t>
            </a:r>
            <a:r>
              <a:rPr lang="tr-TR" altLang="tr-TR" dirty="0">
                <a:latin typeface="Comic Sans MS" panose="030F0702030302020204" pitchFamily="66" charset="0"/>
              </a:rPr>
              <a:t> nedeni H çıkarken hücre içine </a:t>
            </a:r>
            <a:r>
              <a:rPr lang="tr-TR" altLang="tr-TR" dirty="0" err="1">
                <a:latin typeface="Comic Sans MS" panose="030F0702030302020204" pitchFamily="66" charset="0"/>
              </a:rPr>
              <a:t>Na</a:t>
            </a:r>
            <a:r>
              <a:rPr lang="tr-TR" altLang="tr-TR" dirty="0">
                <a:latin typeface="Comic Sans MS" panose="030F0702030302020204" pitchFamily="66" charset="0"/>
              </a:rPr>
              <a:t> girmesi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Örnek 3 (Tedavi)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Konvülsiyonların</a:t>
            </a:r>
            <a:r>
              <a:rPr lang="tr-TR" altLang="tr-TR" dirty="0">
                <a:latin typeface="Comic Sans MS" panose="030F0702030302020204" pitchFamily="66" charset="0"/>
              </a:rPr>
              <a:t> önlenmesi</a:t>
            </a: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Rabdomiyolize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smtClean="0">
                <a:latin typeface="Comic Sans MS" panose="030F0702030302020204" pitchFamily="66" charset="0"/>
              </a:rPr>
              <a:t>yönelik</a:t>
            </a:r>
          </a:p>
          <a:p>
            <a:pPr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Sıvı durumu 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tr-TR" altLang="tr-TR" dirty="0"/>
          </a:p>
          <a:p>
            <a:pPr>
              <a:buFontTx/>
              <a:buNone/>
              <a:defRPr/>
            </a:pPr>
            <a:endParaRPr lang="tr-TR" altLang="tr-T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7618" name="Object 4"/>
          <p:cNvGraphicFramePr>
            <a:graphicFrameLocks noChangeAspect="1"/>
          </p:cNvGraphicFramePr>
          <p:nvPr/>
        </p:nvGraphicFramePr>
        <p:xfrm>
          <a:off x="0" y="1620838"/>
          <a:ext cx="10591800" cy="384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98" name="Bit Eşlem Resmi" r:id="rId3" imgW="12095238" imgH="4390476" progId="Paint.Picture">
                  <p:embed/>
                </p:oleObj>
              </mc:Choice>
              <mc:Fallback>
                <p:oleObj name="Bit Eşlem Resmi" r:id="rId3" imgW="12095238" imgH="439047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20838"/>
                        <a:ext cx="10591800" cy="384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42" name="Object 4"/>
          <p:cNvGraphicFramePr>
            <a:graphicFrameLocks noChangeAspect="1"/>
          </p:cNvGraphicFramePr>
          <p:nvPr/>
        </p:nvGraphicFramePr>
        <p:xfrm>
          <a:off x="0" y="1912938"/>
          <a:ext cx="10591800" cy="404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2" name="Bit Eşlem Resmi" r:id="rId3" imgW="12231807" imgH="4667902" progId="Paint.Picture">
                  <p:embed/>
                </p:oleObj>
              </mc:Choice>
              <mc:Fallback>
                <p:oleObj name="Bit Eşlem Resmi" r:id="rId3" imgW="12231807" imgH="4667902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12938"/>
                        <a:ext cx="10591800" cy="404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Örnek 4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14 yaşında, erkek hasta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6 saat önce başlamış şiddetli karın ağrısı ve kusma ile başvurdu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Rutin elektrolitlerinde özellik yoktu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Akut apandisit tanısı ile operasyona başlandı</a:t>
            </a: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Halotan</a:t>
            </a:r>
            <a:r>
              <a:rPr lang="tr-TR" altLang="tr-TR" dirty="0">
                <a:latin typeface="Comic Sans MS" panose="030F0702030302020204" pitchFamily="66" charset="0"/>
              </a:rPr>
              <a:t> ve </a:t>
            </a:r>
            <a:r>
              <a:rPr lang="tr-TR" altLang="tr-TR" dirty="0" err="1">
                <a:latin typeface="Comic Sans MS" panose="030F0702030302020204" pitchFamily="66" charset="0"/>
              </a:rPr>
              <a:t>süksinil</a:t>
            </a:r>
            <a:r>
              <a:rPr lang="tr-TR" altLang="tr-TR" dirty="0">
                <a:latin typeface="Comic Sans MS" panose="030F0702030302020204" pitchFamily="66" charset="0"/>
              </a:rPr>
              <a:t> kolin anestezisini takiben hipotansiyon, taşikardi, kaslarda sertleşme gelişti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Ateşi 37.2 </a:t>
            </a:r>
            <a:r>
              <a:rPr lang="en-US" altLang="tr-TR" dirty="0">
                <a:latin typeface="Comic Sans MS" panose="030F0702030302020204" pitchFamily="66" charset="0"/>
                <a:cs typeface="Arial" panose="020B0604020202020204" pitchFamily="34" charset="0"/>
              </a:rPr>
              <a:t>°</a:t>
            </a:r>
            <a:r>
              <a:rPr lang="tr-TR" altLang="tr-TR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  <a:cs typeface="Arial" panose="020B0604020202020204" pitchFamily="34" charset="0"/>
              </a:rPr>
              <a:t>C’tan</a:t>
            </a:r>
            <a:r>
              <a:rPr lang="tr-TR" altLang="tr-TR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41.5 </a:t>
            </a:r>
            <a:r>
              <a:rPr lang="en-US" altLang="tr-TR" dirty="0">
                <a:latin typeface="Comic Sans MS" panose="030F0702030302020204" pitchFamily="66" charset="0"/>
                <a:cs typeface="Arial" panose="020B0604020202020204" pitchFamily="34" charset="0"/>
              </a:rPr>
              <a:t>°</a:t>
            </a:r>
            <a:r>
              <a:rPr lang="tr-TR" altLang="tr-TR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  <a:cs typeface="Arial" panose="020B0604020202020204" pitchFamily="34" charset="0"/>
              </a:rPr>
              <a:t>C’a</a:t>
            </a:r>
            <a:r>
              <a:rPr lang="tr-TR" altLang="tr-TR" dirty="0">
                <a:latin typeface="Comic Sans MS" panose="030F0702030302020204" pitchFamily="66" charset="0"/>
                <a:cs typeface="Arial" panose="020B0604020202020204" pitchFamily="34" charset="0"/>
              </a:rPr>
              <a:t> çıktı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  <a:cs typeface="Arial" panose="020B0604020202020204" pitchFamily="34" charset="0"/>
              </a:rPr>
              <a:t>Başlangıçta kırmızı ve ılık olan cilt zamanla soğudu ve </a:t>
            </a:r>
            <a:r>
              <a:rPr lang="tr-TR" altLang="tr-TR" dirty="0" err="1">
                <a:latin typeface="Comic Sans MS" panose="030F0702030302020204" pitchFamily="66" charset="0"/>
                <a:cs typeface="Arial" panose="020B0604020202020204" pitchFamily="34" charset="0"/>
              </a:rPr>
              <a:t>siyanoz</a:t>
            </a:r>
            <a:r>
              <a:rPr lang="tr-TR" altLang="tr-TR" dirty="0">
                <a:latin typeface="Comic Sans MS" panose="030F0702030302020204" pitchFamily="66" charset="0"/>
                <a:cs typeface="Arial" panose="020B0604020202020204" pitchFamily="34" charset="0"/>
              </a:rPr>
              <a:t> gelişti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Örnek 4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K 7.7, Mg 4.2 </a:t>
            </a:r>
            <a:r>
              <a:rPr lang="tr-TR" altLang="tr-TR" dirty="0" err="1"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latin typeface="Comic Sans MS" panose="030F0702030302020204" pitchFamily="66" charset="0"/>
              </a:rPr>
              <a:t>/l, </a:t>
            </a:r>
            <a:r>
              <a:rPr lang="tr-TR" altLang="tr-TR" dirty="0" err="1">
                <a:latin typeface="Comic Sans MS" panose="030F0702030302020204" pitchFamily="66" charset="0"/>
              </a:rPr>
              <a:t>Laktat</a:t>
            </a:r>
            <a:r>
              <a:rPr lang="tr-TR" altLang="tr-TR" dirty="0">
                <a:latin typeface="Comic Sans MS" panose="030F0702030302020204" pitchFamily="66" charset="0"/>
              </a:rPr>
              <a:t> 108 mg/dl (12 </a:t>
            </a:r>
            <a:r>
              <a:rPr lang="tr-TR" altLang="tr-TR" dirty="0" err="1"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latin typeface="Comic Sans MS" panose="030F0702030302020204" pitchFamily="66" charset="0"/>
              </a:rPr>
              <a:t>/l)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Arter kan gazı</a:t>
            </a:r>
          </a:p>
          <a:p>
            <a:pPr>
              <a:buFontTx/>
              <a:buNone/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pH</a:t>
            </a:r>
            <a:r>
              <a:rPr lang="tr-TR" altLang="tr-TR" dirty="0">
                <a:latin typeface="Comic Sans MS" panose="030F0702030302020204" pitchFamily="66" charset="0"/>
              </a:rPr>
              <a:t>: 6.92, PCO2: 18 Bikarbonat: 4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Tanınız nedir?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Örnek 4 (Yorum)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Malign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hipertermi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solidFill>
                  <a:srgbClr val="FFFF66"/>
                </a:solidFill>
                <a:latin typeface="Comic Sans MS" panose="030F0702030302020204" pitchFamily="66" charset="0"/>
              </a:rPr>
              <a:t>(Teorik bilgi önemli)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İskelet kaslarından salınan </a:t>
            </a:r>
            <a:r>
              <a:rPr lang="tr-TR" altLang="tr-TR" dirty="0" err="1">
                <a:latin typeface="Comic Sans MS" panose="030F0702030302020204" pitchFamily="66" charset="0"/>
              </a:rPr>
              <a:t>K’a</a:t>
            </a:r>
            <a:r>
              <a:rPr lang="tr-TR" altLang="tr-TR" dirty="0">
                <a:latin typeface="Comic Sans MS" panose="030F0702030302020204" pitchFamily="66" charset="0"/>
              </a:rPr>
              <a:t> bağlı </a:t>
            </a:r>
            <a:r>
              <a:rPr lang="tr-TR" altLang="tr-TR" dirty="0" err="1">
                <a:latin typeface="Comic Sans MS" panose="030F0702030302020204" pitchFamily="66" charset="0"/>
              </a:rPr>
              <a:t>hiperpotasemi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Hastada </a:t>
            </a:r>
            <a:r>
              <a:rPr lang="tr-TR" altLang="tr-TR" dirty="0" err="1">
                <a:latin typeface="Comic Sans MS" panose="030F0702030302020204" pitchFamily="66" charset="0"/>
              </a:rPr>
              <a:t>hipermagnezemi</a:t>
            </a:r>
            <a:r>
              <a:rPr lang="tr-TR" altLang="tr-TR" dirty="0">
                <a:latin typeface="Comic Sans MS" panose="030F0702030302020204" pitchFamily="66" charset="0"/>
              </a:rPr>
              <a:t> ve laktik </a:t>
            </a:r>
            <a:r>
              <a:rPr lang="tr-TR" altLang="tr-TR" dirty="0" err="1">
                <a:latin typeface="Comic Sans MS" panose="030F0702030302020204" pitchFamily="66" charset="0"/>
              </a:rPr>
              <a:t>asidoz</a:t>
            </a:r>
            <a:r>
              <a:rPr lang="tr-TR" altLang="tr-TR" dirty="0">
                <a:latin typeface="Comic Sans MS" panose="030F0702030302020204" pitchFamily="66" charset="0"/>
              </a:rPr>
              <a:t> var</a:t>
            </a:r>
          </a:p>
          <a:p>
            <a:pPr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Tedaviniz nedir?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Örnek 4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Anestetik ilacı kes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Oksijen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Hastayı soğut</a:t>
            </a: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Dantrolene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Na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Diüretik</a:t>
            </a:r>
            <a:r>
              <a:rPr lang="tr-TR" altLang="tr-TR" dirty="0">
                <a:latin typeface="Comic Sans MS" panose="030F0702030302020204" pitchFamily="66" charset="0"/>
              </a:rPr>
              <a:t> + Bikarbonat (</a:t>
            </a:r>
            <a:r>
              <a:rPr lang="tr-TR" altLang="tr-TR" dirty="0" err="1">
                <a:latin typeface="Comic Sans MS" panose="030F0702030302020204" pitchFamily="66" charset="0"/>
              </a:rPr>
              <a:t>rabdomiyoliz</a:t>
            </a:r>
            <a:r>
              <a:rPr lang="tr-TR" altLang="tr-TR" dirty="0">
                <a:latin typeface="Comic Sans MS" panose="030F0702030302020204" pitchFamily="66" charset="0"/>
              </a:rPr>
              <a:t> için)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Alt Bilgi Yer Tutucusu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2400">
                <a:solidFill>
                  <a:schemeClr val="bg1"/>
                </a:solidFill>
                <a:latin typeface="Times New Roman Tur" panose="02020603050405020304" pitchFamily="18" charset="0"/>
              </a:rPr>
              <a:t>www.tekinakpolat.com</a:t>
            </a: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charset="-94"/>
              </a:rPr>
              <a:t>Hipopotasemi</a:t>
            </a:r>
            <a:r>
              <a:rPr lang="tr-TR" altLang="tr-TR" dirty="0">
                <a:latin typeface="Comic Sans MS" charset="-94"/>
              </a:rPr>
              <a:t> nedenleri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1782763"/>
            <a:ext cx="9004300" cy="48069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tr-TR" sz="2800" dirty="0">
                <a:latin typeface="Comic Sans MS" panose="030F0702030302020204" pitchFamily="66" charset="0"/>
              </a:rPr>
              <a:t>1.Alımın azalması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tr-TR" sz="2800" dirty="0">
                <a:latin typeface="Comic Sans MS" panose="030F0702030302020204" pitchFamily="66" charset="0"/>
              </a:rPr>
              <a:t>2.Kaybın artması: Böbrekten veya böbrek dışı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tr-TR" sz="2800" dirty="0">
                <a:latin typeface="Comic Sans MS" panose="030F0702030302020204" pitchFamily="66" charset="0"/>
              </a:rPr>
              <a:t>3.Hücre içi hücre dışı potasyum dağılımının bozulması</a:t>
            </a:r>
            <a:endParaRPr lang="en-US" sz="2800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Örnek 5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40 yaşında erkek hasta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1 yıldır hemodiyaliz tedavisi uygulanıyor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Temmuz ayı, Amasya’da oturuyor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Hemodiyaliz günü yürüyemiyor, diyalize sedye ile getiriliyor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İlk yapacağınız inceleme ne olmalıdır?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Örnek 5 (devam)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2100" dirty="0">
                <a:latin typeface="Comic Sans MS" panose="030F0702030302020204" pitchFamily="66" charset="0"/>
              </a:rPr>
              <a:t>Serum K düzeyi</a:t>
            </a:r>
          </a:p>
          <a:p>
            <a:pPr>
              <a:buFontTx/>
              <a:buNone/>
              <a:defRPr/>
            </a:pPr>
            <a:endParaRPr lang="tr-TR" altLang="tr-TR" sz="2100" dirty="0"/>
          </a:p>
          <a:p>
            <a:pPr>
              <a:buFontTx/>
              <a:buNone/>
              <a:defRPr/>
            </a:pPr>
            <a:endParaRPr lang="tr-TR" altLang="tr-TR" sz="2100" dirty="0"/>
          </a:p>
        </p:txBody>
      </p:sp>
      <p:graphicFrame>
        <p:nvGraphicFramePr>
          <p:cNvPr id="38400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216400" y="1527175"/>
          <a:ext cx="5040313" cy="413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84" name="Bit Eşlem Resmi" r:id="rId3" imgW="6114286" imgH="5020376" progId="Paint.Picture">
                  <p:embed/>
                </p:oleObj>
              </mc:Choice>
              <mc:Fallback>
                <p:oleObj name="Bit Eşlem Resmi" r:id="rId3" imgW="6114286" imgH="502037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1527175"/>
                        <a:ext cx="5040313" cy="413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Hiperpotasemik</a:t>
            </a:r>
            <a:r>
              <a:rPr lang="tr-TR" altLang="tr-TR" dirty="0">
                <a:latin typeface="Comic Sans MS" panose="030F0702030302020204" pitchFamily="66" charset="0"/>
              </a:rPr>
              <a:t> hastada kan </a:t>
            </a:r>
            <a:r>
              <a:rPr lang="tr-TR" altLang="tr-TR" dirty="0" err="1">
                <a:latin typeface="Comic Sans MS" panose="030F0702030302020204" pitchFamily="66" charset="0"/>
              </a:rPr>
              <a:t>Tx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Nelere dikkat edersiniz?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YANIT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Az beklemiş olmalı</a:t>
            </a:r>
          </a:p>
          <a:p>
            <a:pPr marL="0" indent="0"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Bekledikçe hücre içi potasyum dışarı çıkar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7074" name="Object 4"/>
          <p:cNvGraphicFramePr>
            <a:graphicFrameLocks noChangeAspect="1"/>
          </p:cNvGraphicFramePr>
          <p:nvPr/>
        </p:nvGraphicFramePr>
        <p:xfrm>
          <a:off x="1192213" y="61913"/>
          <a:ext cx="8280400" cy="702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54" name="Bit Eşlem Resmi" r:id="rId3" imgW="7590476" imgH="6439799" progId="Paint.Picture">
                  <p:embed/>
                </p:oleObj>
              </mc:Choice>
              <mc:Fallback>
                <p:oleObj name="Bit Eşlem Resmi" r:id="rId3" imgW="7590476" imgH="6439799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61913"/>
                        <a:ext cx="8280400" cy="702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Örnek </a:t>
            </a:r>
            <a:r>
              <a:rPr lang="tr-TR" altLang="tr-TR" dirty="0" smtClean="0">
                <a:latin typeface="Comic Sans MS" panose="030F0702030302020204" pitchFamily="66" charset="0"/>
              </a:rPr>
              <a:t>6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3200" dirty="0">
                <a:latin typeface="Comic Sans MS" panose="030F0702030302020204" pitchFamily="66" charset="0"/>
              </a:rPr>
              <a:t>45 yaşında, erkek hasta, 3 gündür süren ishal (15-20/gün) yakınması ile başvurdu</a:t>
            </a:r>
          </a:p>
          <a:p>
            <a:pPr>
              <a:defRPr/>
            </a:pPr>
            <a:r>
              <a:rPr lang="tr-TR" altLang="tr-TR" sz="3200" dirty="0">
                <a:latin typeface="Comic Sans MS" panose="030F0702030302020204" pitchFamily="66" charset="0"/>
              </a:rPr>
              <a:t>Yapılan fizik incelemede kan basıncı 90/60 mm Hg, oturunca alınamıyor, solunum sayısı 24/dakika, derinliği artmış, nabız 120/dakika, </a:t>
            </a:r>
          </a:p>
          <a:p>
            <a:pPr>
              <a:defRPr/>
            </a:pPr>
            <a:r>
              <a:rPr lang="tr-TR" altLang="tr-TR" sz="3200" dirty="0">
                <a:latin typeface="Comic Sans MS" panose="030F0702030302020204" pitchFamily="66" charset="0"/>
              </a:rPr>
              <a:t>Turgor </a:t>
            </a:r>
            <a:r>
              <a:rPr lang="tr-TR" altLang="tr-TR" sz="3200" dirty="0" err="1">
                <a:latin typeface="Comic Sans MS" panose="030F0702030302020204" pitchFamily="66" charset="0"/>
              </a:rPr>
              <a:t>tonus</a:t>
            </a:r>
            <a:r>
              <a:rPr lang="tr-TR" altLang="tr-TR" sz="3200" dirty="0">
                <a:latin typeface="Comic Sans MS" panose="030F0702030302020204" pitchFamily="66" charset="0"/>
              </a:rPr>
              <a:t> azalmış, ağız kuru</a:t>
            </a:r>
          </a:p>
        </p:txBody>
      </p:sp>
    </p:spTree>
    <p:extLst>
      <p:ext uri="{BB962C8B-B14F-4D97-AF65-F5344CB8AC3E}">
        <p14:creationId xmlns:p14="http://schemas.microsoft.com/office/powerpoint/2010/main" val="36868601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Örnek (devam)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Arteriyel</a:t>
            </a:r>
            <a:r>
              <a:rPr lang="tr-TR" altLang="tr-TR" dirty="0">
                <a:latin typeface="Comic Sans MS" panose="030F0702030302020204" pitchFamily="66" charset="0"/>
              </a:rPr>
              <a:t> kan gazı</a:t>
            </a:r>
          </a:p>
          <a:p>
            <a:pPr>
              <a:buFontTx/>
              <a:buNone/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pH</a:t>
            </a:r>
            <a:r>
              <a:rPr lang="tr-TR" altLang="tr-TR" dirty="0">
                <a:latin typeface="Comic Sans MS" panose="030F0702030302020204" pitchFamily="66" charset="0"/>
              </a:rPr>
              <a:t> 7.26, PCO</a:t>
            </a:r>
            <a:r>
              <a:rPr lang="tr-TR" altLang="tr-TR" baseline="-14000" dirty="0">
                <a:latin typeface="Comic Sans MS" panose="030F0702030302020204" pitchFamily="66" charset="0"/>
              </a:rPr>
              <a:t>2</a:t>
            </a:r>
            <a:r>
              <a:rPr lang="tr-TR" altLang="tr-TR" dirty="0">
                <a:latin typeface="Comic Sans MS" panose="030F0702030302020204" pitchFamily="66" charset="0"/>
              </a:rPr>
              <a:t>: 25 mm Hg, HCO</a:t>
            </a:r>
            <a:r>
              <a:rPr lang="tr-TR" altLang="tr-TR" baseline="-14000" dirty="0">
                <a:latin typeface="Comic Sans MS" panose="030F0702030302020204" pitchFamily="66" charset="0"/>
              </a:rPr>
              <a:t>3</a:t>
            </a:r>
            <a:r>
              <a:rPr lang="tr-TR" altLang="tr-TR" dirty="0">
                <a:latin typeface="Comic Sans MS" panose="030F0702030302020204" pitchFamily="66" charset="0"/>
              </a:rPr>
              <a:t>: 11 </a:t>
            </a:r>
            <a:r>
              <a:rPr lang="tr-TR" altLang="tr-TR" dirty="0" err="1"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latin typeface="Comic Sans MS" panose="030F0702030302020204" pitchFamily="66" charset="0"/>
              </a:rPr>
              <a:t>/l, PO</a:t>
            </a:r>
            <a:r>
              <a:rPr lang="tr-TR" altLang="tr-TR" baseline="-14000" dirty="0">
                <a:latin typeface="Comic Sans MS" panose="030F0702030302020204" pitchFamily="66" charset="0"/>
              </a:rPr>
              <a:t>2</a:t>
            </a:r>
            <a:r>
              <a:rPr lang="tr-TR" altLang="tr-TR" dirty="0">
                <a:latin typeface="Comic Sans MS" panose="030F0702030302020204" pitchFamily="66" charset="0"/>
              </a:rPr>
              <a:t>: 93 mm Hg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Serum elektrolitleri</a:t>
            </a:r>
          </a:p>
          <a:p>
            <a:pPr>
              <a:buFontTx/>
              <a:buNone/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Na</a:t>
            </a:r>
            <a:r>
              <a:rPr lang="tr-TR" altLang="tr-TR" dirty="0">
                <a:latin typeface="Comic Sans MS" panose="030F0702030302020204" pitchFamily="66" charset="0"/>
              </a:rPr>
              <a:t>: 133 </a:t>
            </a:r>
            <a:r>
              <a:rPr lang="tr-TR" altLang="tr-TR" dirty="0" err="1"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latin typeface="Comic Sans MS" panose="030F0702030302020204" pitchFamily="66" charset="0"/>
              </a:rPr>
              <a:t>/l, K 2.1 </a:t>
            </a:r>
            <a:r>
              <a:rPr lang="tr-TR" altLang="tr-TR" dirty="0" err="1"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latin typeface="Comic Sans MS" panose="030F0702030302020204" pitchFamily="66" charset="0"/>
              </a:rPr>
              <a:t>/l, Cl 107 </a:t>
            </a:r>
            <a:r>
              <a:rPr lang="tr-TR" altLang="tr-TR" dirty="0" err="1"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latin typeface="Comic Sans MS" panose="030F0702030302020204" pitchFamily="66" charset="0"/>
              </a:rPr>
              <a:t>/l, Total CO</a:t>
            </a:r>
            <a:r>
              <a:rPr lang="tr-TR" altLang="tr-TR" baseline="-14000" dirty="0">
                <a:latin typeface="Comic Sans MS" panose="030F0702030302020204" pitchFamily="66" charset="0"/>
              </a:rPr>
              <a:t>2 </a:t>
            </a:r>
            <a:r>
              <a:rPr lang="tr-TR" altLang="tr-TR" dirty="0">
                <a:latin typeface="Comic Sans MS" panose="030F0702030302020204" pitchFamily="66" charset="0"/>
              </a:rPr>
              <a:t>13 </a:t>
            </a:r>
            <a:r>
              <a:rPr lang="tr-TR" altLang="tr-TR" dirty="0" err="1">
                <a:latin typeface="Comic Sans MS" panose="030F0702030302020204" pitchFamily="66" charset="0"/>
              </a:rPr>
              <a:t>mmol</a:t>
            </a:r>
            <a:r>
              <a:rPr lang="tr-TR" altLang="tr-TR" dirty="0">
                <a:latin typeface="Comic Sans MS" panose="030F0702030302020204" pitchFamily="66" charset="0"/>
              </a:rPr>
              <a:t>/l, Anyon açığı 13 </a:t>
            </a:r>
            <a:r>
              <a:rPr lang="tr-TR" altLang="tr-TR" dirty="0" err="1"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latin typeface="Comic Sans MS" panose="030F0702030302020204" pitchFamily="66" charset="0"/>
              </a:rPr>
              <a:t>/l, Total protein 8.5 gr/dl 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Tanınız nedir?</a:t>
            </a:r>
          </a:p>
        </p:txBody>
      </p:sp>
    </p:spTree>
    <p:extLst>
      <p:ext uri="{BB962C8B-B14F-4D97-AF65-F5344CB8AC3E}">
        <p14:creationId xmlns:p14="http://schemas.microsoft.com/office/powerpoint/2010/main" val="5150312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Hipovolemiyi</a:t>
            </a:r>
            <a:r>
              <a:rPr lang="tr-TR" altLang="tr-TR" dirty="0">
                <a:latin typeface="Comic Sans MS" panose="030F0702030302020204" pitchFamily="66" charset="0"/>
              </a:rPr>
              <a:t> destekleyen </a:t>
            </a:r>
            <a:r>
              <a:rPr lang="tr-TR" altLang="tr-TR" dirty="0" err="1">
                <a:latin typeface="Comic Sans MS" panose="030F0702030302020204" pitchFamily="66" charset="0"/>
              </a:rPr>
              <a:t>lab</a:t>
            </a:r>
            <a:r>
              <a:rPr lang="tr-TR" altLang="tr-TR" dirty="0">
                <a:latin typeface="Comic Sans MS" panose="030F0702030302020204" pitchFamily="66" charset="0"/>
              </a:rPr>
              <a:t> bulguları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Hb</a:t>
            </a:r>
            <a:r>
              <a:rPr lang="tr-TR" altLang="tr-TR" dirty="0">
                <a:latin typeface="Comic Sans MS" panose="030F0702030302020204" pitchFamily="66" charset="0"/>
              </a:rPr>
              <a:t>, </a:t>
            </a:r>
            <a:r>
              <a:rPr lang="tr-TR" altLang="tr-TR" dirty="0" err="1">
                <a:latin typeface="Comic Sans MS" panose="030F0702030302020204" pitchFamily="66" charset="0"/>
              </a:rPr>
              <a:t>Htc</a:t>
            </a:r>
            <a:r>
              <a:rPr lang="tr-TR" altLang="tr-TR" dirty="0">
                <a:latin typeface="Comic Sans MS" panose="030F0702030302020204" pitchFamily="66" charset="0"/>
              </a:rPr>
              <a:t> artışı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Total protein, </a:t>
            </a:r>
            <a:r>
              <a:rPr lang="tr-TR" altLang="tr-TR" dirty="0" err="1">
                <a:latin typeface="Comic Sans MS" panose="030F0702030302020204" pitchFamily="66" charset="0"/>
              </a:rPr>
              <a:t>albumin</a:t>
            </a:r>
            <a:r>
              <a:rPr lang="tr-TR" altLang="tr-TR" dirty="0">
                <a:latin typeface="Comic Sans MS" panose="030F0702030302020204" pitchFamily="66" charset="0"/>
              </a:rPr>
              <a:t> artışı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BUN/</a:t>
            </a:r>
            <a:r>
              <a:rPr lang="tr-TR" altLang="tr-TR" dirty="0" err="1">
                <a:latin typeface="Comic Sans MS" panose="030F0702030302020204" pitchFamily="66" charset="0"/>
              </a:rPr>
              <a:t>kreatinin</a:t>
            </a:r>
            <a:r>
              <a:rPr lang="tr-TR" altLang="tr-TR" dirty="0">
                <a:latin typeface="Comic Sans MS" panose="030F0702030302020204" pitchFamily="66" charset="0"/>
              </a:rPr>
              <a:t> oranında artış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İdrar </a:t>
            </a:r>
            <a:r>
              <a:rPr lang="tr-TR" altLang="tr-TR" dirty="0" err="1">
                <a:latin typeface="Comic Sans MS" panose="030F0702030302020204" pitchFamily="66" charset="0"/>
              </a:rPr>
              <a:t>Na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9854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Asit-baz metabolizması bozukluğu olan hasta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2100" dirty="0" err="1">
                <a:latin typeface="Comic Sans MS" panose="030F0702030302020204" pitchFamily="66" charset="0"/>
              </a:rPr>
              <a:t>Arteriyel</a:t>
            </a:r>
            <a:r>
              <a:rPr lang="tr-TR" altLang="tr-TR" sz="2100" dirty="0">
                <a:latin typeface="Comic Sans MS" panose="030F0702030302020204" pitchFamily="66" charset="0"/>
              </a:rPr>
              <a:t> kan gazı bulguları kendi içinde tutarlı mı? (</a:t>
            </a:r>
            <a:r>
              <a:rPr lang="tr-TR" altLang="tr-TR" sz="2100" dirty="0" err="1">
                <a:latin typeface="Comic Sans MS" panose="030F0702030302020204" pitchFamily="66" charset="0"/>
              </a:rPr>
              <a:t>Internal</a:t>
            </a:r>
            <a:r>
              <a:rPr lang="tr-TR" altLang="tr-TR" sz="2100" dirty="0">
                <a:latin typeface="Comic Sans MS" panose="030F0702030302020204" pitchFamily="66" charset="0"/>
              </a:rPr>
              <a:t> </a:t>
            </a:r>
            <a:r>
              <a:rPr lang="tr-TR" altLang="tr-TR" sz="2100" dirty="0" err="1">
                <a:latin typeface="Comic Sans MS" panose="030F0702030302020204" pitchFamily="66" charset="0"/>
              </a:rPr>
              <a:t>consistency</a:t>
            </a:r>
            <a:r>
              <a:rPr lang="tr-TR" altLang="tr-TR" sz="2100" dirty="0">
                <a:latin typeface="Comic Sans MS" panose="030F0702030302020204" pitchFamily="66" charset="0"/>
              </a:rPr>
              <a:t>) </a:t>
            </a:r>
            <a:r>
              <a:rPr lang="tr-TR" altLang="tr-TR" sz="2100" dirty="0">
                <a:solidFill>
                  <a:srgbClr val="FFFF33"/>
                </a:solidFill>
                <a:latin typeface="Comic Sans MS" panose="030F0702030302020204" pitchFamily="66" charset="0"/>
              </a:rPr>
              <a:t>EVET</a:t>
            </a:r>
          </a:p>
          <a:p>
            <a:pPr>
              <a:defRPr/>
            </a:pPr>
            <a:r>
              <a:rPr lang="tr-TR" altLang="tr-TR" sz="2100" dirty="0" err="1">
                <a:latin typeface="Comic Sans MS" panose="030F0702030302020204" pitchFamily="66" charset="0"/>
              </a:rPr>
              <a:t>Asidoz</a:t>
            </a:r>
            <a:r>
              <a:rPr lang="tr-TR" altLang="tr-TR" sz="2100" dirty="0">
                <a:latin typeface="Comic Sans MS" panose="030F0702030302020204" pitchFamily="66" charset="0"/>
              </a:rPr>
              <a:t> mu? </a:t>
            </a:r>
            <a:r>
              <a:rPr lang="tr-TR" altLang="tr-TR" sz="2100" dirty="0" err="1">
                <a:latin typeface="Comic Sans MS" panose="030F0702030302020204" pitchFamily="66" charset="0"/>
              </a:rPr>
              <a:t>Alkaloz</a:t>
            </a:r>
            <a:r>
              <a:rPr lang="tr-TR" altLang="tr-TR" sz="2100" dirty="0">
                <a:latin typeface="Comic Sans MS" panose="030F0702030302020204" pitchFamily="66" charset="0"/>
              </a:rPr>
              <a:t> mu? </a:t>
            </a:r>
            <a:r>
              <a:rPr lang="tr-TR" altLang="tr-TR" sz="2100" dirty="0">
                <a:solidFill>
                  <a:srgbClr val="FFFF33"/>
                </a:solidFill>
                <a:latin typeface="Comic Sans MS" panose="030F0702030302020204" pitchFamily="66" charset="0"/>
              </a:rPr>
              <a:t>ASİDOZ</a:t>
            </a:r>
          </a:p>
          <a:p>
            <a:pPr>
              <a:defRPr/>
            </a:pPr>
            <a:r>
              <a:rPr lang="tr-TR" altLang="tr-TR" sz="2100" dirty="0" err="1">
                <a:latin typeface="Comic Sans MS" panose="030F0702030302020204" pitchFamily="66" charset="0"/>
              </a:rPr>
              <a:t>Metabolik</a:t>
            </a:r>
            <a:r>
              <a:rPr lang="tr-TR" altLang="tr-TR" sz="2100" dirty="0">
                <a:latin typeface="Comic Sans MS" panose="030F0702030302020204" pitchFamily="66" charset="0"/>
              </a:rPr>
              <a:t> mi? Solunumsal mı? </a:t>
            </a:r>
            <a:r>
              <a:rPr lang="tr-TR" altLang="tr-TR" sz="2100" dirty="0">
                <a:solidFill>
                  <a:srgbClr val="FFFF33"/>
                </a:solidFill>
                <a:latin typeface="Comic Sans MS" panose="030F0702030302020204" pitchFamily="66" charset="0"/>
              </a:rPr>
              <a:t>METABOLİK</a:t>
            </a:r>
          </a:p>
          <a:p>
            <a:pPr>
              <a:defRPr/>
            </a:pPr>
            <a:r>
              <a:rPr lang="tr-TR" altLang="tr-TR" sz="2100" dirty="0" err="1">
                <a:latin typeface="Comic Sans MS" panose="030F0702030302020204" pitchFamily="66" charset="0"/>
              </a:rPr>
              <a:t>Adaptif</a:t>
            </a:r>
            <a:r>
              <a:rPr lang="tr-TR" altLang="tr-TR" sz="2100" dirty="0">
                <a:latin typeface="Comic Sans MS" panose="030F0702030302020204" pitchFamily="66" charset="0"/>
              </a:rPr>
              <a:t> değişiklikler beklendiği gibi mi? Basit mi? Karışık mı? Akut mu? Kronik mi? Kronik üzerine akut mu?</a:t>
            </a:r>
          </a:p>
          <a:p>
            <a:pPr>
              <a:defRPr/>
            </a:pPr>
            <a:r>
              <a:rPr lang="tr-TR" altLang="tr-TR" sz="2100" dirty="0">
                <a:latin typeface="Comic Sans MS" panose="030F0702030302020204" pitchFamily="66" charset="0"/>
              </a:rPr>
              <a:t>Anyon açığı nedir?</a:t>
            </a:r>
          </a:p>
          <a:p>
            <a:pPr>
              <a:defRPr/>
            </a:pPr>
            <a:r>
              <a:rPr lang="tr-TR" altLang="tr-TR" sz="2100" dirty="0">
                <a:latin typeface="Comic Sans MS" panose="030F0702030302020204" pitchFamily="66" charset="0"/>
              </a:rPr>
              <a:t>Başka elektrolit bozukluğu veya eşlik eden sorun var mı?</a:t>
            </a:r>
          </a:p>
          <a:p>
            <a:pPr>
              <a:defRPr/>
            </a:pPr>
            <a:r>
              <a:rPr lang="tr-TR" altLang="tr-TR" sz="2100" dirty="0">
                <a:latin typeface="Comic Sans MS" panose="030F0702030302020204" pitchFamily="66" charset="0"/>
              </a:rPr>
              <a:t>Hastadaki klinik durum(</a:t>
            </a:r>
            <a:r>
              <a:rPr lang="tr-TR" altLang="tr-TR" sz="2100" dirty="0" err="1">
                <a:latin typeface="Comic Sans MS" panose="030F0702030302020204" pitchFamily="66" charset="0"/>
              </a:rPr>
              <a:t>lar</a:t>
            </a:r>
            <a:r>
              <a:rPr lang="tr-TR" altLang="tr-TR" sz="2100" dirty="0">
                <a:latin typeface="Comic Sans MS" panose="030F0702030302020204" pitchFamily="66" charset="0"/>
              </a:rPr>
              <a:t>)da beklenen asit baz dengesi bozukluğu nedir?</a:t>
            </a:r>
          </a:p>
          <a:p>
            <a:pPr>
              <a:defRPr/>
            </a:pPr>
            <a:endParaRPr lang="tr-TR" altLang="tr-TR" sz="2100" dirty="0"/>
          </a:p>
        </p:txBody>
      </p:sp>
    </p:spTree>
    <p:extLst>
      <p:ext uri="{BB962C8B-B14F-4D97-AF65-F5344CB8AC3E}">
        <p14:creationId xmlns:p14="http://schemas.microsoft.com/office/powerpoint/2010/main" val="28118747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Adaptif</a:t>
            </a:r>
            <a:r>
              <a:rPr lang="tr-TR" altLang="tr-TR" dirty="0">
                <a:latin typeface="Comic Sans MS" panose="030F0702030302020204" pitchFamily="66" charset="0"/>
              </a:rPr>
              <a:t> değişiklikler beklendiği gibi mi?</a:t>
            </a:r>
          </a:p>
        </p:txBody>
      </p:sp>
      <p:sp>
        <p:nvSpPr>
          <p:cNvPr id="1249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Hastada </a:t>
            </a:r>
            <a:r>
              <a:rPr lang="tr-TR" altLang="tr-TR" dirty="0" err="1">
                <a:latin typeface="Comic Sans MS" panose="030F0702030302020204" pitchFamily="66" charset="0"/>
              </a:rPr>
              <a:t>metabolik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asidoz</a:t>
            </a:r>
            <a:r>
              <a:rPr lang="tr-TR" altLang="tr-TR" dirty="0">
                <a:latin typeface="Comic Sans MS" panose="030F0702030302020204" pitchFamily="66" charset="0"/>
              </a:rPr>
              <a:t> var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HCO</a:t>
            </a:r>
            <a:r>
              <a:rPr lang="tr-TR" altLang="tr-TR" baseline="-14000" dirty="0">
                <a:latin typeface="Comic Sans MS" panose="030F0702030302020204" pitchFamily="66" charset="0"/>
              </a:rPr>
              <a:t>3</a:t>
            </a:r>
            <a:r>
              <a:rPr lang="tr-TR" altLang="tr-TR" dirty="0">
                <a:latin typeface="Comic Sans MS" panose="030F0702030302020204" pitchFamily="66" charset="0"/>
              </a:rPr>
              <a:t>: 11 </a:t>
            </a:r>
            <a:r>
              <a:rPr lang="tr-TR" altLang="tr-TR" dirty="0" err="1"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latin typeface="Comic Sans MS" panose="030F0702030302020204" pitchFamily="66" charset="0"/>
              </a:rPr>
              <a:t>/l, PCO</a:t>
            </a:r>
            <a:r>
              <a:rPr lang="tr-TR" altLang="tr-TR" baseline="-14000" dirty="0">
                <a:latin typeface="Comic Sans MS" panose="030F0702030302020204" pitchFamily="66" charset="0"/>
              </a:rPr>
              <a:t>2</a:t>
            </a:r>
            <a:r>
              <a:rPr lang="tr-TR" altLang="tr-TR" dirty="0">
                <a:latin typeface="Comic Sans MS" panose="030F0702030302020204" pitchFamily="66" charset="0"/>
              </a:rPr>
              <a:t>: 25 mm Hg 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HCO</a:t>
            </a:r>
            <a:r>
              <a:rPr lang="tr-TR" altLang="tr-TR" baseline="-14000" dirty="0">
                <a:latin typeface="Comic Sans MS" panose="030F0702030302020204" pitchFamily="66" charset="0"/>
              </a:rPr>
              <a:t>3</a:t>
            </a:r>
            <a:r>
              <a:rPr lang="tr-TR" altLang="tr-TR" dirty="0">
                <a:latin typeface="Comic Sans MS" panose="030F0702030302020204" pitchFamily="66" charset="0"/>
              </a:rPr>
              <a:t> 13 azalmış, PCO</a:t>
            </a:r>
            <a:r>
              <a:rPr lang="tr-TR" altLang="tr-TR" baseline="-14000" dirty="0">
                <a:latin typeface="Comic Sans MS" panose="030F0702030302020204" pitchFamily="66" charset="0"/>
              </a:rPr>
              <a:t>2</a:t>
            </a:r>
            <a:r>
              <a:rPr lang="tr-TR" altLang="tr-TR" dirty="0">
                <a:latin typeface="Comic Sans MS" panose="030F0702030302020204" pitchFamily="66" charset="0"/>
              </a:rPr>
              <a:t> 15 azalmış </a:t>
            </a:r>
          </a:p>
        </p:txBody>
      </p:sp>
    </p:spTree>
    <p:extLst>
      <p:ext uri="{BB962C8B-B14F-4D97-AF65-F5344CB8AC3E}">
        <p14:creationId xmlns:p14="http://schemas.microsoft.com/office/powerpoint/2010/main" val="1358825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3650" name="Object 2"/>
          <p:cNvGraphicFramePr>
            <a:graphicFrameLocks noChangeAspect="1"/>
          </p:cNvGraphicFramePr>
          <p:nvPr/>
        </p:nvGraphicFramePr>
        <p:xfrm>
          <a:off x="304800" y="744538"/>
          <a:ext cx="10287000" cy="576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30" name="Bit Eşlem Resmi" r:id="rId3" imgW="16914286" imgH="9476190" progId="Paint.Picture">
                  <p:embed/>
                </p:oleObj>
              </mc:Choice>
              <mc:Fallback>
                <p:oleObj name="Bit Eşlem Resmi" r:id="rId3" imgW="16914286" imgH="947619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44538"/>
                        <a:ext cx="10287000" cy="576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Adaptif</a:t>
            </a:r>
            <a:r>
              <a:rPr lang="tr-TR" altLang="tr-TR" dirty="0">
                <a:latin typeface="Comic Sans MS" panose="030F0702030302020204" pitchFamily="66" charset="0"/>
              </a:rPr>
              <a:t> değişiklikler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tr-TR" dirty="0">
                <a:latin typeface="Comic Sans MS" panose="030F0702030302020204" pitchFamily="66" charset="0"/>
              </a:rPr>
              <a:t>HCO3’taki her 1 </a:t>
            </a:r>
            <a:r>
              <a:rPr lang="en-US" altLang="tr-TR" dirty="0" err="1">
                <a:latin typeface="Comic Sans MS" panose="030F0702030302020204" pitchFamily="66" charset="0"/>
              </a:rPr>
              <a:t>mEq</a:t>
            </a:r>
            <a:r>
              <a:rPr lang="en-US" altLang="tr-TR" dirty="0">
                <a:latin typeface="Comic Sans MS" panose="030F0702030302020204" pitchFamily="66" charset="0"/>
              </a:rPr>
              <a:t>/</a:t>
            </a:r>
            <a:r>
              <a:rPr lang="en-US" altLang="tr-TR" dirty="0" err="1">
                <a:latin typeface="Comic Sans MS" panose="030F0702030302020204" pitchFamily="66" charset="0"/>
              </a:rPr>
              <a:t>l’lik</a:t>
            </a:r>
            <a:r>
              <a:rPr lang="en-US" altLang="tr-TR" dirty="0">
                <a:latin typeface="Comic Sans MS" panose="030F0702030302020204" pitchFamily="66" charset="0"/>
              </a:rPr>
              <a:t> </a:t>
            </a:r>
            <a:r>
              <a:rPr lang="en-US" altLang="tr-TR" dirty="0" err="1">
                <a:latin typeface="Comic Sans MS" panose="030F0702030302020204" pitchFamily="66" charset="0"/>
              </a:rPr>
              <a:t>azalma</a:t>
            </a:r>
            <a:r>
              <a:rPr lang="en-US" altLang="tr-TR" dirty="0">
                <a:latin typeface="Comic Sans MS" panose="030F0702030302020204" pitchFamily="66" charset="0"/>
              </a:rPr>
              <a:t> PaCO2’yi 1.25 mm Hg </a:t>
            </a:r>
            <a:r>
              <a:rPr lang="en-GB" altLang="tr-TR" dirty="0" err="1">
                <a:latin typeface="Comic Sans MS" panose="030F0702030302020204" pitchFamily="66" charset="0"/>
              </a:rPr>
              <a:t>düşürür</a:t>
            </a:r>
            <a:endParaRPr lang="en-US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US" altLang="tr-TR" dirty="0">
                <a:latin typeface="Comic Sans MS" panose="030F0702030302020204" pitchFamily="66" charset="0"/>
              </a:rPr>
              <a:t>5 </a:t>
            </a:r>
            <a:r>
              <a:rPr lang="en-US" altLang="tr-TR" dirty="0" err="1">
                <a:latin typeface="Comic Sans MS" panose="030F0702030302020204" pitchFamily="66" charset="0"/>
              </a:rPr>
              <a:t>mmHg’ya</a:t>
            </a:r>
            <a:r>
              <a:rPr lang="en-US" altLang="tr-TR" dirty="0">
                <a:latin typeface="Comic Sans MS" panose="030F0702030302020204" pitchFamily="66" charset="0"/>
              </a:rPr>
              <a:t> </a:t>
            </a:r>
            <a:r>
              <a:rPr lang="en-US" altLang="tr-TR" dirty="0" err="1">
                <a:latin typeface="Comic Sans MS" panose="030F0702030302020204" pitchFamily="66" charset="0"/>
              </a:rPr>
              <a:t>kadar</a:t>
            </a:r>
            <a:r>
              <a:rPr lang="en-US" altLang="tr-TR" dirty="0">
                <a:latin typeface="Comic Sans MS" panose="030F0702030302020204" pitchFamily="66" charset="0"/>
              </a:rPr>
              <a:t> </a:t>
            </a:r>
            <a:r>
              <a:rPr lang="en-US" altLang="tr-TR" dirty="0" err="1">
                <a:latin typeface="Comic Sans MS" panose="030F0702030302020204" pitchFamily="66" charset="0"/>
              </a:rPr>
              <a:t>değişkenlik</a:t>
            </a:r>
            <a:r>
              <a:rPr lang="en-US" altLang="tr-TR" dirty="0">
                <a:latin typeface="Comic Sans MS" panose="030F0702030302020204" pitchFamily="66" charset="0"/>
              </a:rPr>
              <a:t> </a:t>
            </a:r>
            <a:r>
              <a:rPr lang="en-US" altLang="tr-TR" dirty="0" err="1">
                <a:latin typeface="Comic Sans MS" panose="030F0702030302020204" pitchFamily="66" charset="0"/>
              </a:rPr>
              <a:t>gösterebilir</a:t>
            </a:r>
            <a:r>
              <a:rPr lang="en-US" altLang="tr-TR" dirty="0">
                <a:latin typeface="Comic Sans MS" panose="030F0702030302020204" pitchFamily="66" charset="0"/>
              </a:rPr>
              <a:t> </a:t>
            </a:r>
            <a:r>
              <a:rPr lang="en-US" altLang="tr-TR" dirty="0" err="1">
                <a:latin typeface="Comic Sans MS" panose="030F0702030302020204" pitchFamily="66" charset="0"/>
              </a:rPr>
              <a:t>veya</a:t>
            </a:r>
            <a:endParaRPr lang="en-US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US" altLang="tr-TR" dirty="0">
                <a:latin typeface="Comic Sans MS" panose="030F0702030302020204" pitchFamily="66" charset="0"/>
              </a:rPr>
              <a:t>PaCO2=(1.5x</a:t>
            </a:r>
            <a:r>
              <a:rPr lang="en-US" altLang="tr-TR" dirty="0">
                <a:latin typeface="Comic Sans MS" panose="030F0702030302020204" pitchFamily="66" charset="0"/>
                <a:sym typeface="Symbol" panose="05050102010706020507" pitchFamily="18" charset="2"/>
              </a:rPr>
              <a:t></a:t>
            </a:r>
            <a:r>
              <a:rPr lang="en-US" altLang="tr-TR" dirty="0">
                <a:latin typeface="Comic Sans MS" panose="030F0702030302020204" pitchFamily="66" charset="0"/>
              </a:rPr>
              <a:t>HCO3</a:t>
            </a:r>
            <a:r>
              <a:rPr lang="en-US" altLang="tr-TR" dirty="0">
                <a:latin typeface="Comic Sans MS" panose="030F0702030302020204" pitchFamily="66" charset="0"/>
                <a:sym typeface="Symbol" panose="05050102010706020507" pitchFamily="18" charset="2"/>
              </a:rPr>
              <a:t></a:t>
            </a:r>
            <a:r>
              <a:rPr lang="en-US" altLang="tr-TR" dirty="0">
                <a:latin typeface="Comic Sans MS" panose="030F0702030302020204" pitchFamily="66" charset="0"/>
              </a:rPr>
              <a:t>) + 8</a:t>
            </a:r>
            <a:endParaRPr lang="de-DE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de-DE" altLang="tr-TR" dirty="0">
                <a:latin typeface="Comic Sans MS" panose="030F0702030302020204" pitchFamily="66" charset="0"/>
              </a:rPr>
              <a:t>2 </a:t>
            </a:r>
            <a:r>
              <a:rPr lang="de-DE" altLang="tr-TR" dirty="0" err="1">
                <a:latin typeface="Comic Sans MS" panose="030F0702030302020204" pitchFamily="66" charset="0"/>
              </a:rPr>
              <a:t>mmHg’ya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kadar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değişkenlik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gösterebilir</a:t>
            </a:r>
            <a:endParaRPr lang="de-DE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de-DE" altLang="tr-TR" dirty="0" err="1">
                <a:latin typeface="Comic Sans MS" panose="030F0702030302020204" pitchFamily="66" charset="0"/>
              </a:rPr>
              <a:t>Gereken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zaman</a:t>
            </a:r>
            <a:r>
              <a:rPr lang="de-DE" altLang="tr-TR" dirty="0">
                <a:latin typeface="Comic Sans MS" panose="030F0702030302020204" pitchFamily="66" charset="0"/>
              </a:rPr>
              <a:t>: 12-24 </a:t>
            </a:r>
            <a:r>
              <a:rPr lang="de-DE" altLang="tr-TR" dirty="0" err="1">
                <a:latin typeface="Comic Sans MS" panose="030F0702030302020204" pitchFamily="66" charset="0"/>
              </a:rPr>
              <a:t>saat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Hastada oran 13/15, uyumlu</a:t>
            </a: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veya</a:t>
            </a: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25=(1.5x11) + 8 = 24.5, uyumlu</a:t>
            </a:r>
          </a:p>
          <a:p>
            <a:pPr>
              <a:defRPr/>
            </a:pP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8311519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Basit mi? Karışık mı? Akut mu? Kronik mi? Kronik üzerine akut mu?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Basit (</a:t>
            </a:r>
            <a:r>
              <a:rPr lang="tr-TR" altLang="tr-TR" dirty="0" err="1">
                <a:latin typeface="Comic Sans MS" panose="030F0702030302020204" pitchFamily="66" charset="0"/>
              </a:rPr>
              <a:t>Adaptif</a:t>
            </a:r>
            <a:r>
              <a:rPr lang="tr-TR" altLang="tr-TR" dirty="0">
                <a:latin typeface="Comic Sans MS" panose="030F0702030302020204" pitchFamily="66" charset="0"/>
              </a:rPr>
              <a:t> değişiklikler uyumlu)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Akut (öyküden)</a:t>
            </a:r>
          </a:p>
        </p:txBody>
      </p:sp>
    </p:spTree>
    <p:extLst>
      <p:ext uri="{BB962C8B-B14F-4D97-AF65-F5344CB8AC3E}">
        <p14:creationId xmlns:p14="http://schemas.microsoft.com/office/powerpoint/2010/main" val="15174009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Anyon açığı nedir?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altLang="tr-TR" dirty="0" err="1">
                <a:latin typeface="Comic Sans MS" panose="030F0702030302020204" pitchFamily="66" charset="0"/>
              </a:rPr>
              <a:t>Anyon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açığı</a:t>
            </a:r>
            <a:r>
              <a:rPr lang="tr-TR" altLang="tr-TR" dirty="0">
                <a:latin typeface="Comic Sans MS" panose="030F0702030302020204" pitchFamily="66" charset="0"/>
              </a:rPr>
              <a:t> 13 </a:t>
            </a:r>
            <a:r>
              <a:rPr lang="tr-TR" altLang="tr-TR" dirty="0" err="1">
                <a:latin typeface="Comic Sans MS" panose="030F0702030302020204" pitchFamily="66" charset="0"/>
              </a:rPr>
              <a:t>mmol</a:t>
            </a:r>
            <a:r>
              <a:rPr lang="tr-TR" altLang="tr-TR" dirty="0">
                <a:latin typeface="Comic Sans MS" panose="030F0702030302020204" pitchFamily="66" charset="0"/>
              </a:rPr>
              <a:t>/l 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N</a:t>
            </a:r>
            <a:r>
              <a:rPr lang="de-DE" altLang="tr-TR" dirty="0" err="1">
                <a:latin typeface="Comic Sans MS" panose="030F0702030302020204" pitchFamily="66" charset="0"/>
              </a:rPr>
              <a:t>ormal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değeri</a:t>
            </a:r>
            <a:r>
              <a:rPr lang="de-DE" altLang="tr-TR" dirty="0">
                <a:latin typeface="Comic Sans MS" panose="030F0702030302020204" pitchFamily="66" charset="0"/>
              </a:rPr>
              <a:t> 10-14 </a:t>
            </a:r>
            <a:r>
              <a:rPr lang="de-DE" altLang="tr-TR" dirty="0" err="1">
                <a:latin typeface="Comic Sans MS" panose="030F0702030302020204" pitchFamily="66" charset="0"/>
              </a:rPr>
              <a:t>mEq</a:t>
            </a:r>
            <a:r>
              <a:rPr lang="de-DE" altLang="tr-TR" dirty="0">
                <a:latin typeface="Comic Sans MS" panose="030F0702030302020204" pitchFamily="66" charset="0"/>
              </a:rPr>
              <a:t>/l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Hastada normal sınırlarda </a:t>
            </a:r>
          </a:p>
        </p:txBody>
      </p:sp>
    </p:spTree>
    <p:extLst>
      <p:ext uri="{BB962C8B-B14F-4D97-AF65-F5344CB8AC3E}">
        <p14:creationId xmlns:p14="http://schemas.microsoft.com/office/powerpoint/2010/main" val="32480474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Normal anyon açıklı </a:t>
            </a:r>
            <a:r>
              <a:rPr lang="tr-TR" altLang="tr-TR" dirty="0" err="1">
                <a:latin typeface="Comic Sans MS" panose="030F0702030302020204" pitchFamily="66" charset="0"/>
              </a:rPr>
              <a:t>asidoz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Bikarbonat kaybı</a:t>
            </a: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Gastrointestinal</a:t>
            </a:r>
            <a:r>
              <a:rPr lang="tr-TR" altLang="tr-TR" dirty="0">
                <a:latin typeface="Comic Sans MS" panose="030F0702030302020204" pitchFamily="66" charset="0"/>
              </a:rPr>
              <a:t> sistemden (ishal)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Böbrekten (</a:t>
            </a:r>
            <a:r>
              <a:rPr lang="tr-TR" altLang="tr-TR" dirty="0" err="1">
                <a:latin typeface="Comic Sans MS" panose="030F0702030302020204" pitchFamily="66" charset="0"/>
              </a:rPr>
              <a:t>renal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tubüler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asidoz</a:t>
            </a:r>
            <a:r>
              <a:rPr lang="tr-TR" altLang="tr-TR" dirty="0">
                <a:latin typeface="Comic Sans MS" panose="030F0702030302020204" pitchFamily="66" charset="0"/>
              </a:rPr>
              <a:t>)</a:t>
            </a: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Nasıl </a:t>
            </a:r>
            <a:r>
              <a:rPr lang="tr-TR" altLang="tr-TR" dirty="0" err="1">
                <a:latin typeface="Comic Sans MS" panose="030F0702030302020204" pitchFamily="66" charset="0"/>
              </a:rPr>
              <a:t>ayırdedilir</a:t>
            </a:r>
            <a:r>
              <a:rPr lang="tr-TR" altLang="tr-TR" dirty="0"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73268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dirty="0">
                <a:latin typeface="Comic Sans MS" panose="030F0702030302020204" pitchFamily="66" charset="0"/>
              </a:rPr>
              <a:t>İdrar anyon açığı</a:t>
            </a:r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r>
              <a:rPr lang="tr-TR" altLang="en-US" dirty="0">
                <a:latin typeface="Comic Sans MS" panose="030F0702030302020204" pitchFamily="66" charset="0"/>
              </a:rPr>
              <a:t>(</a:t>
            </a:r>
            <a:r>
              <a:rPr lang="de-DE" altLang="en-US" dirty="0">
                <a:latin typeface="Comic Sans MS" panose="030F0702030302020204" pitchFamily="66" charset="0"/>
              </a:rPr>
              <a:t>[Na</a:t>
            </a:r>
            <a:r>
              <a:rPr lang="de-DE" altLang="en-US" baseline="30000" dirty="0">
                <a:latin typeface="Comic Sans MS" panose="030F0702030302020204" pitchFamily="66" charset="0"/>
              </a:rPr>
              <a:t>+</a:t>
            </a:r>
            <a:r>
              <a:rPr lang="de-DE" altLang="en-US" dirty="0">
                <a:latin typeface="Comic Sans MS" panose="030F0702030302020204" pitchFamily="66" charset="0"/>
              </a:rPr>
              <a:t>]</a:t>
            </a:r>
            <a:r>
              <a:rPr lang="tr-TR" altLang="en-US" dirty="0">
                <a:latin typeface="Comic Sans MS" panose="030F0702030302020204" pitchFamily="66" charset="0"/>
              </a:rPr>
              <a:t> + </a:t>
            </a:r>
            <a:r>
              <a:rPr lang="de-DE" altLang="en-US" dirty="0">
                <a:latin typeface="Comic Sans MS" panose="030F0702030302020204" pitchFamily="66" charset="0"/>
              </a:rPr>
              <a:t>[</a:t>
            </a:r>
            <a:r>
              <a:rPr lang="tr-TR" altLang="en-US" dirty="0">
                <a:latin typeface="Comic Sans MS" panose="030F0702030302020204" pitchFamily="66" charset="0"/>
              </a:rPr>
              <a:t>K</a:t>
            </a:r>
            <a:r>
              <a:rPr lang="de-DE" altLang="en-US" baseline="30000" dirty="0">
                <a:latin typeface="Comic Sans MS" panose="030F0702030302020204" pitchFamily="66" charset="0"/>
              </a:rPr>
              <a:t>+</a:t>
            </a:r>
            <a:r>
              <a:rPr lang="de-DE" altLang="en-US" dirty="0">
                <a:latin typeface="Comic Sans MS" panose="030F0702030302020204" pitchFamily="66" charset="0"/>
              </a:rPr>
              <a:t>]</a:t>
            </a:r>
            <a:r>
              <a:rPr lang="tr-TR" altLang="en-US" dirty="0">
                <a:latin typeface="Comic Sans MS" panose="030F0702030302020204" pitchFamily="66" charset="0"/>
              </a:rPr>
              <a:t>) – (</a:t>
            </a:r>
            <a:r>
              <a:rPr lang="de-DE" altLang="en-US" dirty="0">
                <a:latin typeface="Comic Sans MS" panose="030F0702030302020204" pitchFamily="66" charset="0"/>
              </a:rPr>
              <a:t>[HCO</a:t>
            </a:r>
            <a:r>
              <a:rPr lang="de-DE" altLang="en-US" baseline="-16000" dirty="0">
                <a:latin typeface="Comic Sans MS" panose="030F0702030302020204" pitchFamily="66" charset="0"/>
              </a:rPr>
              <a:t>3</a:t>
            </a:r>
            <a:r>
              <a:rPr lang="de-DE" altLang="en-US" baseline="30000" dirty="0">
                <a:latin typeface="Comic Sans MS" panose="030F0702030302020204" pitchFamily="66" charset="0"/>
              </a:rPr>
              <a:t>-</a:t>
            </a:r>
            <a:r>
              <a:rPr lang="de-DE" altLang="en-US" dirty="0">
                <a:latin typeface="Comic Sans MS" panose="030F0702030302020204" pitchFamily="66" charset="0"/>
              </a:rPr>
              <a:t>])</a:t>
            </a:r>
            <a:endParaRPr lang="tr-TR" altLang="en-US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en-US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de-DE" altLang="en-US" dirty="0">
                <a:latin typeface="Comic Sans MS" panose="030F0702030302020204" pitchFamily="66" charset="0"/>
              </a:rPr>
              <a:t>Normal </a:t>
            </a:r>
            <a:r>
              <a:rPr lang="de-DE" altLang="en-US" dirty="0" err="1">
                <a:latin typeface="Comic Sans MS" panose="030F0702030302020204" pitchFamily="66" charset="0"/>
              </a:rPr>
              <a:t>değeri</a:t>
            </a:r>
            <a:r>
              <a:rPr lang="de-DE" altLang="en-US" dirty="0">
                <a:latin typeface="Comic Sans MS" panose="030F0702030302020204" pitchFamily="66" charset="0"/>
              </a:rPr>
              <a:t> +30-50 mmol/</a:t>
            </a:r>
            <a:r>
              <a:rPr lang="de-DE" altLang="en-US" dirty="0" err="1">
                <a:latin typeface="Comic Sans MS" panose="030F0702030302020204" pitchFamily="66" charset="0"/>
              </a:rPr>
              <a:t>l’dir</a:t>
            </a:r>
            <a:r>
              <a:rPr lang="de-DE" altLang="en-US" dirty="0">
                <a:latin typeface="Comic Sans MS" panose="030F0702030302020204" pitchFamily="66" charset="0"/>
              </a:rPr>
              <a:t>. </a:t>
            </a:r>
            <a:endParaRPr lang="tr-TR" altLang="en-US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en-US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de-DE" altLang="en-US" dirty="0" err="1">
                <a:latin typeface="Comic Sans MS" panose="030F0702030302020204" pitchFamily="66" charset="0"/>
              </a:rPr>
              <a:t>Negatif</a:t>
            </a:r>
            <a:r>
              <a:rPr lang="de-DE" altLang="en-US" dirty="0">
                <a:latin typeface="Comic Sans MS" panose="030F0702030302020204" pitchFamily="66" charset="0"/>
              </a:rPr>
              <a:t> </a:t>
            </a:r>
            <a:r>
              <a:rPr lang="de-DE" altLang="en-US" dirty="0" err="1">
                <a:latin typeface="Comic Sans MS" panose="030F0702030302020204" pitchFamily="66" charset="0"/>
              </a:rPr>
              <a:t>değer</a:t>
            </a:r>
            <a:r>
              <a:rPr lang="de-DE" altLang="en-US" dirty="0">
                <a:latin typeface="Comic Sans MS" panose="030F0702030302020204" pitchFamily="66" charset="0"/>
              </a:rPr>
              <a:t> </a:t>
            </a:r>
            <a:r>
              <a:rPr lang="de-DE" altLang="en-US" dirty="0" err="1">
                <a:latin typeface="Comic Sans MS" panose="030F0702030302020204" pitchFamily="66" charset="0"/>
              </a:rPr>
              <a:t>idrar</a:t>
            </a:r>
            <a:r>
              <a:rPr lang="de-DE" altLang="en-US" dirty="0">
                <a:latin typeface="Comic Sans MS" panose="030F0702030302020204" pitchFamily="66" charset="0"/>
              </a:rPr>
              <a:t> NH</a:t>
            </a:r>
            <a:r>
              <a:rPr lang="de-DE" altLang="en-US" baseline="-14000" dirty="0">
                <a:latin typeface="Comic Sans MS" panose="030F0702030302020204" pitchFamily="66" charset="0"/>
              </a:rPr>
              <a:t>4</a:t>
            </a:r>
            <a:r>
              <a:rPr lang="de-DE" altLang="en-US" baseline="30000" dirty="0">
                <a:latin typeface="Comic Sans MS" panose="030F0702030302020204" pitchFamily="66" charset="0"/>
              </a:rPr>
              <a:t>+</a:t>
            </a:r>
            <a:r>
              <a:rPr lang="de-DE" altLang="en-US" dirty="0">
                <a:latin typeface="Comic Sans MS" panose="030F0702030302020204" pitchFamily="66" charset="0"/>
              </a:rPr>
              <a:t> </a:t>
            </a:r>
            <a:r>
              <a:rPr lang="de-DE" altLang="en-US" dirty="0" err="1">
                <a:latin typeface="Comic Sans MS" panose="030F0702030302020204" pitchFamily="66" charset="0"/>
              </a:rPr>
              <a:t>atılımı</a:t>
            </a:r>
            <a:r>
              <a:rPr lang="de-DE" altLang="en-US" dirty="0">
                <a:latin typeface="Comic Sans MS" panose="030F0702030302020204" pitchFamily="66" charset="0"/>
              </a:rPr>
              <a:t> </a:t>
            </a:r>
            <a:r>
              <a:rPr lang="de-DE" altLang="en-US" dirty="0" err="1">
                <a:latin typeface="Comic Sans MS" panose="030F0702030302020204" pitchFamily="66" charset="0"/>
              </a:rPr>
              <a:t>ile</a:t>
            </a:r>
            <a:r>
              <a:rPr lang="de-DE" altLang="en-US" dirty="0">
                <a:latin typeface="Comic Sans MS" panose="030F0702030302020204" pitchFamily="66" charset="0"/>
              </a:rPr>
              <a:t> </a:t>
            </a:r>
            <a:r>
              <a:rPr lang="de-DE" altLang="en-US" dirty="0" err="1">
                <a:latin typeface="Comic Sans MS" panose="030F0702030302020204" pitchFamily="66" charset="0"/>
              </a:rPr>
              <a:t>kompanse</a:t>
            </a:r>
            <a:r>
              <a:rPr lang="de-DE" altLang="en-US" dirty="0">
                <a:latin typeface="Comic Sans MS" panose="030F0702030302020204" pitchFamily="66" charset="0"/>
              </a:rPr>
              <a:t> </a:t>
            </a:r>
            <a:r>
              <a:rPr lang="de-DE" altLang="en-US" dirty="0" err="1">
                <a:latin typeface="Comic Sans MS" panose="030F0702030302020204" pitchFamily="66" charset="0"/>
              </a:rPr>
              <a:t>edilen</a:t>
            </a:r>
            <a:r>
              <a:rPr lang="de-DE" altLang="en-US" dirty="0">
                <a:latin typeface="Comic Sans MS" panose="030F0702030302020204" pitchFamily="66" charset="0"/>
              </a:rPr>
              <a:t> gastrointestinal </a:t>
            </a:r>
            <a:r>
              <a:rPr lang="de-DE" altLang="en-US" dirty="0" err="1">
                <a:latin typeface="Comic Sans MS" panose="030F0702030302020204" pitchFamily="66" charset="0"/>
              </a:rPr>
              <a:t>bikarbonat</a:t>
            </a:r>
            <a:r>
              <a:rPr lang="de-DE" altLang="en-US" dirty="0">
                <a:latin typeface="Comic Sans MS" panose="030F0702030302020204" pitchFamily="66" charset="0"/>
              </a:rPr>
              <a:t> </a:t>
            </a:r>
            <a:r>
              <a:rPr lang="de-DE" altLang="en-US" dirty="0" err="1">
                <a:latin typeface="Comic Sans MS" panose="030F0702030302020204" pitchFamily="66" charset="0"/>
              </a:rPr>
              <a:t>kaybını</a:t>
            </a:r>
            <a:r>
              <a:rPr lang="de-DE" altLang="en-US" dirty="0">
                <a:latin typeface="Comic Sans MS" panose="030F0702030302020204" pitchFamily="66" charset="0"/>
              </a:rPr>
              <a:t> </a:t>
            </a:r>
            <a:r>
              <a:rPr lang="de-DE" altLang="en-US" dirty="0" err="1">
                <a:latin typeface="Comic Sans MS" panose="030F0702030302020204" pitchFamily="66" charset="0"/>
              </a:rPr>
              <a:t>işaret</a:t>
            </a:r>
            <a:r>
              <a:rPr lang="de-DE" altLang="en-US" dirty="0">
                <a:latin typeface="Comic Sans MS" panose="030F0702030302020204" pitchFamily="66" charset="0"/>
              </a:rPr>
              <a:t> </a:t>
            </a:r>
            <a:r>
              <a:rPr lang="de-DE" altLang="en-US" dirty="0" err="1">
                <a:latin typeface="Comic Sans MS" panose="030F0702030302020204" pitchFamily="66" charset="0"/>
              </a:rPr>
              <a:t>eder</a:t>
            </a:r>
            <a:r>
              <a:rPr lang="de-DE" altLang="en-US" dirty="0">
                <a:latin typeface="Comic Sans MS" panose="030F0702030302020204" pitchFamily="66" charset="0"/>
              </a:rPr>
              <a:t>.</a:t>
            </a:r>
            <a:endParaRPr lang="tr-TR" altLang="en-US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en-US" dirty="0"/>
          </a:p>
        </p:txBody>
      </p:sp>
      <p:sp>
        <p:nvSpPr>
          <p:cNvPr id="51712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  <a:noFill/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2400">
                <a:solidFill>
                  <a:srgbClr val="FFFFFF"/>
                </a:solidFill>
                <a:latin typeface="Times New Roman Tur" panose="02020603050405020304" pitchFamily="18" charset="0"/>
              </a:rPr>
              <a:t>www.tekinakpolat.com</a:t>
            </a:r>
          </a:p>
        </p:txBody>
      </p:sp>
    </p:spTree>
    <p:extLst>
      <p:ext uri="{BB962C8B-B14F-4D97-AF65-F5344CB8AC3E}">
        <p14:creationId xmlns:p14="http://schemas.microsoft.com/office/powerpoint/2010/main" val="12640150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9170" name="Object 2"/>
          <p:cNvGraphicFramePr>
            <a:graphicFrameLocks noChangeAspect="1"/>
          </p:cNvGraphicFramePr>
          <p:nvPr/>
        </p:nvGraphicFramePr>
        <p:xfrm>
          <a:off x="706438" y="339725"/>
          <a:ext cx="9702800" cy="608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13" name="Bit Eşlem Resmi" r:id="rId3" imgW="9180952" imgH="5753903" progId="Paint.Picture">
                  <p:embed/>
                </p:oleObj>
              </mc:Choice>
              <mc:Fallback>
                <p:oleObj name="Bit Eşlem Resmi" r:id="rId3" imgW="9180952" imgH="5753903" progId="Paint.Picture">
                  <p:embed/>
                  <p:pic>
                    <p:nvPicPr>
                      <p:cNvPr id="519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339725"/>
                        <a:ext cx="9702800" cy="608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12490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Başka elektrolit bozukluğu veya eşlik eden sorun var mı?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3200" dirty="0" err="1">
                <a:latin typeface="Comic Sans MS" panose="030F0702030302020204" pitchFamily="66" charset="0"/>
              </a:rPr>
              <a:t>Hipopotasemi</a:t>
            </a:r>
            <a:endParaRPr lang="tr-TR" altLang="tr-TR" sz="32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sz="3200" dirty="0" err="1">
                <a:latin typeface="Comic Sans MS" panose="030F0702030302020204" pitchFamily="66" charset="0"/>
              </a:rPr>
              <a:t>Hipovolemi</a:t>
            </a:r>
            <a:endParaRPr lang="tr-TR" altLang="tr-T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1793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3300" dirty="0">
                <a:latin typeface="Comic Sans MS" panose="030F0702030302020204" pitchFamily="66" charset="0"/>
              </a:rPr>
              <a:t>Hastadaki klinik durum(</a:t>
            </a:r>
            <a:r>
              <a:rPr lang="tr-TR" altLang="tr-TR" sz="3300" dirty="0" err="1">
                <a:latin typeface="Comic Sans MS" panose="030F0702030302020204" pitchFamily="66" charset="0"/>
              </a:rPr>
              <a:t>lar</a:t>
            </a:r>
            <a:r>
              <a:rPr lang="tr-TR" altLang="tr-TR" sz="3300" dirty="0">
                <a:latin typeface="Comic Sans MS" panose="030F0702030302020204" pitchFamily="66" charset="0"/>
              </a:rPr>
              <a:t>)da beklenen asit baz dengesi bozukluğu nedir?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de-DE" altLang="tr-TR" dirty="0" err="1">
                <a:latin typeface="Comic Sans MS" panose="030F0702030302020204" pitchFamily="66" charset="0"/>
              </a:rPr>
              <a:t>Böbrek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yetmezliği</a:t>
            </a:r>
            <a:r>
              <a:rPr lang="tr-TR" altLang="tr-TR" dirty="0">
                <a:latin typeface="Comic Sans MS" panose="030F0702030302020204" pitchFamily="66" charset="0"/>
              </a:rPr>
              <a:t> 		</a:t>
            </a:r>
            <a:r>
              <a:rPr lang="tr-TR" altLang="tr-TR" dirty="0" err="1">
                <a:latin typeface="Comic Sans MS" panose="030F0702030302020204" pitchFamily="66" charset="0"/>
              </a:rPr>
              <a:t>Metabolik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asidoz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de-DE" altLang="tr-TR" dirty="0">
                <a:latin typeface="Comic Sans MS" panose="030F0702030302020204" pitchFamily="66" charset="0"/>
              </a:rPr>
              <a:t>K</a:t>
            </a:r>
            <a:r>
              <a:rPr lang="tr-TR" altLang="tr-TR" dirty="0">
                <a:latin typeface="Comic Sans MS" panose="030F0702030302020204" pitchFamily="66" charset="0"/>
              </a:rPr>
              <a:t>OAH					Solunumsal </a:t>
            </a:r>
            <a:r>
              <a:rPr lang="tr-TR" altLang="tr-TR" dirty="0" err="1">
                <a:latin typeface="Comic Sans MS" panose="030F0702030302020204" pitchFamily="66" charset="0"/>
              </a:rPr>
              <a:t>asidoz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de-DE" altLang="tr-TR" dirty="0" err="1">
                <a:solidFill>
                  <a:srgbClr val="FFFF33"/>
                </a:solidFill>
                <a:latin typeface="Comic Sans MS" panose="030F0702030302020204" pitchFamily="66" charset="0"/>
              </a:rPr>
              <a:t>İshal</a:t>
            </a:r>
            <a:r>
              <a:rPr lang="tr-TR" altLang="tr-TR" dirty="0">
                <a:solidFill>
                  <a:srgbClr val="FFFF33"/>
                </a:solidFill>
                <a:latin typeface="Comic Sans MS" panose="030F0702030302020204" pitchFamily="66" charset="0"/>
              </a:rPr>
              <a:t> 					</a:t>
            </a:r>
            <a:r>
              <a:rPr lang="tr-TR" altLang="tr-TR" dirty="0" err="1">
                <a:solidFill>
                  <a:srgbClr val="FFFF33"/>
                </a:solidFill>
                <a:latin typeface="Comic Sans MS" panose="030F0702030302020204" pitchFamily="66" charset="0"/>
              </a:rPr>
              <a:t>Metabolik</a:t>
            </a:r>
            <a:r>
              <a:rPr lang="tr-TR" altLang="tr-TR" dirty="0">
                <a:solidFill>
                  <a:srgbClr val="FFFF33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solidFill>
                  <a:srgbClr val="FFFF33"/>
                </a:solidFill>
                <a:latin typeface="Comic Sans MS" panose="030F0702030302020204" pitchFamily="66" charset="0"/>
              </a:rPr>
              <a:t>asidoz</a:t>
            </a:r>
            <a:endParaRPr lang="tr-TR" altLang="tr-TR" dirty="0">
              <a:solidFill>
                <a:srgbClr val="FFFF33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de-DE" altLang="tr-TR" dirty="0" err="1">
                <a:latin typeface="Comic Sans MS" panose="030F0702030302020204" pitchFamily="66" charset="0"/>
              </a:rPr>
              <a:t>Nazogastrik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aspirasyon</a:t>
            </a:r>
            <a:r>
              <a:rPr lang="tr-TR" altLang="tr-TR" dirty="0">
                <a:latin typeface="Comic Sans MS" panose="030F0702030302020204" pitchFamily="66" charset="0"/>
              </a:rPr>
              <a:t> 		</a:t>
            </a:r>
            <a:r>
              <a:rPr lang="tr-TR" altLang="tr-TR" dirty="0" err="1">
                <a:latin typeface="Comic Sans MS" panose="030F0702030302020204" pitchFamily="66" charset="0"/>
              </a:rPr>
              <a:t>Metabolik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alkaloz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de-DE" altLang="tr-TR" dirty="0" err="1">
                <a:latin typeface="Comic Sans MS" panose="030F0702030302020204" pitchFamily="66" charset="0"/>
              </a:rPr>
              <a:t>Biliyer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drenaj</a:t>
            </a:r>
            <a:r>
              <a:rPr lang="tr-TR" altLang="tr-TR" dirty="0">
                <a:latin typeface="Comic Sans MS" panose="030F0702030302020204" pitchFamily="66" charset="0"/>
              </a:rPr>
              <a:t> 			</a:t>
            </a:r>
            <a:r>
              <a:rPr lang="tr-TR" altLang="tr-TR" dirty="0" err="1">
                <a:latin typeface="Comic Sans MS" panose="030F0702030302020204" pitchFamily="66" charset="0"/>
              </a:rPr>
              <a:t>Metabolik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asidoz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de-DE" altLang="tr-TR" dirty="0" err="1">
                <a:latin typeface="Comic Sans MS" panose="030F0702030302020204" pitchFamily="66" charset="0"/>
              </a:rPr>
              <a:t>Salisilat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intoksikasyonu</a:t>
            </a:r>
            <a:r>
              <a:rPr lang="tr-TR" altLang="tr-TR" dirty="0">
                <a:latin typeface="Comic Sans MS" panose="030F0702030302020204" pitchFamily="66" charset="0"/>
              </a:rPr>
              <a:t> 		</a:t>
            </a:r>
            <a:r>
              <a:rPr lang="tr-TR" altLang="tr-TR" dirty="0" err="1">
                <a:latin typeface="Comic Sans MS" panose="030F0702030302020204" pitchFamily="66" charset="0"/>
              </a:rPr>
              <a:t>Metabolik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asidoz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						Solunumsal </a:t>
            </a:r>
            <a:r>
              <a:rPr lang="tr-TR" altLang="tr-TR" dirty="0" err="1">
                <a:latin typeface="Comic Sans MS" panose="030F0702030302020204" pitchFamily="66" charset="0"/>
              </a:rPr>
              <a:t>alkaloz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de-DE" altLang="tr-TR" dirty="0" err="1">
                <a:latin typeface="Comic Sans MS" panose="030F0702030302020204" pitchFamily="66" charset="0"/>
              </a:rPr>
              <a:t>Diüretikler</a:t>
            </a:r>
            <a:r>
              <a:rPr lang="de-DE" altLang="tr-TR" dirty="0">
                <a:latin typeface="Comic Sans MS" panose="030F0702030302020204" pitchFamily="66" charset="0"/>
              </a:rPr>
              <a:t>	</a:t>
            </a:r>
            <a:r>
              <a:rPr lang="tr-TR" altLang="tr-TR" dirty="0">
                <a:latin typeface="Comic Sans MS" panose="030F0702030302020204" pitchFamily="66" charset="0"/>
              </a:rPr>
              <a:t> 			</a:t>
            </a:r>
            <a:r>
              <a:rPr lang="tr-TR" altLang="tr-TR" dirty="0" err="1">
                <a:latin typeface="Comic Sans MS" panose="030F0702030302020204" pitchFamily="66" charset="0"/>
              </a:rPr>
              <a:t>Metabolik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asidoz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						</a:t>
            </a:r>
            <a:r>
              <a:rPr lang="tr-TR" altLang="tr-TR" dirty="0" err="1">
                <a:latin typeface="Comic Sans MS" panose="030F0702030302020204" pitchFamily="66" charset="0"/>
              </a:rPr>
              <a:t>Metabolik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alkaloz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5756192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3300" dirty="0">
                <a:latin typeface="Comic Sans MS" panose="030F0702030302020204" pitchFamily="66" charset="0"/>
              </a:rPr>
              <a:t>Hastadaki klinik durum(</a:t>
            </a:r>
            <a:r>
              <a:rPr lang="tr-TR" altLang="tr-TR" sz="3300" dirty="0" err="1">
                <a:latin typeface="Comic Sans MS" panose="030F0702030302020204" pitchFamily="66" charset="0"/>
              </a:rPr>
              <a:t>lar</a:t>
            </a:r>
            <a:r>
              <a:rPr lang="tr-TR" altLang="tr-TR" sz="3300" dirty="0">
                <a:latin typeface="Comic Sans MS" panose="030F0702030302020204" pitchFamily="66" charset="0"/>
              </a:rPr>
              <a:t>)da beklenen asit baz dengesi bozukluğu nedir?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de-DE" altLang="tr-TR" dirty="0">
                <a:latin typeface="Comic Sans MS" panose="030F0702030302020204" pitchFamily="66" charset="0"/>
              </a:rPr>
              <a:t>Methanol	</a:t>
            </a:r>
            <a:r>
              <a:rPr lang="tr-TR" altLang="tr-TR" dirty="0">
                <a:latin typeface="Comic Sans MS" panose="030F0702030302020204" pitchFamily="66" charset="0"/>
              </a:rPr>
              <a:t> 			</a:t>
            </a:r>
            <a:r>
              <a:rPr lang="tr-TR" altLang="tr-TR" dirty="0" err="1">
                <a:latin typeface="Comic Sans MS" panose="030F0702030302020204" pitchFamily="66" charset="0"/>
              </a:rPr>
              <a:t>Metabolik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asidoz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de-DE" altLang="tr-TR" dirty="0" err="1">
                <a:latin typeface="Comic Sans MS" panose="030F0702030302020204" pitchFamily="66" charset="0"/>
              </a:rPr>
              <a:t>Alkol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intoksikasyonu</a:t>
            </a:r>
            <a:r>
              <a:rPr lang="tr-TR" altLang="tr-TR" dirty="0">
                <a:latin typeface="Comic Sans MS" panose="030F0702030302020204" pitchFamily="66" charset="0"/>
              </a:rPr>
              <a:t>		</a:t>
            </a:r>
            <a:r>
              <a:rPr lang="tr-TR" altLang="tr-TR" dirty="0" err="1">
                <a:latin typeface="Comic Sans MS" panose="030F0702030302020204" pitchFamily="66" charset="0"/>
              </a:rPr>
              <a:t>Metabolik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asidoz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de-DE" altLang="tr-TR" dirty="0" err="1">
                <a:latin typeface="Comic Sans MS" panose="030F0702030302020204" pitchFamily="66" charset="0"/>
              </a:rPr>
              <a:t>Etilen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glikol</a:t>
            </a:r>
            <a:r>
              <a:rPr lang="tr-TR" altLang="tr-TR" dirty="0">
                <a:latin typeface="Comic Sans MS" panose="030F0702030302020204" pitchFamily="66" charset="0"/>
              </a:rPr>
              <a:t> 			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Metabolik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asidoz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de-DE" altLang="tr-TR" dirty="0" err="1">
                <a:latin typeface="Comic Sans MS" panose="030F0702030302020204" pitchFamily="66" charset="0"/>
              </a:rPr>
              <a:t>Karaciğer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yetmezliği</a:t>
            </a:r>
            <a:r>
              <a:rPr lang="tr-TR" altLang="tr-TR" dirty="0">
                <a:latin typeface="Comic Sans MS" panose="030F0702030302020204" pitchFamily="66" charset="0"/>
              </a:rPr>
              <a:t> 		</a:t>
            </a:r>
            <a:r>
              <a:rPr lang="tr-TR" altLang="tr-TR" dirty="0" err="1">
                <a:latin typeface="Comic Sans MS" panose="030F0702030302020204" pitchFamily="66" charset="0"/>
              </a:rPr>
              <a:t>Metabolik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asidoz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						Solunumsal </a:t>
            </a:r>
            <a:r>
              <a:rPr lang="tr-TR" altLang="tr-TR" dirty="0" err="1">
                <a:latin typeface="Comic Sans MS" panose="030F0702030302020204" pitchFamily="66" charset="0"/>
              </a:rPr>
              <a:t>alkaloz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de-DE" altLang="tr-TR" dirty="0" err="1">
                <a:latin typeface="Comic Sans MS" panose="030F0702030302020204" pitchFamily="66" charset="0"/>
              </a:rPr>
              <a:t>Diyabetik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ketoasidoz</a:t>
            </a:r>
            <a:r>
              <a:rPr lang="tr-TR" altLang="tr-TR" dirty="0">
                <a:latin typeface="Comic Sans MS" panose="030F0702030302020204" pitchFamily="66" charset="0"/>
              </a:rPr>
              <a:t> 		</a:t>
            </a:r>
            <a:r>
              <a:rPr lang="tr-TR" altLang="tr-TR" dirty="0" err="1">
                <a:latin typeface="Comic Sans MS" panose="030F0702030302020204" pitchFamily="66" charset="0"/>
              </a:rPr>
              <a:t>Metabolik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asidoz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Sepsis</a:t>
            </a:r>
            <a:r>
              <a:rPr lang="tr-TR" altLang="tr-TR" dirty="0">
                <a:latin typeface="Comic Sans MS" panose="030F0702030302020204" pitchFamily="66" charset="0"/>
              </a:rPr>
              <a:t> 				</a:t>
            </a:r>
            <a:r>
              <a:rPr lang="tr-TR" altLang="tr-TR" dirty="0" err="1">
                <a:latin typeface="Comic Sans MS" panose="030F0702030302020204" pitchFamily="66" charset="0"/>
              </a:rPr>
              <a:t>Metabolik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asidoz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						Solunumsal </a:t>
            </a:r>
            <a:r>
              <a:rPr lang="tr-TR" altLang="tr-TR" dirty="0" err="1">
                <a:latin typeface="Comic Sans MS" panose="030F0702030302020204" pitchFamily="66" charset="0"/>
              </a:rPr>
              <a:t>alkaloz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Açlık					</a:t>
            </a:r>
            <a:r>
              <a:rPr lang="tr-TR" altLang="tr-TR" dirty="0" err="1">
                <a:latin typeface="Comic Sans MS" panose="030F0702030302020204" pitchFamily="66" charset="0"/>
              </a:rPr>
              <a:t>Metabolik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asidoz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875828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3300" dirty="0">
                <a:latin typeface="Comic Sans MS" panose="030F0702030302020204" pitchFamily="66" charset="0"/>
              </a:rPr>
              <a:t>Hastadaki klinik durum(</a:t>
            </a:r>
            <a:r>
              <a:rPr lang="tr-TR" altLang="tr-TR" sz="3300" dirty="0" err="1">
                <a:latin typeface="Comic Sans MS" panose="030F0702030302020204" pitchFamily="66" charset="0"/>
              </a:rPr>
              <a:t>lar</a:t>
            </a:r>
            <a:r>
              <a:rPr lang="tr-TR" altLang="tr-TR" sz="3300" dirty="0">
                <a:latin typeface="Comic Sans MS" panose="030F0702030302020204" pitchFamily="66" charset="0"/>
              </a:rPr>
              <a:t>)da beklenen asit baz dengesi bozukluğu nedir?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de-DE" altLang="tr-TR" dirty="0" err="1">
                <a:latin typeface="Comic Sans MS" panose="030F0702030302020204" pitchFamily="66" charset="0"/>
              </a:rPr>
              <a:t>Kardiyojenik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şok</a:t>
            </a:r>
            <a:r>
              <a:rPr lang="tr-TR" altLang="tr-TR" dirty="0">
                <a:latin typeface="Comic Sans MS" panose="030F0702030302020204" pitchFamily="66" charset="0"/>
              </a:rPr>
              <a:t> 			</a:t>
            </a:r>
            <a:r>
              <a:rPr lang="tr-TR" altLang="tr-TR" dirty="0" err="1">
                <a:latin typeface="Comic Sans MS" panose="030F0702030302020204" pitchFamily="66" charset="0"/>
              </a:rPr>
              <a:t>Metabolik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asidoz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						Solunumsal </a:t>
            </a:r>
            <a:r>
              <a:rPr lang="tr-TR" altLang="tr-TR" dirty="0" err="1">
                <a:latin typeface="Comic Sans MS" panose="030F0702030302020204" pitchFamily="66" charset="0"/>
              </a:rPr>
              <a:t>asidoz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de-DE" altLang="tr-TR" dirty="0">
                <a:latin typeface="Comic Sans MS" panose="030F0702030302020204" pitchFamily="66" charset="0"/>
              </a:rPr>
              <a:t>Primer </a:t>
            </a:r>
            <a:r>
              <a:rPr lang="de-DE" altLang="tr-TR" dirty="0" err="1">
                <a:latin typeface="Comic Sans MS" panose="030F0702030302020204" pitchFamily="66" charset="0"/>
              </a:rPr>
              <a:t>hiperaldosteronizm</a:t>
            </a:r>
            <a:r>
              <a:rPr lang="tr-TR" altLang="tr-TR" dirty="0">
                <a:latin typeface="Comic Sans MS" panose="030F0702030302020204" pitchFamily="66" charset="0"/>
              </a:rPr>
              <a:t>	</a:t>
            </a:r>
            <a:r>
              <a:rPr lang="tr-TR" altLang="tr-TR" dirty="0" err="1">
                <a:latin typeface="Comic Sans MS" panose="030F0702030302020204" pitchFamily="66" charset="0"/>
              </a:rPr>
              <a:t>Metabolik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alkaloz</a:t>
            </a:r>
            <a:r>
              <a:rPr lang="tr-TR" altLang="tr-TR" dirty="0">
                <a:latin typeface="Comic Sans MS" panose="030F0702030302020204" pitchFamily="66" charset="0"/>
              </a:rPr>
              <a:t> 	</a:t>
            </a:r>
          </a:p>
          <a:p>
            <a:pPr>
              <a:buFontTx/>
              <a:buNone/>
              <a:defRPr/>
            </a:pPr>
            <a:r>
              <a:rPr lang="de-DE" altLang="tr-TR" dirty="0" err="1">
                <a:latin typeface="Comic Sans MS" panose="030F0702030302020204" pitchFamily="66" charset="0"/>
              </a:rPr>
              <a:t>Kafa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içi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err="1">
                <a:latin typeface="Comic Sans MS" panose="030F0702030302020204" pitchFamily="66" charset="0"/>
              </a:rPr>
              <a:t>olayları</a:t>
            </a:r>
            <a:r>
              <a:rPr lang="tr-TR" altLang="tr-TR" dirty="0">
                <a:latin typeface="Comic Sans MS" panose="030F0702030302020204" pitchFamily="66" charset="0"/>
              </a:rPr>
              <a:t> 			Solunumsal </a:t>
            </a:r>
            <a:r>
              <a:rPr lang="tr-TR" altLang="tr-TR" dirty="0" err="1">
                <a:latin typeface="Comic Sans MS" panose="030F0702030302020204" pitchFamily="66" charset="0"/>
              </a:rPr>
              <a:t>alkaloz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de-DE" altLang="tr-TR" dirty="0" err="1">
                <a:latin typeface="Comic Sans MS" panose="030F0702030302020204" pitchFamily="66" charset="0"/>
              </a:rPr>
              <a:t>Ateş</a:t>
            </a:r>
            <a:r>
              <a:rPr lang="tr-TR" altLang="tr-TR" dirty="0">
                <a:latin typeface="Comic Sans MS" panose="030F0702030302020204" pitchFamily="66" charset="0"/>
              </a:rPr>
              <a:t> 					Solunumsal </a:t>
            </a:r>
            <a:r>
              <a:rPr lang="tr-TR" altLang="tr-TR" dirty="0" err="1">
                <a:latin typeface="Comic Sans MS" panose="030F0702030302020204" pitchFamily="66" charset="0"/>
              </a:rPr>
              <a:t>alkaloz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de-DE" altLang="tr-TR" dirty="0" err="1">
                <a:latin typeface="Comic Sans MS" panose="030F0702030302020204" pitchFamily="66" charset="0"/>
              </a:rPr>
              <a:t>Anksiyete</a:t>
            </a:r>
            <a:r>
              <a:rPr lang="tr-TR" altLang="tr-TR" dirty="0">
                <a:latin typeface="Comic Sans MS" panose="030F0702030302020204" pitchFamily="66" charset="0"/>
              </a:rPr>
              <a:t>				Solunumsal </a:t>
            </a:r>
            <a:r>
              <a:rPr lang="tr-TR" altLang="tr-TR" dirty="0" err="1">
                <a:latin typeface="Comic Sans MS" panose="030F0702030302020204" pitchFamily="66" charset="0"/>
              </a:rPr>
              <a:t>alkaloz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Kusma					</a:t>
            </a:r>
            <a:r>
              <a:rPr lang="tr-TR" altLang="tr-TR" dirty="0" err="1">
                <a:latin typeface="Comic Sans MS" panose="030F0702030302020204" pitchFamily="66" charset="0"/>
              </a:rPr>
              <a:t>Metabolik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alkaloz</a:t>
            </a:r>
            <a:r>
              <a:rPr lang="tr-TR" alt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2709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Alt Bilgi Yer Tutucusu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2400">
                <a:solidFill>
                  <a:schemeClr val="bg1"/>
                </a:solidFill>
                <a:latin typeface="Times New Roman Tur" panose="02020603050405020304" pitchFamily="18" charset="0"/>
              </a:rPr>
              <a:t>www.tekinakpolat.com</a:t>
            </a: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4400" dirty="0">
                <a:latin typeface="Comic Sans MS" panose="030F0702030302020204" pitchFamily="66" charset="0"/>
              </a:rPr>
              <a:t>Potasyumun hücre içine girmesini arttıran faktörler</a:t>
            </a:r>
            <a:endParaRPr lang="tr-TR" altLang="tr-TR" sz="4400" dirty="0">
              <a:latin typeface="Comic Sans MS" panose="030F07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2103438"/>
            <a:ext cx="9004300" cy="4806950"/>
          </a:xfrm>
        </p:spPr>
        <p:txBody>
          <a:bodyPr/>
          <a:lstStyle/>
          <a:p>
            <a:pPr>
              <a:defRPr/>
            </a:pPr>
            <a:r>
              <a:rPr lang="tr-TR" sz="2800" dirty="0">
                <a:latin typeface="Comic Sans MS" panose="030F0702030302020204" pitchFamily="66" charset="0"/>
              </a:rPr>
              <a:t>İnsülin</a:t>
            </a:r>
            <a:endParaRPr lang="en-US" sz="28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sz="2800" dirty="0" err="1">
                <a:latin typeface="Comic Sans MS" panose="030F0702030302020204" pitchFamily="66" charset="0"/>
              </a:rPr>
              <a:t>Alkaloz</a:t>
            </a:r>
            <a:endParaRPr lang="en-US" sz="28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sz="2800" dirty="0">
                <a:latin typeface="Comic Sans MS" panose="030F0702030302020204" pitchFamily="66" charset="0"/>
              </a:rPr>
              <a:t>Beta2 </a:t>
            </a:r>
            <a:r>
              <a:rPr lang="tr-TR" sz="2800" dirty="0" err="1">
                <a:latin typeface="Comic Sans MS" panose="030F0702030302020204" pitchFamily="66" charset="0"/>
              </a:rPr>
              <a:t>adrenerjik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agonist</a:t>
            </a:r>
            <a:endParaRPr lang="en-US" sz="28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sz="2800" dirty="0">
                <a:latin typeface="Comic Sans MS" panose="030F0702030302020204" pitchFamily="66" charset="0"/>
              </a:rPr>
              <a:t>Alfa </a:t>
            </a:r>
            <a:r>
              <a:rPr lang="tr-TR" sz="2800" dirty="0" err="1">
                <a:latin typeface="Comic Sans MS" panose="030F0702030302020204" pitchFamily="66" charset="0"/>
              </a:rPr>
              <a:t>adrenerjik</a:t>
            </a:r>
            <a:r>
              <a:rPr lang="tr-TR" sz="2800" dirty="0">
                <a:latin typeface="Comic Sans MS" panose="030F0702030302020204" pitchFamily="66" charset="0"/>
              </a:rPr>
              <a:t> antagonist</a:t>
            </a:r>
            <a:endParaRPr lang="en-US" sz="28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sz="2800" dirty="0" err="1">
                <a:latin typeface="Comic Sans MS" panose="030F0702030302020204" pitchFamily="66" charset="0"/>
              </a:rPr>
              <a:t>Aldosteron</a:t>
            </a:r>
            <a:endParaRPr lang="en-US" sz="28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sz="2800" dirty="0">
                <a:latin typeface="Comic Sans MS" panose="030F0702030302020204" pitchFamily="66" charset="0"/>
              </a:rPr>
              <a:t>Diğer nedenler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0" indent="0" algn="ctr">
              <a:buFontTx/>
              <a:buNone/>
              <a:defRPr/>
            </a:pPr>
            <a:r>
              <a:rPr 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Plazma potasyumunu düşürürler</a:t>
            </a:r>
            <a:endParaRPr lang="en-US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4290" name="Object 1026"/>
          <p:cNvGraphicFramePr>
            <a:graphicFrameLocks noChangeAspect="1"/>
          </p:cNvGraphicFramePr>
          <p:nvPr/>
        </p:nvGraphicFramePr>
        <p:xfrm>
          <a:off x="1993900" y="0"/>
          <a:ext cx="6389688" cy="685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7" name="Bit Eşlem Resmi" r:id="rId4" imgW="11069595" imgH="11879333" progId="Paint.Picture">
                  <p:embed/>
                </p:oleObj>
              </mc:Choice>
              <mc:Fallback>
                <p:oleObj name="Bit Eşlem Resmi" r:id="rId4" imgW="11069595" imgH="11879333" progId="Paint.Picture">
                  <p:embed/>
                  <p:pic>
                    <p:nvPicPr>
                      <p:cNvPr id="52429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0"/>
                        <a:ext cx="6389688" cy="685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45795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Metabolik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asidoz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3200" dirty="0">
                <a:latin typeface="Comic Sans MS" panose="030F0702030302020204" pitchFamily="66" charset="0"/>
              </a:rPr>
              <a:t>Bikarbonatı zengin sıvı kaybedilmeli</a:t>
            </a:r>
          </a:p>
        </p:txBody>
      </p:sp>
    </p:spTree>
    <p:extLst>
      <p:ext uri="{BB962C8B-B14F-4D97-AF65-F5344CB8AC3E}">
        <p14:creationId xmlns:p14="http://schemas.microsoft.com/office/powerpoint/2010/main" val="20770877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Örnek (hatırlayalım)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3200" dirty="0">
                <a:latin typeface="Comic Sans MS" panose="030F0702030302020204" pitchFamily="66" charset="0"/>
              </a:rPr>
              <a:t>45 yaşında, erkek hasta, 3 gündür süren ishal (15-20/gün) yakınması ile başvurdu</a:t>
            </a:r>
          </a:p>
          <a:p>
            <a:pPr>
              <a:defRPr/>
            </a:pPr>
            <a:r>
              <a:rPr lang="tr-TR" altLang="tr-TR" sz="3200" dirty="0">
                <a:latin typeface="Comic Sans MS" panose="030F0702030302020204" pitchFamily="66" charset="0"/>
              </a:rPr>
              <a:t>Yapılan fizik incelemede kan basıncı 90/60 mm Hg, oturunca alınamıyor, solunum sayısı 24/dakika, derinliği artmış, nabız 120/dakika, </a:t>
            </a:r>
          </a:p>
          <a:p>
            <a:pPr>
              <a:defRPr/>
            </a:pPr>
            <a:r>
              <a:rPr lang="tr-TR" altLang="tr-TR" sz="3200" dirty="0">
                <a:latin typeface="Comic Sans MS" panose="030F0702030302020204" pitchFamily="66" charset="0"/>
              </a:rPr>
              <a:t>Turgor </a:t>
            </a:r>
            <a:r>
              <a:rPr lang="tr-TR" altLang="tr-TR" sz="3200" dirty="0" err="1">
                <a:latin typeface="Comic Sans MS" panose="030F0702030302020204" pitchFamily="66" charset="0"/>
              </a:rPr>
              <a:t>tonus</a:t>
            </a:r>
            <a:r>
              <a:rPr lang="tr-TR" altLang="tr-TR" sz="3200" dirty="0">
                <a:latin typeface="Comic Sans MS" panose="030F0702030302020204" pitchFamily="66" charset="0"/>
              </a:rPr>
              <a:t> azalmış, ağız kuru</a:t>
            </a:r>
          </a:p>
        </p:txBody>
      </p:sp>
    </p:spTree>
    <p:extLst>
      <p:ext uri="{BB962C8B-B14F-4D97-AF65-F5344CB8AC3E}">
        <p14:creationId xmlns:p14="http://schemas.microsoft.com/office/powerpoint/2010/main" val="28364792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Örnek (hatırlayalım)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Arteriyel</a:t>
            </a:r>
            <a:r>
              <a:rPr lang="tr-TR" altLang="tr-TR" dirty="0">
                <a:latin typeface="Comic Sans MS" panose="030F0702030302020204" pitchFamily="66" charset="0"/>
              </a:rPr>
              <a:t> kan gazı</a:t>
            </a:r>
          </a:p>
          <a:p>
            <a:pPr>
              <a:buFontTx/>
              <a:buNone/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pH</a:t>
            </a:r>
            <a:r>
              <a:rPr lang="tr-TR" altLang="tr-TR" dirty="0">
                <a:latin typeface="Comic Sans MS" panose="030F0702030302020204" pitchFamily="66" charset="0"/>
              </a:rPr>
              <a:t> 7.26, PCO</a:t>
            </a:r>
            <a:r>
              <a:rPr lang="tr-TR" altLang="tr-TR" baseline="-14000" dirty="0">
                <a:latin typeface="Comic Sans MS" panose="030F0702030302020204" pitchFamily="66" charset="0"/>
              </a:rPr>
              <a:t>2</a:t>
            </a:r>
            <a:r>
              <a:rPr lang="tr-TR" altLang="tr-TR" dirty="0">
                <a:latin typeface="Comic Sans MS" panose="030F0702030302020204" pitchFamily="66" charset="0"/>
              </a:rPr>
              <a:t>: 25 mm Hg, HCO</a:t>
            </a:r>
            <a:r>
              <a:rPr lang="tr-TR" altLang="tr-TR" baseline="-14000" dirty="0">
                <a:latin typeface="Comic Sans MS" panose="030F0702030302020204" pitchFamily="66" charset="0"/>
              </a:rPr>
              <a:t>3</a:t>
            </a:r>
            <a:r>
              <a:rPr lang="tr-TR" altLang="tr-TR" dirty="0">
                <a:latin typeface="Comic Sans MS" panose="030F0702030302020204" pitchFamily="66" charset="0"/>
              </a:rPr>
              <a:t>: 11 </a:t>
            </a:r>
            <a:r>
              <a:rPr lang="tr-TR" altLang="tr-TR" dirty="0" err="1"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latin typeface="Comic Sans MS" panose="030F0702030302020204" pitchFamily="66" charset="0"/>
              </a:rPr>
              <a:t>/l, PO</a:t>
            </a:r>
            <a:r>
              <a:rPr lang="tr-TR" altLang="tr-TR" baseline="-14000" dirty="0">
                <a:latin typeface="Comic Sans MS" panose="030F0702030302020204" pitchFamily="66" charset="0"/>
              </a:rPr>
              <a:t>2</a:t>
            </a:r>
            <a:r>
              <a:rPr lang="tr-TR" altLang="tr-TR" dirty="0">
                <a:latin typeface="Comic Sans MS" panose="030F0702030302020204" pitchFamily="66" charset="0"/>
              </a:rPr>
              <a:t>: 93 mm Hg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Serum elektrolitleri</a:t>
            </a:r>
          </a:p>
          <a:p>
            <a:pPr>
              <a:buFontTx/>
              <a:buNone/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Na</a:t>
            </a:r>
            <a:r>
              <a:rPr lang="tr-TR" altLang="tr-TR" dirty="0">
                <a:latin typeface="Comic Sans MS" panose="030F0702030302020204" pitchFamily="66" charset="0"/>
              </a:rPr>
              <a:t>: 133 </a:t>
            </a:r>
            <a:r>
              <a:rPr lang="tr-TR" altLang="tr-TR" dirty="0" err="1"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latin typeface="Comic Sans MS" panose="030F0702030302020204" pitchFamily="66" charset="0"/>
              </a:rPr>
              <a:t>/l, K 2.1 </a:t>
            </a:r>
            <a:r>
              <a:rPr lang="tr-TR" altLang="tr-TR" dirty="0" err="1"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latin typeface="Comic Sans MS" panose="030F0702030302020204" pitchFamily="66" charset="0"/>
              </a:rPr>
              <a:t>/l, Cl 107 </a:t>
            </a:r>
            <a:r>
              <a:rPr lang="tr-TR" altLang="tr-TR" dirty="0" err="1"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latin typeface="Comic Sans MS" panose="030F0702030302020204" pitchFamily="66" charset="0"/>
              </a:rPr>
              <a:t>/l, Total CO</a:t>
            </a:r>
            <a:r>
              <a:rPr lang="tr-TR" altLang="tr-TR" baseline="-14000" dirty="0">
                <a:latin typeface="Comic Sans MS" panose="030F0702030302020204" pitchFamily="66" charset="0"/>
              </a:rPr>
              <a:t>2 </a:t>
            </a:r>
            <a:r>
              <a:rPr lang="tr-TR" altLang="tr-TR" dirty="0">
                <a:latin typeface="Comic Sans MS" panose="030F0702030302020204" pitchFamily="66" charset="0"/>
              </a:rPr>
              <a:t>13 </a:t>
            </a:r>
            <a:r>
              <a:rPr lang="tr-TR" altLang="tr-TR" dirty="0" err="1">
                <a:latin typeface="Comic Sans MS" panose="030F0702030302020204" pitchFamily="66" charset="0"/>
              </a:rPr>
              <a:t>mmol</a:t>
            </a:r>
            <a:r>
              <a:rPr lang="tr-TR" altLang="tr-TR" dirty="0">
                <a:latin typeface="Comic Sans MS" panose="030F0702030302020204" pitchFamily="66" charset="0"/>
              </a:rPr>
              <a:t>/l, Anyon açığı 13 </a:t>
            </a:r>
            <a:r>
              <a:rPr lang="tr-TR" altLang="tr-TR" dirty="0" err="1"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latin typeface="Comic Sans MS" panose="030F0702030302020204" pitchFamily="66" charset="0"/>
              </a:rPr>
              <a:t>/l, Total protein 8.5 gr/dl 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Tanınız nedir?</a:t>
            </a:r>
          </a:p>
        </p:txBody>
      </p:sp>
    </p:spTree>
    <p:extLst>
      <p:ext uri="{BB962C8B-B14F-4D97-AF65-F5344CB8AC3E}">
        <p14:creationId xmlns:p14="http://schemas.microsoft.com/office/powerpoint/2010/main" val="17280739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Örnek (yorum)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İshale bağlı </a:t>
            </a:r>
            <a:r>
              <a:rPr lang="tr-TR" altLang="tr-TR" dirty="0" err="1">
                <a:latin typeface="Comic Sans MS" panose="030F0702030302020204" pitchFamily="66" charset="0"/>
              </a:rPr>
              <a:t>metabolik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asidoz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Hipovolemi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Hipopotasemi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6849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Örnek : Beklenen diğer durumlar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Hipopotasemi</a:t>
            </a:r>
            <a:r>
              <a:rPr lang="tr-TR" altLang="tr-TR" dirty="0">
                <a:latin typeface="Comic Sans MS" panose="030F0702030302020204" pitchFamily="66" charset="0"/>
              </a:rPr>
              <a:t> ve </a:t>
            </a:r>
            <a:r>
              <a:rPr lang="tr-TR" altLang="tr-TR" dirty="0" err="1">
                <a:latin typeface="Comic Sans MS" panose="030F0702030302020204" pitchFamily="66" charset="0"/>
              </a:rPr>
              <a:t>hipovolemi</a:t>
            </a:r>
            <a:r>
              <a:rPr lang="tr-TR" altLang="tr-TR" dirty="0">
                <a:latin typeface="Comic Sans MS" panose="030F0702030302020204" pitchFamily="66" charset="0"/>
              </a:rPr>
              <a:t> ile ilgili sorunlar</a:t>
            </a:r>
          </a:p>
        </p:txBody>
      </p:sp>
    </p:spTree>
    <p:extLst>
      <p:ext uri="{BB962C8B-B14F-4D97-AF65-F5344CB8AC3E}">
        <p14:creationId xmlns:p14="http://schemas.microsoft.com/office/powerpoint/2010/main" val="322762951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Örnek (devam)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Bu hastadaki bikarbonat eksiği nedir?</a:t>
            </a:r>
          </a:p>
        </p:txBody>
      </p:sp>
    </p:spTree>
    <p:extLst>
      <p:ext uri="{BB962C8B-B14F-4D97-AF65-F5344CB8AC3E}">
        <p14:creationId xmlns:p14="http://schemas.microsoft.com/office/powerpoint/2010/main" val="2862042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Bikarbonat eksiği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r>
              <a:rPr lang="tr-TR" altLang="tr-TR" sz="3200" dirty="0">
                <a:latin typeface="Comic Sans MS" panose="030F0702030302020204" pitchFamily="66" charset="0"/>
              </a:rPr>
              <a:t>0.5 x ağırlık (kg) x (24 - </a:t>
            </a:r>
            <a:r>
              <a:rPr lang="tr-TR" altLang="tr-TR" sz="3200" dirty="0">
                <a:latin typeface="Comic Sans MS" panose="030F0702030302020204" pitchFamily="66" charset="0"/>
                <a:cs typeface="Arial" panose="020B0604020202020204" pitchFamily="34" charset="0"/>
              </a:rPr>
              <a:t>[</a:t>
            </a:r>
            <a:r>
              <a:rPr lang="tr-TR" altLang="tr-TR" sz="3200" dirty="0">
                <a:latin typeface="Comic Sans MS" panose="030F0702030302020204" pitchFamily="66" charset="0"/>
              </a:rPr>
              <a:t>HCO3</a:t>
            </a:r>
            <a:r>
              <a:rPr lang="tr-TR" altLang="tr-TR" sz="3200" dirty="0">
                <a:latin typeface="Comic Sans MS" panose="030F0702030302020204" pitchFamily="66" charset="0"/>
                <a:cs typeface="Arial" panose="020B0604020202020204" pitchFamily="34" charset="0"/>
              </a:rPr>
              <a:t>]</a:t>
            </a:r>
            <a:r>
              <a:rPr lang="tr-TR" altLang="tr-TR" sz="3200" dirty="0">
                <a:latin typeface="Comic Sans MS" panose="030F0702030302020204" pitchFamily="66" charset="0"/>
              </a:rPr>
              <a:t>)</a:t>
            </a:r>
          </a:p>
          <a:p>
            <a:pPr algn="ctr">
              <a:buFontTx/>
              <a:buNone/>
              <a:defRPr/>
            </a:pPr>
            <a:endParaRPr lang="tr-TR" altLang="tr-TR" sz="3200" dirty="0">
              <a:latin typeface="Comic Sans MS" panose="030F0702030302020204" pitchFamily="66" charset="0"/>
            </a:endParaRPr>
          </a:p>
          <a:p>
            <a:pPr algn="ctr">
              <a:buFontTx/>
              <a:buNone/>
              <a:defRPr/>
            </a:pPr>
            <a:r>
              <a:rPr lang="tr-TR" altLang="tr-TR" sz="3200" dirty="0">
                <a:latin typeface="Comic Sans MS" panose="030F0702030302020204" pitchFamily="66" charset="0"/>
              </a:rPr>
              <a:t>Şiddetli </a:t>
            </a:r>
            <a:r>
              <a:rPr lang="tr-TR" altLang="tr-TR" sz="3200" dirty="0" err="1">
                <a:latin typeface="Comic Sans MS" panose="030F0702030302020204" pitchFamily="66" charset="0"/>
              </a:rPr>
              <a:t>asidozlarda</a:t>
            </a:r>
            <a:r>
              <a:rPr lang="tr-TR" altLang="tr-TR" sz="3200" dirty="0">
                <a:latin typeface="Comic Sans MS" panose="030F0702030302020204" pitchFamily="66" charset="0"/>
              </a:rPr>
              <a:t> ve </a:t>
            </a:r>
            <a:r>
              <a:rPr lang="tr-TR" altLang="tr-TR" sz="3200" dirty="0" err="1">
                <a:latin typeface="Comic Sans MS" panose="030F0702030302020204" pitchFamily="66" charset="0"/>
              </a:rPr>
              <a:t>hipovolemide</a:t>
            </a:r>
            <a:r>
              <a:rPr lang="tr-TR" altLang="tr-TR" sz="3200" dirty="0">
                <a:latin typeface="Comic Sans MS" panose="030F0702030302020204" pitchFamily="66" charset="0"/>
              </a:rPr>
              <a:t> 0.5 katsayısı artabilir</a:t>
            </a:r>
          </a:p>
          <a:p>
            <a:pPr algn="ctr">
              <a:buFontTx/>
              <a:buNone/>
              <a:defRPr/>
            </a:pPr>
            <a:r>
              <a:rPr lang="tr-TR" altLang="tr-TR" sz="3200" dirty="0">
                <a:latin typeface="Comic Sans MS" panose="030F0702030302020204" pitchFamily="66" charset="0"/>
              </a:rPr>
              <a:t>Sıvı-elektrolit denge bozuklukları dinamik bir süreçtir</a:t>
            </a:r>
          </a:p>
          <a:p>
            <a:pPr algn="ctr">
              <a:buFontTx/>
              <a:buNone/>
              <a:defRPr/>
            </a:pPr>
            <a:r>
              <a:rPr lang="tr-TR" altLang="tr-TR" sz="3200" dirty="0">
                <a:latin typeface="Comic Sans MS" panose="030F0702030302020204" pitchFamily="66" charset="0"/>
              </a:rPr>
              <a:t>H bir elektrolittir</a:t>
            </a:r>
          </a:p>
        </p:txBody>
      </p:sp>
    </p:spTree>
    <p:extLst>
      <p:ext uri="{BB962C8B-B14F-4D97-AF65-F5344CB8AC3E}">
        <p14:creationId xmlns:p14="http://schemas.microsoft.com/office/powerpoint/2010/main" val="3403409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Bikarbonat dozu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3-4 saatte eksiğin yarısından fazlası </a:t>
            </a:r>
            <a:r>
              <a:rPr lang="tr-TR" altLang="tr-TR" dirty="0">
                <a:solidFill>
                  <a:srgbClr val="FFFF66"/>
                </a:solidFill>
                <a:latin typeface="Comic Sans MS" panose="030F0702030302020204" pitchFamily="66" charset="0"/>
              </a:rPr>
              <a:t>verilmemeli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Formül yeni H üretimini hesaba katmaz</a:t>
            </a:r>
          </a:p>
        </p:txBody>
      </p:sp>
    </p:spTree>
    <p:extLst>
      <p:ext uri="{BB962C8B-B14F-4D97-AF65-F5344CB8AC3E}">
        <p14:creationId xmlns:p14="http://schemas.microsoft.com/office/powerpoint/2010/main" val="208502075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6578" name="Object 1028"/>
          <p:cNvGraphicFramePr>
            <a:graphicFrameLocks noChangeAspect="1"/>
          </p:cNvGraphicFramePr>
          <p:nvPr/>
        </p:nvGraphicFramePr>
        <p:xfrm>
          <a:off x="0" y="1123950"/>
          <a:ext cx="10591800" cy="484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61" name="Bit Eşlem Resmi" r:id="rId3" imgW="16980952" imgH="7763959" progId="Paint.Picture">
                  <p:embed/>
                </p:oleObj>
              </mc:Choice>
              <mc:Fallback>
                <p:oleObj name="Bit Eşlem Resmi" r:id="rId3" imgW="16980952" imgH="7763959" progId="Paint.Picture">
                  <p:embed/>
                  <p:pic>
                    <p:nvPicPr>
                      <p:cNvPr id="536578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3950"/>
                        <a:ext cx="10591800" cy="484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8572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Alt Bilgi Yer Tutucusu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2400">
                <a:solidFill>
                  <a:schemeClr val="bg1"/>
                </a:solidFill>
                <a:latin typeface="Times New Roman Tur" panose="02020603050405020304" pitchFamily="18" charset="0"/>
              </a:rPr>
              <a:t>www.tekinakpolat.com</a:t>
            </a: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4400" dirty="0">
                <a:latin typeface="Comic Sans MS" panose="030F0702030302020204" pitchFamily="66" charset="0"/>
              </a:rPr>
              <a:t>Potasyumun hücre içine girmesini azaltan faktörler</a:t>
            </a:r>
            <a:endParaRPr lang="tr-TR" altLang="tr-TR" sz="4400" dirty="0">
              <a:latin typeface="Comic Sans MS" panose="030F07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1920875"/>
            <a:ext cx="9004300" cy="4806950"/>
          </a:xfrm>
        </p:spPr>
        <p:txBody>
          <a:bodyPr/>
          <a:lstStyle/>
          <a:p>
            <a:pPr>
              <a:defRPr/>
            </a:pPr>
            <a:r>
              <a:rPr lang="tr-TR" sz="2800" dirty="0" err="1">
                <a:latin typeface="Comic Sans MS" panose="030F0702030302020204" pitchFamily="66" charset="0"/>
              </a:rPr>
              <a:t>Asidoz</a:t>
            </a:r>
            <a:endParaRPr lang="en-US" sz="28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sz="2800" dirty="0" err="1">
                <a:latin typeface="Comic Sans MS" panose="030F0702030302020204" pitchFamily="66" charset="0"/>
              </a:rPr>
              <a:t>Hiperozmolalite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endParaRPr lang="en-US" sz="28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sz="2800" dirty="0" err="1">
                <a:latin typeface="Comic Sans MS" panose="030F0702030302020204" pitchFamily="66" charset="0"/>
              </a:rPr>
              <a:t>Hiperglisemi</a:t>
            </a:r>
            <a:endParaRPr lang="en-US" sz="28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sz="2800" dirty="0">
                <a:latin typeface="Comic Sans MS" panose="030F0702030302020204" pitchFamily="66" charset="0"/>
              </a:rPr>
              <a:t>Alfa </a:t>
            </a:r>
            <a:r>
              <a:rPr lang="tr-TR" sz="2800" dirty="0" err="1">
                <a:latin typeface="Comic Sans MS" panose="030F0702030302020204" pitchFamily="66" charset="0"/>
              </a:rPr>
              <a:t>adrenerjik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agonist</a:t>
            </a:r>
            <a:endParaRPr lang="en-US" sz="28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sz="2800" dirty="0">
                <a:latin typeface="Comic Sans MS" panose="030F0702030302020204" pitchFamily="66" charset="0"/>
              </a:rPr>
              <a:t>Beta2 </a:t>
            </a:r>
            <a:r>
              <a:rPr lang="tr-TR" sz="2800" dirty="0" err="1">
                <a:latin typeface="Comic Sans MS" panose="030F0702030302020204" pitchFamily="66" charset="0"/>
              </a:rPr>
              <a:t>adrenerjik</a:t>
            </a:r>
            <a:r>
              <a:rPr lang="tr-TR" sz="2800" dirty="0">
                <a:latin typeface="Comic Sans MS" panose="030F0702030302020204" pitchFamily="66" charset="0"/>
              </a:rPr>
              <a:t> antagonist</a:t>
            </a:r>
            <a:endParaRPr lang="en-US" sz="28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sz="2800" dirty="0">
                <a:latin typeface="Comic Sans MS" panose="030F0702030302020204" pitchFamily="66" charset="0"/>
              </a:rPr>
              <a:t>Egzersiz</a:t>
            </a:r>
            <a:endParaRPr lang="en-US" sz="28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sz="2800" dirty="0">
                <a:latin typeface="Comic Sans MS" panose="030F0702030302020204" pitchFamily="66" charset="0"/>
              </a:rPr>
              <a:t>Diğer nedenler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0" indent="0" algn="ctr">
              <a:buFontTx/>
              <a:buNone/>
              <a:defRPr/>
            </a:pPr>
            <a:r>
              <a:rPr 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Plazma potasyumunu arttırırlar</a:t>
            </a:r>
            <a:endParaRPr lang="en-US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Bikarbonat tedavisinin yan etkileri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Sodyum bikarbonattır</a:t>
            </a:r>
          </a:p>
        </p:txBody>
      </p:sp>
    </p:spTree>
    <p:extLst>
      <p:ext uri="{BB962C8B-B14F-4D97-AF65-F5344CB8AC3E}">
        <p14:creationId xmlns:p14="http://schemas.microsoft.com/office/powerpoint/2010/main" val="63404847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Bikarbonat tedavisinin yan etkileri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Hipernatremi</a:t>
            </a:r>
            <a:r>
              <a:rPr lang="tr-TR" altLang="tr-TR" dirty="0">
                <a:latin typeface="Comic Sans MS" panose="030F0702030302020204" pitchFamily="66" charset="0"/>
              </a:rPr>
              <a:t> (ampullerde 892 </a:t>
            </a:r>
            <a:r>
              <a:rPr lang="tr-TR" altLang="tr-TR" dirty="0" err="1"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latin typeface="Comic Sans MS" panose="030F0702030302020204" pitchFamily="66" charset="0"/>
              </a:rPr>
              <a:t>/l)</a:t>
            </a: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Hiperkapni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HCO</a:t>
            </a:r>
            <a:r>
              <a:rPr lang="tr-TR" altLang="tr-TR" baseline="-25000" dirty="0">
                <a:latin typeface="Comic Sans MS" panose="030F0702030302020204" pitchFamily="66" charset="0"/>
              </a:rPr>
              <a:t>3</a:t>
            </a:r>
            <a:r>
              <a:rPr lang="tr-TR" altLang="tr-TR" dirty="0">
                <a:latin typeface="Comic Sans MS" panose="030F0702030302020204" pitchFamily="66" charset="0"/>
              </a:rPr>
              <a:t> + H </a:t>
            </a:r>
            <a:r>
              <a:rPr lang="tr-TR" altLang="tr-TR" dirty="0">
                <a:latin typeface="Comic Sans MS" panose="030F0702030302020204" pitchFamily="66" charset="0"/>
                <a:ea typeface="Arial" charset="0"/>
                <a:cs typeface="Arial" charset="0"/>
              </a:rPr>
              <a:t>»»»</a:t>
            </a:r>
            <a:r>
              <a:rPr lang="tr-TR" altLang="tr-TR" dirty="0">
                <a:latin typeface="Comic Sans MS" panose="030F0702030302020204" pitchFamily="66" charset="0"/>
              </a:rPr>
              <a:t> H</a:t>
            </a:r>
            <a:r>
              <a:rPr lang="tr-TR" altLang="tr-TR" baseline="-25000" dirty="0">
                <a:latin typeface="Comic Sans MS" panose="030F0702030302020204" pitchFamily="66" charset="0"/>
              </a:rPr>
              <a:t>2</a:t>
            </a:r>
            <a:r>
              <a:rPr lang="tr-TR" altLang="tr-TR" dirty="0">
                <a:latin typeface="Comic Sans MS" panose="030F0702030302020204" pitchFamily="66" charset="0"/>
              </a:rPr>
              <a:t>CO</a:t>
            </a:r>
            <a:r>
              <a:rPr lang="tr-TR" altLang="tr-TR" baseline="-25000" dirty="0">
                <a:latin typeface="Comic Sans MS" panose="030F0702030302020204" pitchFamily="66" charset="0"/>
              </a:rPr>
              <a:t>3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  <a:ea typeface="Arial" charset="0"/>
                <a:cs typeface="Arial" charset="0"/>
              </a:rPr>
              <a:t>»»»</a:t>
            </a:r>
            <a:r>
              <a:rPr lang="tr-TR" altLang="tr-TR" dirty="0">
                <a:latin typeface="Comic Sans MS" panose="030F0702030302020204" pitchFamily="66" charset="0"/>
              </a:rPr>
              <a:t> CO</a:t>
            </a:r>
            <a:r>
              <a:rPr lang="tr-TR" altLang="tr-TR" baseline="-25000" dirty="0">
                <a:latin typeface="Comic Sans MS" panose="030F0702030302020204" pitchFamily="66" charset="0"/>
              </a:rPr>
              <a:t>2</a:t>
            </a:r>
            <a:r>
              <a:rPr lang="tr-TR" altLang="tr-TR" dirty="0">
                <a:latin typeface="Comic Sans MS" panose="030F0702030302020204" pitchFamily="66" charset="0"/>
              </a:rPr>
              <a:t> + H</a:t>
            </a:r>
            <a:r>
              <a:rPr lang="tr-TR" altLang="tr-TR" baseline="-25000" dirty="0">
                <a:latin typeface="Comic Sans MS" panose="030F0702030302020204" pitchFamily="66" charset="0"/>
              </a:rPr>
              <a:t>2</a:t>
            </a:r>
            <a:r>
              <a:rPr lang="tr-TR" altLang="tr-TR" dirty="0">
                <a:latin typeface="Comic Sans MS" panose="030F0702030302020204" pitchFamily="66" charset="0"/>
              </a:rPr>
              <a:t>0</a:t>
            </a: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Hipopotasemi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Alkaloz</a:t>
            </a:r>
            <a:r>
              <a:rPr lang="tr-TR" altLang="tr-TR" dirty="0">
                <a:latin typeface="Comic Sans MS" panose="030F0702030302020204" pitchFamily="66" charset="0"/>
              </a:rPr>
              <a:t>, </a:t>
            </a:r>
            <a:r>
              <a:rPr lang="tr-TR" altLang="tr-TR" dirty="0" err="1">
                <a:latin typeface="Comic Sans MS" panose="030F0702030302020204" pitchFamily="66" charset="0"/>
              </a:rPr>
              <a:t>tetani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6652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630237"/>
            <a:ext cx="9004300" cy="5237163"/>
          </a:xfrm>
        </p:spPr>
        <p:txBody>
          <a:bodyPr/>
          <a:lstStyle/>
          <a:p>
            <a:pPr marL="0" indent="0" algn="ctr">
              <a:buNone/>
            </a:pPr>
            <a:endParaRPr lang="tr-TR" sz="2800" dirty="0" smtClean="0">
              <a:latin typeface="Comic Sans MS" panose="030F0902030302020204" pitchFamily="66" charset="0"/>
            </a:endParaRPr>
          </a:p>
          <a:p>
            <a:pPr marL="0" indent="0" algn="ctr">
              <a:buNone/>
            </a:pPr>
            <a:endParaRPr lang="tr-TR" sz="2800" dirty="0">
              <a:latin typeface="Comic Sans MS" panose="030F0902030302020204" pitchFamily="66" charset="0"/>
            </a:endParaRPr>
          </a:p>
          <a:p>
            <a:pPr marL="0" indent="0" algn="ctr">
              <a:buNone/>
            </a:pPr>
            <a:endParaRPr lang="tr-TR" sz="2800" smtClean="0">
              <a:latin typeface="Comic Sans MS" panose="030F0902030302020204" pitchFamily="66" charset="0"/>
            </a:endParaRPr>
          </a:p>
          <a:p>
            <a:pPr marL="0" indent="0" algn="ctr">
              <a:buNone/>
            </a:pPr>
            <a:endParaRPr lang="tr-TR" sz="2800" dirty="0">
              <a:latin typeface="Comic Sans MS" panose="030F0902030302020204" pitchFamily="66" charset="0"/>
            </a:endParaRPr>
          </a:p>
          <a:p>
            <a:pPr marL="0" indent="0" algn="ctr">
              <a:buNone/>
            </a:pPr>
            <a:r>
              <a:rPr lang="tr-TR" sz="2800" dirty="0" smtClean="0">
                <a:latin typeface="Comic Sans MS" panose="030F0902030302020204" pitchFamily="66" charset="0"/>
              </a:rPr>
              <a:t>www.tekinakpolat.com</a:t>
            </a:r>
            <a:endParaRPr lang="tr-TR" sz="2800" dirty="0">
              <a:latin typeface="Comic Sans MS" panose="030F0902030302020204" pitchFamily="66" charset="0"/>
            </a:endParaRPr>
          </a:p>
          <a:p>
            <a:pPr marL="0" indent="0" algn="ctr">
              <a:buNone/>
            </a:pP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 algn="ctr">
              <a:buNone/>
            </a:pP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792548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Bu hastada EKG’de ne beklersiniz?</a:t>
            </a:r>
          </a:p>
        </p:txBody>
      </p:sp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rsayılan Tasarım">
  <a:themeElements>
    <a:clrScheme name="">
      <a:dk1>
        <a:srgbClr val="000000"/>
      </a:dk1>
      <a:lt1>
        <a:srgbClr val="114FFB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B2FD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</TotalTime>
  <Pages>8</Pages>
  <Words>1881</Words>
  <Application>Microsoft Office PowerPoint</Application>
  <PresentationFormat>Özel</PresentationFormat>
  <Paragraphs>374</Paragraphs>
  <Slides>82</Slides>
  <Notes>22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82</vt:i4>
      </vt:variant>
    </vt:vector>
  </HeadingPairs>
  <TitlesOfParts>
    <vt:vector size="90" baseType="lpstr">
      <vt:lpstr>Arial</vt:lpstr>
      <vt:lpstr>Comic Sans MS</vt:lpstr>
      <vt:lpstr>Monotype Sorts</vt:lpstr>
      <vt:lpstr>Symbol</vt:lpstr>
      <vt:lpstr>Times New Roman</vt:lpstr>
      <vt:lpstr>Times New Roman Tur</vt:lpstr>
      <vt:lpstr>Varsayılan Tasarım</vt:lpstr>
      <vt:lpstr>Bit Eşlem Resmi</vt:lpstr>
      <vt:lpstr>POTASYUM DENGESİ</vt:lpstr>
      <vt:lpstr>Örnek 1</vt:lpstr>
      <vt:lpstr>Örnek 1 (devam)</vt:lpstr>
      <vt:lpstr>Sorunlar</vt:lpstr>
      <vt:lpstr>Hipopotasemi nedenleri</vt:lpstr>
      <vt:lpstr>PowerPoint Sunusu</vt:lpstr>
      <vt:lpstr>Potasyumun hücre içine girmesini arttıran faktörler</vt:lpstr>
      <vt:lpstr>Potasyumun hücre içine girmesini azaltan faktörler</vt:lpstr>
      <vt:lpstr>Bu hastada EKG’de ne beklersiniz?</vt:lpstr>
      <vt:lpstr>PowerPoint Sunusu</vt:lpstr>
      <vt:lpstr>Yorum</vt:lpstr>
      <vt:lpstr>K eksiği ne kadardır?</vt:lpstr>
      <vt:lpstr>Pratik bilgi</vt:lpstr>
      <vt:lpstr>PowerPoint Sunusu</vt:lpstr>
      <vt:lpstr>Tedaviyi nasıl planlarsınız</vt:lpstr>
      <vt:lpstr>K tedavisi (1)</vt:lpstr>
      <vt:lpstr>K tedavisi (2)</vt:lpstr>
      <vt:lpstr>YORUM</vt:lpstr>
      <vt:lpstr>Örnek 2</vt:lpstr>
      <vt:lpstr>Örnek 2 (devam)</vt:lpstr>
      <vt:lpstr>Sorunlar</vt:lpstr>
      <vt:lpstr>Hiponatremiyi nasıl tedavi edersiniz?</vt:lpstr>
      <vt:lpstr>Hiponatremiyi nasıl tedavi edersiniz?</vt:lpstr>
      <vt:lpstr>K dengesi</vt:lpstr>
      <vt:lpstr>PowerPoint Sunusu</vt:lpstr>
      <vt:lpstr>Dağılımsal hiperpotasemi</vt:lpstr>
      <vt:lpstr>PowerPoint Sunusu</vt:lpstr>
      <vt:lpstr>Organik asidoz</vt:lpstr>
      <vt:lpstr>Çıkarılacak dersler</vt:lpstr>
      <vt:lpstr>Örnek 3</vt:lpstr>
      <vt:lpstr>Örnek 3</vt:lpstr>
      <vt:lpstr>PowerPoint Sunusu</vt:lpstr>
      <vt:lpstr>PowerPoint Sunusu</vt:lpstr>
      <vt:lpstr>Bu hastada hiperpotaseminin nedeni?</vt:lpstr>
      <vt:lpstr>PowerPoint Sunusu</vt:lpstr>
      <vt:lpstr>Yalancı hiperpotasemi</vt:lpstr>
      <vt:lpstr>Dağılımsal hiperpotasemi</vt:lpstr>
      <vt:lpstr>Örnek 3 (Hiperpotasemi nedenleri)</vt:lpstr>
      <vt:lpstr>PowerPoint Sunusu</vt:lpstr>
      <vt:lpstr>Örnek 3 (Yorum)</vt:lpstr>
      <vt:lpstr>Rabdomiyolizi destekleyen bulgular</vt:lpstr>
      <vt:lpstr>Örnek 3 (Diğer sorunlar)</vt:lpstr>
      <vt:lpstr>Örnek 3 (Tedavi)</vt:lpstr>
      <vt:lpstr>PowerPoint Sunusu</vt:lpstr>
      <vt:lpstr>PowerPoint Sunusu</vt:lpstr>
      <vt:lpstr>Örnek 4</vt:lpstr>
      <vt:lpstr>Örnek 4</vt:lpstr>
      <vt:lpstr>Örnek 4 (Yorum)</vt:lpstr>
      <vt:lpstr>Örnek 4</vt:lpstr>
      <vt:lpstr>Örnek 5</vt:lpstr>
      <vt:lpstr>Örnek 5 (devam)</vt:lpstr>
      <vt:lpstr>Hiperpotasemik hastada kan Tx </vt:lpstr>
      <vt:lpstr>YANIT</vt:lpstr>
      <vt:lpstr>PowerPoint Sunusu</vt:lpstr>
      <vt:lpstr>Örnek 6</vt:lpstr>
      <vt:lpstr>Örnek (devam)</vt:lpstr>
      <vt:lpstr>Hipovolemiyi destekleyen lab bulguları</vt:lpstr>
      <vt:lpstr>Asit-baz metabolizması bozukluğu olan hasta</vt:lpstr>
      <vt:lpstr>Adaptif değişiklikler beklendiği gibi mi?</vt:lpstr>
      <vt:lpstr>Adaptif değişiklikler</vt:lpstr>
      <vt:lpstr>Basit mi? Karışık mı? Akut mu? Kronik mi? Kronik üzerine akut mu?</vt:lpstr>
      <vt:lpstr>Anyon açığı nedir?</vt:lpstr>
      <vt:lpstr>Normal anyon açıklı asidoz</vt:lpstr>
      <vt:lpstr>İdrar anyon açığı</vt:lpstr>
      <vt:lpstr>PowerPoint Sunusu</vt:lpstr>
      <vt:lpstr>Başka elektrolit bozukluğu veya eşlik eden sorun var mı?</vt:lpstr>
      <vt:lpstr>Hastadaki klinik durum(lar)da beklenen asit baz dengesi bozukluğu nedir?</vt:lpstr>
      <vt:lpstr>Hastadaki klinik durum(lar)da beklenen asit baz dengesi bozukluğu nedir?</vt:lpstr>
      <vt:lpstr>Hastadaki klinik durum(lar)da beklenen asit baz dengesi bozukluğu nedir?</vt:lpstr>
      <vt:lpstr>PowerPoint Sunusu</vt:lpstr>
      <vt:lpstr>Metabolik asidoz</vt:lpstr>
      <vt:lpstr>Örnek (hatırlayalım)</vt:lpstr>
      <vt:lpstr>Örnek (hatırlayalım)</vt:lpstr>
      <vt:lpstr>Örnek (yorum)</vt:lpstr>
      <vt:lpstr>Örnek : Beklenen diğer durumlar</vt:lpstr>
      <vt:lpstr>Örnek (devam)</vt:lpstr>
      <vt:lpstr>Bikarbonat eksiği</vt:lpstr>
      <vt:lpstr>Bikarbonat dozu</vt:lpstr>
      <vt:lpstr>PowerPoint Sunusu</vt:lpstr>
      <vt:lpstr>Bikarbonat tedavisinin yan etkileri</vt:lpstr>
      <vt:lpstr>Bikarbonat tedavisinin yan etkileri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Asiner hücre hasarı ile birlikte olan pankreas inflamasyonuna PANKREATİT adı verilir.</dc:title>
  <dc:subject/>
  <dc:creator>Slayt merkezi</dc:creator>
  <cp:keywords/>
  <dc:description/>
  <cp:lastModifiedBy>Mehmet Tekin Akpolat</cp:lastModifiedBy>
  <cp:revision>540</cp:revision>
  <cp:lastPrinted>1601-01-01T00:00:00Z</cp:lastPrinted>
  <dcterms:created xsi:type="dcterms:W3CDTF">1998-02-23T21:08:58Z</dcterms:created>
  <dcterms:modified xsi:type="dcterms:W3CDTF">2025-10-14T07:26:44Z</dcterms:modified>
</cp:coreProperties>
</file>