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521" r:id="rId2"/>
    <p:sldId id="1855" r:id="rId3"/>
    <p:sldId id="1024" r:id="rId4"/>
    <p:sldId id="1249" r:id="rId5"/>
    <p:sldId id="1290" r:id="rId6"/>
    <p:sldId id="1291" r:id="rId7"/>
    <p:sldId id="1292" r:id="rId8"/>
    <p:sldId id="1293" r:id="rId9"/>
    <p:sldId id="1294" r:id="rId10"/>
    <p:sldId id="1345" r:id="rId11"/>
    <p:sldId id="1296" r:id="rId12"/>
    <p:sldId id="1250" r:id="rId13"/>
    <p:sldId id="1295" r:id="rId14"/>
    <p:sldId id="1300" r:id="rId15"/>
    <p:sldId id="1301" r:id="rId16"/>
    <p:sldId id="1302" r:id="rId17"/>
    <p:sldId id="1303" r:id="rId18"/>
    <p:sldId id="1304" r:id="rId19"/>
    <p:sldId id="1306" r:id="rId20"/>
    <p:sldId id="1322" r:id="rId21"/>
    <p:sldId id="1307" r:id="rId22"/>
    <p:sldId id="1308" r:id="rId23"/>
    <p:sldId id="1341" r:id="rId24"/>
    <p:sldId id="1342" r:id="rId25"/>
    <p:sldId id="1343" r:id="rId26"/>
    <p:sldId id="1309" r:id="rId27"/>
    <p:sldId id="1310" r:id="rId28"/>
    <p:sldId id="1311" r:id="rId29"/>
    <p:sldId id="1312" r:id="rId30"/>
    <p:sldId id="1416" r:id="rId31"/>
    <p:sldId id="1344" r:id="rId32"/>
    <p:sldId id="1349" r:id="rId33"/>
    <p:sldId id="1350" r:id="rId34"/>
    <p:sldId id="1351" r:id="rId35"/>
    <p:sldId id="1352" r:id="rId36"/>
    <p:sldId id="1353" r:id="rId37"/>
    <p:sldId id="1354" r:id="rId38"/>
    <p:sldId id="1329" r:id="rId39"/>
    <p:sldId id="1358" r:id="rId40"/>
    <p:sldId id="1386" r:id="rId41"/>
    <p:sldId id="1336" r:id="rId42"/>
    <p:sldId id="1337" r:id="rId43"/>
    <p:sldId id="1359" r:id="rId44"/>
    <p:sldId id="1380" r:id="rId45"/>
    <p:sldId id="1360" r:id="rId46"/>
    <p:sldId id="1361" r:id="rId47"/>
    <p:sldId id="1362" r:id="rId48"/>
    <p:sldId id="1363" r:id="rId49"/>
    <p:sldId id="1365" r:id="rId50"/>
    <p:sldId id="1368" r:id="rId51"/>
    <p:sldId id="1369" r:id="rId52"/>
    <p:sldId id="1370" r:id="rId53"/>
    <p:sldId id="1339" r:id="rId54"/>
    <p:sldId id="1355" r:id="rId55"/>
    <p:sldId id="1340" r:id="rId56"/>
    <p:sldId id="1390" r:id="rId57"/>
    <p:sldId id="1316" r:id="rId58"/>
    <p:sldId id="1356" r:id="rId59"/>
    <p:sldId id="1317" r:id="rId60"/>
    <p:sldId id="1357" r:id="rId61"/>
    <p:sldId id="1856" r:id="rId62"/>
    <p:sldId id="1857" r:id="rId63"/>
  </p:sldIdLst>
  <p:sldSz cx="10591800" cy="70866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 Tur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92" autoAdjust="0"/>
    <p:restoredTop sz="66667" autoAdjust="0"/>
  </p:normalViewPr>
  <p:slideViewPr>
    <p:cSldViewPr>
      <p:cViewPr varScale="1">
        <p:scale>
          <a:sx n="75" d="100"/>
          <a:sy n="75" d="100"/>
        </p:scale>
        <p:origin x="1788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C20324D-6182-4F0D-88FD-E0AC5CB0CD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14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687388"/>
            <a:ext cx="512127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158F3AD-BB7F-4FB9-98C7-2D333DBDD26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10884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86E3D816-5BEE-4657-AC46-A75EAD76F1F8}" type="slidenum">
              <a:rPr lang="tr-TR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tr-TR" alt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38759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584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B9F157CA-0EFE-4137-BAE2-B21D48FF309E}" type="slidenum">
              <a:rPr lang="tr-TR" altLang="en-US" sz="1200" smtClean="0">
                <a:latin typeface="Times New Roman" panose="02020603050405020304" pitchFamily="18" charset="0"/>
              </a:rPr>
              <a:pPr/>
              <a:t>12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4810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789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E124F056-C169-472F-B2B6-26A811F1AA3B}" type="slidenum">
              <a:rPr lang="tr-TR" altLang="en-US" sz="1200" smtClean="0">
                <a:latin typeface="Times New Roman" panose="02020603050405020304" pitchFamily="18" charset="0"/>
              </a:rPr>
              <a:pPr/>
              <a:t>13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1190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4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5BD1654E-43F3-4C54-AA0E-7652015EC683}" type="slidenum">
              <a:rPr lang="tr-TR" altLang="en-US" sz="1200" smtClean="0">
                <a:latin typeface="Times New Roman" panose="02020603050405020304" pitchFamily="18" charset="0"/>
              </a:rPr>
              <a:pPr/>
              <a:t>31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694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58F3AD-BB7F-4FB9-98C7-2D333DBDD26D}" type="slidenum">
              <a:rPr lang="tr-TR" altLang="tr-TR" smtClean="0"/>
              <a:pPr>
                <a:defRPr/>
              </a:pPr>
              <a:t>38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0379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70B66F95-0619-4FED-AC30-69E400E45E4C}" type="slidenum">
              <a:rPr lang="tr-TR" altLang="tr-TR" sz="1200" smtClean="0">
                <a:latin typeface="Times New Roman" panose="02020603050405020304" pitchFamily="18" charset="0"/>
              </a:rPr>
              <a:pPr/>
              <a:t>52</a:t>
            </a:fld>
            <a:endParaRPr lang="tr-TR" altLang="tr-TR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0853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752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D221D00B-24AA-4911-AA4A-51D88A335151}" type="slidenum">
              <a:rPr lang="tr-TR" altLang="en-US" sz="1200" smtClean="0">
                <a:latin typeface="Times New Roman" panose="02020603050405020304" pitchFamily="18" charset="0"/>
              </a:rPr>
              <a:pPr/>
              <a:t>54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4084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1059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0B1B1D66-17A4-42CF-911E-CB1DF2AD481E}" type="slidenum">
              <a:rPr lang="tr-TR" altLang="en-US" sz="1200" smtClean="0">
                <a:latin typeface="Times New Roman" panose="02020603050405020304" pitchFamily="18" charset="0"/>
              </a:rPr>
              <a:pPr/>
              <a:t>56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389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F0B21B05-FBE4-43B2-8E3D-099E1EC6D080}" type="slidenum">
              <a:rPr lang="tr-TR" altLang="en-US" sz="1200" smtClean="0">
                <a:latin typeface="Times New Roman" panose="02020603050405020304" pitchFamily="18" charset="0"/>
              </a:rPr>
              <a:pPr/>
              <a:t>3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509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5E2B2630-EF11-4814-9C38-9C6101DA7893}" type="slidenum">
              <a:rPr lang="tr-TR" altLang="en-US" sz="1200" smtClean="0">
                <a:latin typeface="Times New Roman" panose="02020603050405020304" pitchFamily="18" charset="0"/>
              </a:rPr>
              <a:pPr/>
              <a:t>4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50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253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5072AB21-6453-42FF-BC52-1EDAFD808CC1}" type="slidenum">
              <a:rPr lang="tr-TR" altLang="en-US" sz="1200" smtClean="0">
                <a:latin typeface="Times New Roman" panose="02020603050405020304" pitchFamily="18" charset="0"/>
              </a:rPr>
              <a:pPr/>
              <a:t>5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047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458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C47A2CE5-BD45-41BD-8701-CE4F1906EBC0}" type="slidenum">
              <a:rPr lang="tr-TR" altLang="en-US" sz="1200" smtClean="0">
                <a:latin typeface="Times New Roman" panose="02020603050405020304" pitchFamily="18" charset="0"/>
              </a:rPr>
              <a:pPr/>
              <a:t>6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628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662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1DDFA561-E4EF-4B66-9364-F913B1E959F6}" type="slidenum">
              <a:rPr lang="tr-TR" altLang="en-US" sz="1200" smtClean="0">
                <a:latin typeface="Times New Roman" panose="02020603050405020304" pitchFamily="18" charset="0"/>
              </a:rPr>
              <a:pPr/>
              <a:t>7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458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2867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808AD1AD-A879-4204-BEB3-2785B9F345F8}" type="slidenum">
              <a:rPr lang="tr-TR" altLang="en-US" sz="1200" smtClean="0">
                <a:latin typeface="Times New Roman" panose="02020603050405020304" pitchFamily="18" charset="0"/>
              </a:rPr>
              <a:pPr/>
              <a:t>8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307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en-US"/>
              <a:t> </a:t>
            </a:r>
            <a:endParaRPr lang="en-GB" altLang="en-US"/>
          </a:p>
          <a:p>
            <a:r>
              <a:rPr lang="tr-TR" altLang="en-US" b="1"/>
              <a:t> </a:t>
            </a:r>
            <a:endParaRPr lang="en-US" altLang="en-US"/>
          </a:p>
        </p:txBody>
      </p:sp>
      <p:sp>
        <p:nvSpPr>
          <p:cNvPr id="3072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388E4407-AD0C-4224-B577-45C1F527509B}" type="slidenum">
              <a:rPr lang="tr-TR" altLang="en-US" sz="1200" smtClean="0">
                <a:latin typeface="Times New Roman" panose="02020603050405020304" pitchFamily="18" charset="0"/>
              </a:rPr>
              <a:pPr/>
              <a:t>9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905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379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panose="02020603050405020304" pitchFamily="18" charset="0"/>
              </a:defRPr>
            </a:lvl9pPr>
          </a:lstStyle>
          <a:p>
            <a:fld id="{7379AFD5-F3F1-4B6E-947B-DAAA8AE1F624}" type="slidenum">
              <a:rPr lang="tr-TR" altLang="en-US" sz="1200" smtClean="0">
                <a:latin typeface="Times New Roman" panose="02020603050405020304" pitchFamily="18" charset="0"/>
              </a:rPr>
              <a:pPr/>
              <a:t>11</a:t>
            </a:fld>
            <a:endParaRPr lang="tr-TR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774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93750" y="2201863"/>
            <a:ext cx="9004300" cy="151923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589088" y="4016375"/>
            <a:ext cx="7413625" cy="1809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ED3D1-D95B-4AB6-92C0-49080A51CC7D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72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CFAA2-C0BC-4063-8EF0-99F54CDDFD72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28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829550" y="190500"/>
            <a:ext cx="2251075" cy="56769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076325" y="190500"/>
            <a:ext cx="6600825" cy="56769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29A4D-E5AA-4A1C-9F9B-DC7C41C67CCD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64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7DD23-E8A4-48A2-A403-790A5A1EB247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29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6613" y="4554538"/>
            <a:ext cx="9002712" cy="14065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36613" y="3003550"/>
            <a:ext cx="9002712" cy="15509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8CAED-F0AB-41CC-9061-BE1A965F52B9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25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78732-AB47-4827-BE73-E40E624C2330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19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225" y="284163"/>
            <a:ext cx="9531350" cy="11811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225" y="1585913"/>
            <a:ext cx="4679950" cy="661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30225" y="2247900"/>
            <a:ext cx="4679950" cy="40830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5380038" y="1585913"/>
            <a:ext cx="4681537" cy="661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380038" y="2247900"/>
            <a:ext cx="4681537" cy="40830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A971D-30B5-4C13-8756-AFDA3B54F641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90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AC13D-02BB-4BF2-81CC-2B5393E63772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99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E957A-561E-44D7-B160-222FB4D7D4A2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14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225" y="282575"/>
            <a:ext cx="3484563" cy="120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141788" y="282575"/>
            <a:ext cx="5919787" cy="6048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0225" y="1482725"/>
            <a:ext cx="3484563" cy="4848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3BD40-F46D-493B-9730-C16BB6753CE7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24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76450" y="4960938"/>
            <a:ext cx="6354763" cy="5857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076450" y="633413"/>
            <a:ext cx="6354763" cy="42513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076450" y="5546725"/>
            <a:ext cx="6354763" cy="831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386BB-82F0-401C-9F67-82ED6CA0A8D9}" type="slidenum">
              <a:rPr lang="tr-TR" altLang="tr-TR"/>
              <a:pPr>
                <a:defRPr/>
              </a:pPr>
              <a:t>‹#›</a:t>
            </a:fld>
            <a:endParaRPr lang="tr-TR" altLang="tr-TR">
              <a:latin typeface="Times New Roman Tu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0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6325" y="190500"/>
            <a:ext cx="90043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50800" rIns="1016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1616075"/>
            <a:ext cx="9004300" cy="425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text styles</a:t>
            </a:r>
          </a:p>
          <a:p>
            <a:pPr lvl="1"/>
            <a:r>
              <a:rPr lang="tr-TR" altLang="en-US"/>
              <a:t>Second level</a:t>
            </a:r>
          </a:p>
          <a:p>
            <a:pPr lvl="2"/>
            <a:r>
              <a:rPr lang="tr-TR" altLang="en-US"/>
              <a:t>Third level</a:t>
            </a:r>
          </a:p>
          <a:p>
            <a:pPr lvl="3"/>
            <a:r>
              <a:rPr lang="tr-TR" altLang="en-US"/>
              <a:t>Fourth level</a:t>
            </a:r>
          </a:p>
          <a:p>
            <a:pPr lvl="4"/>
            <a:r>
              <a:rPr lang="tr-TR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93750" y="6456363"/>
            <a:ext cx="2206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0" y="6456363"/>
            <a:ext cx="3352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1425" y="6456363"/>
            <a:ext cx="2206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r">
              <a:defRPr sz="15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F4D670-9ED0-47BB-BBAD-FC98B0AC68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04" r:id="rId1"/>
    <p:sldLayoutId id="2147486005" r:id="rId2"/>
    <p:sldLayoutId id="2147486006" r:id="rId3"/>
    <p:sldLayoutId id="2147486007" r:id="rId4"/>
    <p:sldLayoutId id="2147486008" r:id="rId5"/>
    <p:sldLayoutId id="2147486009" r:id="rId6"/>
    <p:sldLayoutId id="2147486010" r:id="rId7"/>
    <p:sldLayoutId id="2147486011" r:id="rId8"/>
    <p:sldLayoutId id="2147486012" r:id="rId9"/>
    <p:sldLayoutId id="2147486013" r:id="rId10"/>
    <p:sldLayoutId id="2147486014" r:id="rId11"/>
  </p:sldLayoutIdLst>
  <p:txStyles>
    <p:titleStyle>
      <a:lvl1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+mj-lt"/>
          <a:ea typeface="+mj-ea"/>
          <a:cs typeface="+mj-cs"/>
        </a:defRPr>
      </a:lvl1pPr>
      <a:lvl2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2pPr>
      <a:lvl3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3pPr>
      <a:lvl4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4pPr>
      <a:lvl5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5pPr>
      <a:lvl6pPr marL="4572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6pPr>
      <a:lvl7pPr marL="9144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7pPr>
      <a:lvl8pPr marL="13716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8pPr>
      <a:lvl9pPr marL="18288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pitchFamily="34" charset="0"/>
        </a:defRPr>
      </a:lvl9pPr>
    </p:titleStyle>
    <p:bodyStyle>
      <a:lvl1pPr marL="379413" indent="-379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Font typeface="Monotype Sorts" charset="2"/>
        <a:buChar char="l"/>
        <a:defRPr sz="3200" b="1">
          <a:solidFill>
            <a:schemeClr val="bg1"/>
          </a:solidFill>
          <a:latin typeface="+mn-lt"/>
          <a:ea typeface="+mn-ea"/>
          <a:cs typeface="+mn-cs"/>
        </a:defRPr>
      </a:lvl1pPr>
      <a:lvl2pPr marL="820738" indent="-3159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Char char="–"/>
        <a:defRPr sz="2800" b="1">
          <a:solidFill>
            <a:schemeClr val="bg1"/>
          </a:solidFill>
          <a:latin typeface="+mn-lt"/>
        </a:defRPr>
      </a:lvl2pPr>
      <a:lvl3pPr marL="1262063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768475" indent="-254000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200" b="1">
          <a:solidFill>
            <a:schemeClr val="bg1"/>
          </a:solidFill>
          <a:latin typeface="+mn-lt"/>
        </a:defRPr>
      </a:lvl4pPr>
      <a:lvl5pPr marL="22733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5pPr>
      <a:lvl6pPr marL="27305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6pPr>
      <a:lvl7pPr marL="31877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7pPr>
      <a:lvl8pPr marL="36449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8pPr>
      <a:lvl9pPr marL="41021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>
          <a:solidFill>
            <a:schemeClr val="bg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tekinakpolat.com/bobrek-temel-bilgile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81088" y="1042988"/>
            <a:ext cx="9004300" cy="1181100"/>
          </a:xfrm>
          <a:noFill/>
        </p:spPr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SİSTEMİK HASTALIKLAR VE BÖBREK</a:t>
            </a:r>
            <a:endParaRPr lang="tr-TR" altLang="en-US" sz="4800" dirty="0">
              <a:latin typeface="Comic Sans MS" panose="030F0702030302020204" pitchFamily="66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9650" y="2328863"/>
            <a:ext cx="9004300" cy="4251325"/>
          </a:xfrm>
          <a:noFill/>
        </p:spPr>
        <p:txBody>
          <a:bodyPr/>
          <a:lstStyle/>
          <a:p>
            <a:pPr algn="ctr">
              <a:lnSpc>
                <a:spcPct val="110000"/>
              </a:lnSpc>
              <a:buFont typeface="Monotype Sorts" charset="2"/>
              <a:buNone/>
            </a:pPr>
            <a:endParaRPr lang="tr-TR" altLang="en-US" sz="3500" dirty="0">
              <a:latin typeface="Comic Sans MS" panose="030F0702030302020204" pitchFamily="66" charset="0"/>
            </a:endParaRPr>
          </a:p>
          <a:p>
            <a:pPr algn="ctr">
              <a:lnSpc>
                <a:spcPct val="110000"/>
              </a:lnSpc>
              <a:buFont typeface="Monotype Sorts" charset="2"/>
              <a:buNone/>
            </a:pPr>
            <a:r>
              <a:rPr lang="tr-TR" altLang="en-US" sz="3500" dirty="0">
                <a:latin typeface="Comic Sans MS" panose="030F0702030302020204" pitchFamily="66" charset="0"/>
              </a:rPr>
              <a:t>Prof. Dr. Tekin AKPOLAT</a:t>
            </a:r>
          </a:p>
          <a:p>
            <a:pPr algn="ctr">
              <a:lnSpc>
                <a:spcPct val="110000"/>
              </a:lnSpc>
              <a:buFont typeface="Monotype Sorts" charset="2"/>
              <a:buNone/>
            </a:pPr>
            <a:r>
              <a:rPr lang="tr-TR" altLang="en-US" sz="3500" dirty="0">
                <a:latin typeface="Comic Sans MS" panose="030F0702030302020204" pitchFamily="66" charset="0"/>
              </a:rPr>
              <a:t>İstinye Üniversitesi Tıp Fakültesi</a:t>
            </a:r>
          </a:p>
          <a:p>
            <a:pPr algn="ctr">
              <a:lnSpc>
                <a:spcPct val="110000"/>
              </a:lnSpc>
              <a:buFont typeface="Monotype Sorts" charset="2"/>
              <a:buNone/>
            </a:pPr>
            <a:r>
              <a:rPr lang="tr-TR" altLang="en-US" sz="3500" dirty="0" err="1">
                <a:latin typeface="Comic Sans MS" panose="030F0702030302020204" pitchFamily="66" charset="0"/>
              </a:rPr>
              <a:t>Nefroloji</a:t>
            </a:r>
            <a:r>
              <a:rPr lang="tr-TR" altLang="en-US" sz="3500" dirty="0">
                <a:latin typeface="Comic Sans MS" panose="030F0702030302020204" pitchFamily="66" charset="0"/>
              </a:rPr>
              <a:t> Uzmanı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pPr algn="ctr">
              <a:lnSpc>
                <a:spcPct val="110000"/>
              </a:lnSpc>
              <a:buFont typeface="Monotype Sorts" charset="2"/>
              <a:buNone/>
            </a:pPr>
            <a:r>
              <a:rPr lang="tr-TR" altLang="en-US" sz="3500" dirty="0">
                <a:latin typeface="Comic Sans MS" panose="030F0702030302020204" pitchFamily="66" charset="0"/>
              </a:rPr>
              <a:t>Liv </a:t>
            </a:r>
            <a:r>
              <a:rPr lang="tr-TR" altLang="en-US" sz="3500" dirty="0" err="1">
                <a:latin typeface="Comic Sans MS" panose="030F0702030302020204" pitchFamily="66" charset="0"/>
              </a:rPr>
              <a:t>Hospital</a:t>
            </a:r>
            <a:r>
              <a:rPr lang="tr-TR" altLang="en-US" sz="3500" dirty="0">
                <a:latin typeface="Comic Sans MS" panose="030F0702030302020204" pitchFamily="66" charset="0"/>
              </a:rPr>
              <a:t>-İSTANBUL</a:t>
            </a:r>
          </a:p>
          <a:p>
            <a:pPr algn="ctr">
              <a:buNone/>
            </a:pPr>
            <a:r>
              <a:rPr lang="tr-TR" altLang="en-US" sz="3600" dirty="0" smtClean="0">
                <a:latin typeface="Comic Sans MS" pitchFamily="66" charset="0"/>
              </a:rPr>
              <a:t>2025-2026</a:t>
            </a:r>
            <a:endParaRPr lang="tr-TR" altLang="en-US" sz="3600" dirty="0">
              <a:latin typeface="Comic Sans MS" pitchFamily="66" charset="0"/>
            </a:endParaRPr>
          </a:p>
        </p:txBody>
      </p:sp>
      <p:pic>
        <p:nvPicPr>
          <p:cNvPr id="15364" name="Picture 6" descr="https://encrypted-tbn0.gstatic.com/images?q=tbn:ANd9GcRAYcEN429V7jCAWWVWfiAQe6EQwS9p79gy7mAXTS7ZTSELGxm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4400550"/>
            <a:ext cx="2376488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C:\Users\tekin.akpolat\Desktop\hepsison\onemliler\kongre nefroloji 2017\istinye universite logo s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4405313"/>
            <a:ext cx="2214563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Kavramlar</a:t>
            </a:r>
          </a:p>
        </p:txBody>
      </p:sp>
      <p:sp>
        <p:nvSpPr>
          <p:cNvPr id="3174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Monotype Sorts" charset="2"/>
              <a:buNone/>
            </a:pPr>
            <a:r>
              <a:rPr lang="tr-TR" altLang="tr-TR">
                <a:hlinkClick r:id="rId2"/>
              </a:rPr>
              <a:t>http://tekinakpolat.com/bobrek-temel-bilgiler/</a:t>
            </a:r>
            <a:endParaRPr lang="tr-TR" alt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27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Genel bilgiler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Böbrek hastalığından sistemik hastalığa</a:t>
            </a:r>
            <a:endParaRPr lang="en-US" altLang="tr-TR">
              <a:solidFill>
                <a:srgbClr val="FFFF00"/>
              </a:solidFill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Sistemik hastalıktan böbrek hastalığına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Eşlik eden hastalıklar  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Tedavi ve sorunlar</a:t>
            </a:r>
            <a:r>
              <a:rPr lang="en-US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endParaRPr lang="tr-TR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en-US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Özet</a:t>
            </a:r>
          </a:p>
          <a:p>
            <a:pPr>
              <a:buFont typeface="Monotype Sorts" charset="2"/>
              <a:buNone/>
            </a:pPr>
            <a:endParaRPr lang="tr-TR" altLang="en-US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Böbrek hastalıkları nelerdir?</a:t>
            </a:r>
            <a:endParaRPr lang="tr-TR" altLang="en-US" sz="4800" dirty="0">
              <a:latin typeface="Comic Sans MS" panose="030F0702030302020204" pitchFamily="66" charset="0"/>
            </a:endParaRPr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>
          <a:xfrm>
            <a:off x="1062038" y="1095375"/>
            <a:ext cx="9004300" cy="4251325"/>
          </a:xfrm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Akut böbrek hasarı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Kronik böbrek hastalığı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Kreatinin</a:t>
            </a:r>
            <a:r>
              <a:rPr lang="tr-TR" altLang="tr-TR" dirty="0">
                <a:latin typeface="Comic Sans MS" panose="030F0702030302020204" pitchFamily="66" charset="0"/>
              </a:rPr>
              <a:t> yüksekliği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Glomerüler</a:t>
            </a:r>
            <a:r>
              <a:rPr lang="tr-TR" altLang="tr-TR" dirty="0">
                <a:latin typeface="Comic Sans MS" panose="030F0702030302020204" pitchFamily="66" charset="0"/>
              </a:rPr>
              <a:t> hastalıklar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tubüler</a:t>
            </a:r>
            <a:r>
              <a:rPr lang="tr-TR" altLang="tr-TR" dirty="0">
                <a:latin typeface="Comic Sans MS" panose="030F0702030302020204" pitchFamily="66" charset="0"/>
              </a:rPr>
              <a:t> hastalıklar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Asemptomatik</a:t>
            </a:r>
            <a:r>
              <a:rPr lang="tr-TR" altLang="tr-TR" dirty="0">
                <a:latin typeface="Comic Sans MS" panose="030F0702030302020204" pitchFamily="66" charset="0"/>
              </a:rPr>
              <a:t> idrar anormallikleri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Sıvı-elektrolit metabolizması bozuklukları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Diğer hastalıklar</a:t>
            </a:r>
            <a:endParaRPr lang="en-US" altLang="tr-TR" dirty="0">
              <a:latin typeface="Comic Sans MS" panose="030F0702030302020204" pitchFamily="66" charset="0"/>
            </a:endParaRPr>
          </a:p>
          <a:p>
            <a:endParaRPr lang="tr-TR" altLang="en-U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GLOMERÜLER HASTALIKLAR 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Pratikte </a:t>
            </a:r>
            <a:r>
              <a:rPr lang="tr-TR" altLang="tr-TR" dirty="0" err="1">
                <a:latin typeface="Comic Sans MS" panose="030F0702030302020204" pitchFamily="66" charset="0"/>
              </a:rPr>
              <a:t>glomerüler</a:t>
            </a:r>
            <a:r>
              <a:rPr lang="tr-TR" altLang="tr-TR" dirty="0">
                <a:latin typeface="Comic Sans MS" panose="030F0702030302020204" pitchFamily="66" charset="0"/>
              </a:rPr>
              <a:t> hastalıklar 6 şekilde karşımıza çıkar. Hastanın hiçbir şikayeti olmayabileceği gibi şiddetli/hızlı ilerleyen böbrek yetmezliği de olabilir.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GLOMERÜLER HASTALIKLAR 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1.İdrar incelemesinde anormallikler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2.Makroskopik </a:t>
            </a:r>
            <a:r>
              <a:rPr lang="tr-TR" altLang="tr-TR" dirty="0" err="1">
                <a:latin typeface="Comic Sans MS" panose="030F0702030302020204" pitchFamily="66" charset="0"/>
              </a:rPr>
              <a:t>hematüri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3.Nefrotik sendrom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4.Ani başlayan </a:t>
            </a:r>
            <a:r>
              <a:rPr lang="tr-TR" altLang="tr-TR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5.Kronik (müzmin, uzun süreli) </a:t>
            </a:r>
            <a:r>
              <a:rPr lang="tr-TR" altLang="tr-TR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6.Hızlı ilerleyen nefrit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400" dirty="0">
                <a:latin typeface="Comic Sans MS" panose="030F0702030302020204" pitchFamily="66" charset="0"/>
              </a:rPr>
              <a:t>Minimal Değişiklik </a:t>
            </a:r>
            <a:r>
              <a:rPr lang="tr-TR" altLang="tr-TR" sz="4400" dirty="0" err="1">
                <a:latin typeface="Comic Sans MS" panose="030F0702030302020204" pitchFamily="66" charset="0"/>
              </a:rPr>
              <a:t>Hastalığı’nın</a:t>
            </a:r>
            <a:r>
              <a:rPr lang="tr-TR" altLang="tr-TR" sz="4400" dirty="0">
                <a:latin typeface="Comic Sans MS" panose="030F0702030302020204" pitchFamily="66" charset="0"/>
              </a:rPr>
              <a:t> nedenleri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Malignite</a:t>
            </a:r>
            <a:r>
              <a:rPr lang="tr-TR" altLang="tr-TR" dirty="0">
                <a:latin typeface="Comic Sans MS" panose="030F0702030302020204" pitchFamily="66" charset="0"/>
              </a:rPr>
              <a:t>, özellikle </a:t>
            </a:r>
            <a:r>
              <a:rPr lang="tr-TR" altLang="tr-TR" dirty="0" err="1">
                <a:latin typeface="Comic Sans MS" panose="030F0702030302020204" pitchFamily="66" charset="0"/>
              </a:rPr>
              <a:t>Hodgkin</a:t>
            </a:r>
            <a:r>
              <a:rPr lang="tr-TR" altLang="tr-TR" dirty="0">
                <a:latin typeface="Comic Sans MS" panose="030F0702030302020204" pitchFamily="66" charset="0"/>
              </a:rPr>
              <a:t> Hastalığı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İlaçlar (</a:t>
            </a:r>
            <a:r>
              <a:rPr lang="tr-TR" altLang="tr-TR" dirty="0" err="1">
                <a:latin typeface="Comic Sans MS" panose="030F0702030302020204" pitchFamily="66" charset="0"/>
              </a:rPr>
              <a:t>Non-steroidal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antiinflamatuvar</a:t>
            </a:r>
            <a:r>
              <a:rPr lang="tr-TR" altLang="tr-TR" dirty="0">
                <a:latin typeface="Comic Sans MS" panose="030F0702030302020204" pitchFamily="66" charset="0"/>
              </a:rPr>
              <a:t> ilaçlar, Lityum, Altın, İnterferon, </a:t>
            </a:r>
            <a:r>
              <a:rPr lang="tr-TR" altLang="tr-TR" dirty="0" err="1">
                <a:latin typeface="Comic Sans MS" panose="030F0702030302020204" pitchFamily="66" charset="0"/>
              </a:rPr>
              <a:t>Ampisillin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Rifampisin</a:t>
            </a:r>
            <a:r>
              <a:rPr lang="tr-TR" altLang="tr-TR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Allerjik</a:t>
            </a:r>
            <a:r>
              <a:rPr lang="tr-TR" altLang="tr-TR" dirty="0">
                <a:latin typeface="Comic Sans MS" panose="030F0702030302020204" pitchFamily="66" charset="0"/>
              </a:rPr>
              <a:t> durumlar (Besin, sarmaşık, polen ve arı sokması)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IgA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nefropatisi</a:t>
            </a:r>
            <a:endParaRPr lang="tr-TR" altLang="tr-TR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400" dirty="0" err="1">
                <a:latin typeface="Comic Sans MS" panose="030F0702030302020204" pitchFamily="66" charset="0"/>
              </a:rPr>
              <a:t>Mezangial</a:t>
            </a:r>
            <a:r>
              <a:rPr lang="tr-TR" altLang="tr-TR" sz="4400" dirty="0">
                <a:latin typeface="Comic Sans MS" panose="030F0702030302020204" pitchFamily="66" charset="0"/>
              </a:rPr>
              <a:t> </a:t>
            </a:r>
            <a:r>
              <a:rPr lang="tr-TR" altLang="tr-TR" sz="4400" dirty="0" err="1">
                <a:latin typeface="Comic Sans MS" panose="030F0702030302020204" pitchFamily="66" charset="0"/>
              </a:rPr>
              <a:t>proliferatif</a:t>
            </a:r>
            <a:r>
              <a:rPr lang="tr-TR" altLang="tr-TR" sz="4400" dirty="0">
                <a:latin typeface="Comic Sans MS" panose="030F0702030302020204" pitchFamily="66" charset="0"/>
              </a:rPr>
              <a:t> </a:t>
            </a:r>
            <a:r>
              <a:rPr lang="tr-TR" altLang="tr-TR" sz="4400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sz="4400" dirty="0">
                <a:latin typeface="Comic Sans MS" panose="030F0702030302020204" pitchFamily="66" charset="0"/>
              </a:rPr>
              <a:t> nedenleri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1055688" y="2030413"/>
            <a:ext cx="9004300" cy="4251325"/>
          </a:xfrm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İyileşen </a:t>
            </a:r>
            <a:r>
              <a:rPr lang="tr-TR" altLang="tr-TR" sz="2400" dirty="0" err="1">
                <a:latin typeface="Comic Sans MS" panose="030F0702030302020204" pitchFamily="66" charset="0"/>
              </a:rPr>
              <a:t>postinfeksiyöz</a:t>
            </a:r>
            <a:r>
              <a:rPr lang="tr-TR" altLang="tr-TR" sz="2400" dirty="0">
                <a:latin typeface="Comic Sans MS" panose="030F0702030302020204" pitchFamily="66" charset="0"/>
              </a:rPr>
              <a:t> GN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SLE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Henoch-Schönlein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purpurası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>
                <a:latin typeface="Comic Sans MS" panose="030F0702030302020204" pitchFamily="66" charset="0"/>
              </a:rPr>
              <a:t>Diğer </a:t>
            </a:r>
            <a:r>
              <a:rPr lang="tr-TR" altLang="tr-TR" sz="2400" dirty="0" err="1">
                <a:latin typeface="Comic Sans MS" panose="030F0702030302020204" pitchFamily="66" charset="0"/>
              </a:rPr>
              <a:t>vaskülitler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Romatoid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artrit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Alport</a:t>
            </a:r>
            <a:r>
              <a:rPr lang="tr-TR" altLang="tr-TR" sz="2400" dirty="0">
                <a:latin typeface="Comic Sans MS" panose="030F0702030302020204" pitchFamily="66" charset="0"/>
              </a:rPr>
              <a:t> sendromu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Goodpasture</a:t>
            </a:r>
            <a:r>
              <a:rPr lang="tr-TR" altLang="tr-TR" sz="2400" dirty="0">
                <a:latin typeface="Comic Sans MS" panose="030F0702030302020204" pitchFamily="66" charset="0"/>
              </a:rPr>
              <a:t> sendromu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Kimura</a:t>
            </a:r>
            <a:r>
              <a:rPr lang="tr-TR" altLang="tr-TR" sz="2400" dirty="0">
                <a:latin typeface="Comic Sans MS" panose="030F0702030302020204" pitchFamily="66" charset="0"/>
              </a:rPr>
              <a:t> hastalığı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D-</a:t>
            </a:r>
            <a:r>
              <a:rPr lang="tr-TR" altLang="tr-TR" sz="2400" dirty="0" err="1">
                <a:latin typeface="Comic Sans MS" panose="030F0702030302020204" pitchFamily="66" charset="0"/>
              </a:rPr>
              <a:t>penisillamin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endParaRPr lang="en-US" altLang="tr-T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 err="1">
                <a:latin typeface="Comic Sans MS" panose="030F0702030302020204" pitchFamily="66" charset="0"/>
              </a:rPr>
              <a:t>Fokal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segmental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glomerülosklerozun</a:t>
            </a:r>
            <a:r>
              <a:rPr lang="tr-TR" altLang="tr-TR" sz="4000" dirty="0">
                <a:latin typeface="Comic Sans MS" panose="030F0702030302020204" pitchFamily="66" charset="0"/>
              </a:rPr>
              <a:t> nedenleri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HIV </a:t>
            </a:r>
            <a:r>
              <a:rPr lang="tr-TR" altLang="tr-TR" dirty="0" err="1">
                <a:latin typeface="Comic Sans MS" panose="030F0702030302020204" pitchFamily="66" charset="0"/>
              </a:rPr>
              <a:t>infeksiyonu</a:t>
            </a:r>
            <a:r>
              <a:rPr lang="tr-TR" altLang="tr-TR" dirty="0">
                <a:latin typeface="Comic Sans MS" panose="030F0702030302020204" pitchFamily="66" charset="0"/>
              </a:rPr>
              <a:t> ve AIDS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Heroin</a:t>
            </a:r>
            <a:r>
              <a:rPr lang="tr-TR" altLang="tr-TR" dirty="0">
                <a:latin typeface="Comic Sans MS" panose="030F0702030302020204" pitchFamily="66" charset="0"/>
              </a:rPr>
              <a:t> alışkanlığı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Vezikoüreteral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reflü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Malignite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Masif </a:t>
            </a:r>
            <a:r>
              <a:rPr lang="tr-TR" altLang="tr-TR" dirty="0" err="1">
                <a:latin typeface="Comic Sans MS" panose="030F0702030302020204" pitchFamily="66" charset="0"/>
              </a:rPr>
              <a:t>obesite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Soliter</a:t>
            </a:r>
            <a:r>
              <a:rPr lang="tr-TR" altLang="tr-TR" dirty="0">
                <a:latin typeface="Comic Sans MS" panose="030F0702030302020204" pitchFamily="66" charset="0"/>
              </a:rPr>
              <a:t> (tek) böbrek 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Kronik </a:t>
            </a:r>
            <a:r>
              <a:rPr lang="tr-TR" altLang="tr-TR" dirty="0" err="1">
                <a:latin typeface="Comic Sans MS" panose="030F0702030302020204" pitchFamily="66" charset="0"/>
              </a:rPr>
              <a:t>transplant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rejeksiyon</a:t>
            </a:r>
            <a:endParaRPr lang="tr-TR" altLang="tr-TR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 err="1">
                <a:latin typeface="Comic Sans MS" panose="030F0702030302020204" pitchFamily="66" charset="0"/>
              </a:rPr>
              <a:t>Membranöz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glomerülopatinin</a:t>
            </a:r>
            <a:r>
              <a:rPr lang="tr-TR" altLang="tr-TR" sz="3200" dirty="0">
                <a:latin typeface="Comic Sans MS" panose="030F0702030302020204" pitchFamily="66" charset="0"/>
              </a:rPr>
              <a:t> nedenleri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İlaçlar (Altın, D-</a:t>
            </a:r>
            <a:r>
              <a:rPr lang="tr-TR" altLang="tr-TR" sz="2400" dirty="0" err="1">
                <a:latin typeface="Comic Sans MS" panose="030F0702030302020204" pitchFamily="66" charset="0"/>
              </a:rPr>
              <a:t>Penisillamin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Kaptopril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Civa</a:t>
            </a:r>
            <a:r>
              <a:rPr lang="tr-TR" altLang="tr-TR" sz="2400" dirty="0">
                <a:latin typeface="Comic Sans MS" panose="030F0702030302020204" pitchFamily="66" charset="0"/>
              </a:rPr>
              <a:t>, NSAİİ, </a:t>
            </a:r>
            <a:r>
              <a:rPr lang="tr-TR" altLang="tr-TR" sz="2400" dirty="0" err="1">
                <a:latin typeface="Comic Sans MS" panose="030F0702030302020204" pitchFamily="66" charset="0"/>
              </a:rPr>
              <a:t>Probenecid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Malign</a:t>
            </a:r>
            <a:r>
              <a:rPr lang="tr-TR" altLang="tr-TR" sz="2400" dirty="0">
                <a:latin typeface="Comic Sans MS" panose="030F0702030302020204" pitchFamily="66" charset="0"/>
              </a:rPr>
              <a:t> durumlar (Akciğer kanseri, kolon kanseri, mide kanseri, meme kanseri, </a:t>
            </a:r>
            <a:r>
              <a:rPr lang="tr-TR" altLang="tr-TR" sz="2400" dirty="0" err="1">
                <a:latin typeface="Comic Sans MS" panose="030F0702030302020204" pitchFamily="66" charset="0"/>
              </a:rPr>
              <a:t>lenfomalar</a:t>
            </a:r>
            <a:r>
              <a:rPr lang="tr-TR" altLang="tr-TR" sz="2400" dirty="0">
                <a:latin typeface="Comic Sans MS" panose="030F0702030302020204" pitchFamily="66" charset="0"/>
              </a:rPr>
              <a:t>, lösemiler)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Multisistem</a:t>
            </a:r>
            <a:r>
              <a:rPr lang="tr-TR" altLang="tr-TR" sz="2400" dirty="0">
                <a:latin typeface="Comic Sans MS" panose="030F0702030302020204" pitchFamily="66" charset="0"/>
              </a:rPr>
              <a:t> hastalıklar (Sistemik </a:t>
            </a:r>
            <a:r>
              <a:rPr lang="tr-TR" altLang="tr-TR" sz="2400" dirty="0" err="1">
                <a:latin typeface="Comic Sans MS" panose="030F0702030302020204" pitchFamily="66" charset="0"/>
              </a:rPr>
              <a:t>lupus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eritematozus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romatoid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artrit</a:t>
            </a:r>
            <a:r>
              <a:rPr lang="tr-TR" altLang="tr-TR" sz="2400" dirty="0">
                <a:latin typeface="Comic Sans MS" panose="030F0702030302020204" pitchFamily="66" charset="0"/>
              </a:rPr>
              <a:t>, orak hücre hastalığı, </a:t>
            </a:r>
            <a:r>
              <a:rPr lang="tr-TR" altLang="tr-TR" sz="2400" dirty="0" err="1">
                <a:latin typeface="Comic Sans MS" panose="030F0702030302020204" pitchFamily="66" charset="0"/>
              </a:rPr>
              <a:t>sarkoidoz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Guillain-Barre</a:t>
            </a:r>
            <a:r>
              <a:rPr lang="tr-TR" altLang="tr-TR" sz="2400" dirty="0">
                <a:latin typeface="Comic Sans MS" panose="030F0702030302020204" pitchFamily="66" charset="0"/>
              </a:rPr>
              <a:t> sendromu,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infeksiyonlar</a:t>
            </a:r>
            <a:r>
              <a:rPr lang="tr-TR" altLang="tr-TR" sz="2400" dirty="0">
                <a:latin typeface="Comic Sans MS" panose="030F0702030302020204" pitchFamily="66" charset="0"/>
              </a:rPr>
              <a:t>, hepatit B </a:t>
            </a:r>
            <a:r>
              <a:rPr lang="tr-TR" altLang="tr-TR" sz="2400" dirty="0" err="1">
                <a:latin typeface="Comic Sans MS" panose="030F0702030302020204" pitchFamily="66" charset="0"/>
              </a:rPr>
              <a:t>virus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infeksiyonu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Diğer (Kronik </a:t>
            </a:r>
            <a:r>
              <a:rPr lang="tr-TR" altLang="tr-TR" sz="2400" dirty="0" err="1">
                <a:latin typeface="Comic Sans MS" panose="030F0702030302020204" pitchFamily="66" charset="0"/>
              </a:rPr>
              <a:t>rejeksiyon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tiroidit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endParaRPr lang="en-US" altLang="tr-T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 err="1">
                <a:latin typeface="Comic Sans MS" panose="030F0702030302020204" pitchFamily="66" charset="0"/>
              </a:rPr>
              <a:t>Membranoproliferatif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glomerülonefritler</a:t>
            </a:r>
            <a:r>
              <a:rPr lang="tr-TR" altLang="tr-TR" sz="4000" dirty="0">
                <a:latin typeface="Comic Sans MS" panose="030F0702030302020204" pitchFamily="66" charset="0"/>
              </a:rPr>
              <a:t> nedenleri 1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Sistemik </a:t>
            </a:r>
            <a:r>
              <a:rPr lang="tr-TR" altLang="tr-TR" dirty="0" err="1">
                <a:latin typeface="Comic Sans MS" panose="030F0702030302020204" pitchFamily="66" charset="0"/>
              </a:rPr>
              <a:t>lupus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eritomatozus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Mikst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esansiyel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kriyoglobülinemi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Kronik aktif hepatit (HBV ve HCV)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Hafif veya ağır zincir </a:t>
            </a:r>
            <a:r>
              <a:rPr lang="tr-TR" altLang="tr-TR" dirty="0" err="1">
                <a:latin typeface="Comic Sans MS" panose="030F0702030302020204" pitchFamily="66" charset="0"/>
              </a:rPr>
              <a:t>nefropatisi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Orak hücre hastalığı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İnfektif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endokardit</a:t>
            </a:r>
            <a:r>
              <a:rPr lang="tr-TR" altLang="tr-TR" dirty="0">
                <a:latin typeface="Comic Sans MS" panose="030F0702030302020204" pitchFamily="66" charset="0"/>
              </a:rPr>
              <a:t> ve </a:t>
            </a:r>
            <a:r>
              <a:rPr lang="tr-TR" altLang="tr-TR" dirty="0" err="1">
                <a:latin typeface="Comic Sans MS" panose="030F0702030302020204" pitchFamily="66" charset="0"/>
              </a:rPr>
              <a:t>infekte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ventriküloatrial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şant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2800" dirty="0" smtClean="0">
                <a:latin typeface="Comic Sans MS" panose="030F0702030302020204" pitchFamily="66" charset="0"/>
              </a:rPr>
              <a:t>www.tekinakpolat.com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255338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 err="1">
                <a:latin typeface="Comic Sans MS" panose="030F0702030302020204" pitchFamily="66" charset="0"/>
              </a:rPr>
              <a:t>Membranoproliferatif</a:t>
            </a:r>
            <a:r>
              <a:rPr lang="tr-TR" altLang="tr-TR" sz="4000" dirty="0"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latin typeface="Comic Sans MS" panose="030F0702030302020204" pitchFamily="66" charset="0"/>
              </a:rPr>
              <a:t>glomerülonefritler</a:t>
            </a:r>
            <a:r>
              <a:rPr lang="tr-TR" altLang="tr-TR" sz="4000" dirty="0">
                <a:latin typeface="Comic Sans MS" panose="030F0702030302020204" pitchFamily="66" charset="0"/>
              </a:rPr>
              <a:t> nedenleri 2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Visseral</a:t>
            </a:r>
            <a:r>
              <a:rPr lang="tr-TR" altLang="tr-TR" dirty="0">
                <a:latin typeface="Comic Sans MS" panose="030F0702030302020204" pitchFamily="66" charset="0"/>
              </a:rPr>
              <a:t> apse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Mikoplazma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infeksiyonu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Kronik </a:t>
            </a:r>
            <a:r>
              <a:rPr lang="tr-TR" altLang="tr-TR" dirty="0" err="1">
                <a:latin typeface="Comic Sans MS" panose="030F0702030302020204" pitchFamily="66" charset="0"/>
              </a:rPr>
              <a:t>lenfositik</a:t>
            </a:r>
            <a:r>
              <a:rPr lang="tr-TR" altLang="tr-TR" dirty="0">
                <a:latin typeface="Comic Sans MS" panose="030F0702030302020204" pitchFamily="66" charset="0"/>
              </a:rPr>
              <a:t> lösemi ve </a:t>
            </a:r>
            <a:r>
              <a:rPr lang="tr-TR" altLang="tr-TR" dirty="0" err="1">
                <a:latin typeface="Comic Sans MS" panose="030F0702030302020204" pitchFamily="66" charset="0"/>
              </a:rPr>
              <a:t>lenfomalar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Klorpropamid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Kronik </a:t>
            </a:r>
            <a:r>
              <a:rPr lang="tr-TR" altLang="tr-TR" dirty="0" err="1">
                <a:latin typeface="Comic Sans MS" panose="030F0702030302020204" pitchFamily="66" charset="0"/>
              </a:rPr>
              <a:t>transplant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rejeksiyon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Diğerleri</a:t>
            </a: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400" dirty="0">
                <a:latin typeface="Comic Sans MS" panose="030F0702030302020204" pitchFamily="66" charset="0"/>
              </a:rPr>
              <a:t>Belirgin </a:t>
            </a:r>
            <a:r>
              <a:rPr lang="tr-TR" altLang="tr-TR" sz="4400" dirty="0" err="1">
                <a:latin typeface="Comic Sans MS" panose="030F0702030302020204" pitchFamily="66" charset="0"/>
              </a:rPr>
              <a:t>mezangial</a:t>
            </a:r>
            <a:r>
              <a:rPr lang="tr-TR" altLang="tr-TR" sz="4400" dirty="0">
                <a:latin typeface="Comic Sans MS" panose="030F0702030302020204" pitchFamily="66" charset="0"/>
              </a:rPr>
              <a:t> </a:t>
            </a:r>
            <a:r>
              <a:rPr lang="tr-TR" altLang="tr-TR" sz="4400" dirty="0" err="1">
                <a:latin typeface="Comic Sans MS" panose="030F0702030302020204" pitchFamily="66" charset="0"/>
              </a:rPr>
              <a:t>IgA</a:t>
            </a:r>
            <a:r>
              <a:rPr lang="tr-TR" altLang="tr-TR" sz="4400" dirty="0">
                <a:latin typeface="Comic Sans MS" panose="030F0702030302020204" pitchFamily="66" charset="0"/>
              </a:rPr>
              <a:t> birikimine yol açan hastalıklar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err="1">
                <a:latin typeface="Comic Sans MS" panose="030F0702030302020204" pitchFamily="66" charset="0"/>
              </a:rPr>
              <a:t>Henoch-Schönlein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purpurası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>
                <a:latin typeface="Comic Sans MS" panose="030F0702030302020204" pitchFamily="66" charset="0"/>
              </a:rPr>
              <a:t>Kronik karaciğer hastalığı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Gastrointestinal</a:t>
            </a:r>
            <a:r>
              <a:rPr lang="tr-TR" altLang="tr-TR" sz="2400" dirty="0">
                <a:latin typeface="Comic Sans MS" panose="030F0702030302020204" pitchFamily="66" charset="0"/>
              </a:rPr>
              <a:t> hastalıklar (</a:t>
            </a:r>
            <a:r>
              <a:rPr lang="tr-TR" altLang="tr-TR" sz="2400" dirty="0" err="1">
                <a:latin typeface="Comic Sans MS" panose="030F0702030302020204" pitchFamily="66" charset="0"/>
              </a:rPr>
              <a:t>Çöliak</a:t>
            </a:r>
            <a:r>
              <a:rPr lang="tr-TR" altLang="tr-TR" sz="2400" dirty="0">
                <a:latin typeface="Comic Sans MS" panose="030F0702030302020204" pitchFamily="66" charset="0"/>
              </a:rPr>
              <a:t> hastalığı, </a:t>
            </a:r>
            <a:r>
              <a:rPr lang="tr-TR" altLang="tr-TR" sz="2400" dirty="0" err="1">
                <a:latin typeface="Comic Sans MS" panose="030F0702030302020204" pitchFamily="66" charset="0"/>
              </a:rPr>
              <a:t>Crohn</a:t>
            </a:r>
            <a:r>
              <a:rPr lang="tr-TR" altLang="tr-TR" sz="2400" dirty="0">
                <a:latin typeface="Comic Sans MS" panose="030F0702030302020204" pitchFamily="66" charset="0"/>
              </a:rPr>
              <a:t> hastalığı)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Respiratuvar</a:t>
            </a:r>
            <a:r>
              <a:rPr lang="tr-TR" altLang="tr-TR" sz="2400" dirty="0">
                <a:latin typeface="Comic Sans MS" panose="030F0702030302020204" pitchFamily="66" charset="0"/>
              </a:rPr>
              <a:t> hastalıklar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Deri hastalıkları (</a:t>
            </a:r>
            <a:r>
              <a:rPr lang="tr-TR" altLang="tr-TR" sz="2400" dirty="0" err="1">
                <a:latin typeface="Comic Sans MS" panose="030F0702030302020204" pitchFamily="66" charset="0"/>
              </a:rPr>
              <a:t>Dermatitis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herpatiformis</a:t>
            </a:r>
            <a:r>
              <a:rPr lang="tr-TR" altLang="tr-TR" sz="2400" dirty="0">
                <a:latin typeface="Comic Sans MS" panose="030F0702030302020204" pitchFamily="66" charset="0"/>
              </a:rPr>
              <a:t>, Lepra)</a:t>
            </a:r>
          </a:p>
          <a:p>
            <a:r>
              <a:rPr lang="tr-TR" altLang="tr-TR" sz="2400" dirty="0" err="1">
                <a:latin typeface="Comic Sans MS" panose="030F0702030302020204" pitchFamily="66" charset="0"/>
              </a:rPr>
              <a:t>Ankilozan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Spondilit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>
                <a:latin typeface="Comic Sans MS" panose="030F0702030302020204" pitchFamily="66" charset="0"/>
              </a:rPr>
              <a:t>Tekrarlayan </a:t>
            </a:r>
            <a:r>
              <a:rPr lang="tr-TR" altLang="tr-TR" sz="2400" dirty="0" err="1">
                <a:latin typeface="Comic Sans MS" panose="030F0702030302020204" pitchFamily="66" charset="0"/>
              </a:rPr>
              <a:t>polikondrit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r>
              <a:rPr lang="tr-TR" altLang="tr-TR" sz="2400" dirty="0">
                <a:latin typeface="Comic Sans MS" panose="030F0702030302020204" pitchFamily="66" charset="0"/>
              </a:rPr>
              <a:t>Diğerleri (HIV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infeksiyonu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Wegener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granülomatozisi</a:t>
            </a:r>
            <a:r>
              <a:rPr lang="tr-TR" altLang="tr-TR" sz="2400" dirty="0">
                <a:latin typeface="Comic Sans MS" panose="030F0702030302020204" pitchFamily="66" charset="0"/>
              </a:rPr>
              <a:t>)</a:t>
            </a:r>
          </a:p>
          <a:p>
            <a:endParaRPr lang="en-US" altLang="tr-TR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>
                <a:latin typeface="Comic Sans MS" panose="030F0702030302020204" pitchFamily="66" charset="0"/>
              </a:rPr>
              <a:t>Hızlı ilerleyen (</a:t>
            </a:r>
            <a:r>
              <a:rPr lang="tr-TR" altLang="tr-TR" sz="3200" dirty="0" err="1">
                <a:latin typeface="Comic Sans MS" panose="030F0702030302020204" pitchFamily="66" charset="0"/>
              </a:rPr>
              <a:t>kresentik</a:t>
            </a:r>
            <a:r>
              <a:rPr lang="tr-TR" altLang="tr-TR" sz="3200" dirty="0">
                <a:latin typeface="Comic Sans MS" panose="030F0702030302020204" pitchFamily="66" charset="0"/>
              </a:rPr>
              <a:t>) </a:t>
            </a:r>
            <a:r>
              <a:rPr lang="tr-TR" altLang="tr-TR" sz="3200" dirty="0" err="1">
                <a:latin typeface="Comic Sans MS" panose="030F0702030302020204" pitchFamily="66" charset="0"/>
              </a:rPr>
              <a:t>glomerülonefritin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sekonder</a:t>
            </a:r>
            <a:r>
              <a:rPr lang="tr-TR" altLang="tr-TR" sz="3200" dirty="0">
                <a:latin typeface="Comic Sans MS" panose="030F0702030302020204" pitchFamily="66" charset="0"/>
              </a:rPr>
              <a:t> nedenleri 1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 err="1">
                <a:latin typeface="Comic Sans MS" panose="030F0702030302020204" pitchFamily="66" charset="0"/>
              </a:rPr>
              <a:t>İnfeksiyon</a:t>
            </a:r>
            <a:r>
              <a:rPr lang="tr-TR" altLang="tr-TR" dirty="0">
                <a:latin typeface="Comic Sans MS" panose="030F0702030302020204" pitchFamily="66" charset="0"/>
              </a:rPr>
              <a:t> hastalıkları</a:t>
            </a:r>
          </a:p>
          <a:p>
            <a:pPr marL="0" indent="0"/>
            <a:r>
              <a:rPr lang="tr-TR" altLang="tr-TR" dirty="0" err="1">
                <a:latin typeface="Comic Sans MS" panose="030F0702030302020204" pitchFamily="66" charset="0"/>
              </a:rPr>
              <a:t>Poststreptokokal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İnfektif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endokardit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Viseral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sepsis</a:t>
            </a:r>
            <a:r>
              <a:rPr lang="tr-TR" altLang="tr-TR" dirty="0">
                <a:latin typeface="Comic Sans MS" panose="030F0702030302020204" pitchFamily="66" charset="0"/>
              </a:rPr>
              <a:t>, B Hepatit, </a:t>
            </a:r>
          </a:p>
          <a:p>
            <a:pPr marL="0" indent="0"/>
            <a:r>
              <a:rPr lang="tr-TR" altLang="tr-TR" dirty="0">
                <a:latin typeface="Comic Sans MS" panose="030F0702030302020204" pitchFamily="66" charset="0"/>
              </a:rPr>
              <a:t>Lejyoner hastalığı</a:t>
            </a:r>
          </a:p>
          <a:p>
            <a:pPr marL="0" indent="0"/>
            <a:endParaRPr lang="en-US" alt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>
                <a:latin typeface="Comic Sans MS" panose="030F0702030302020204" pitchFamily="66" charset="0"/>
              </a:rPr>
              <a:t>Hızlı ilerleyen (</a:t>
            </a:r>
            <a:r>
              <a:rPr lang="tr-TR" altLang="tr-TR" sz="3200" dirty="0" err="1">
                <a:latin typeface="Comic Sans MS" panose="030F0702030302020204" pitchFamily="66" charset="0"/>
              </a:rPr>
              <a:t>kresentik</a:t>
            </a:r>
            <a:r>
              <a:rPr lang="tr-TR" altLang="tr-TR" sz="3200" dirty="0">
                <a:latin typeface="Comic Sans MS" panose="030F0702030302020204" pitchFamily="66" charset="0"/>
              </a:rPr>
              <a:t>) </a:t>
            </a:r>
            <a:r>
              <a:rPr lang="tr-TR" altLang="tr-TR" sz="3200" dirty="0" err="1">
                <a:latin typeface="Comic Sans MS" panose="030F0702030302020204" pitchFamily="66" charset="0"/>
              </a:rPr>
              <a:t>glomerülonefritin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sekonder</a:t>
            </a:r>
            <a:r>
              <a:rPr lang="tr-TR" altLang="tr-TR" sz="3200" dirty="0">
                <a:latin typeface="Comic Sans MS" panose="030F0702030302020204" pitchFamily="66" charset="0"/>
              </a:rPr>
              <a:t> nedenleri 2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 err="1">
                <a:latin typeface="Comic Sans MS" panose="030F0702030302020204" pitchFamily="66" charset="0"/>
              </a:rPr>
              <a:t>Multisistem</a:t>
            </a:r>
            <a:r>
              <a:rPr lang="tr-TR" altLang="tr-TR" dirty="0">
                <a:latin typeface="Comic Sans MS" panose="030F0702030302020204" pitchFamily="66" charset="0"/>
              </a:rPr>
              <a:t> Hastalıklar</a:t>
            </a:r>
          </a:p>
          <a:p>
            <a:pPr marL="0" indent="0"/>
            <a:r>
              <a:rPr lang="tr-TR" altLang="tr-TR" dirty="0">
                <a:latin typeface="Comic Sans MS" panose="030F0702030302020204" pitchFamily="66" charset="0"/>
              </a:rPr>
              <a:t>SLE, </a:t>
            </a:r>
            <a:r>
              <a:rPr lang="tr-TR" altLang="tr-TR" dirty="0" err="1">
                <a:latin typeface="Comic Sans MS" panose="030F0702030302020204" pitchFamily="66" charset="0"/>
              </a:rPr>
              <a:t>Goodpasture</a:t>
            </a:r>
            <a:r>
              <a:rPr lang="tr-TR" altLang="tr-TR" dirty="0">
                <a:latin typeface="Comic Sans MS" panose="030F0702030302020204" pitchFamily="66" charset="0"/>
              </a:rPr>
              <a:t> sendromu, </a:t>
            </a:r>
            <a:r>
              <a:rPr lang="tr-TR" altLang="tr-TR" dirty="0" err="1">
                <a:latin typeface="Comic Sans MS" panose="030F0702030302020204" pitchFamily="66" charset="0"/>
              </a:rPr>
              <a:t>Henoch-Schönlein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purpurası</a:t>
            </a:r>
            <a:r>
              <a:rPr lang="tr-TR" altLang="tr-TR" dirty="0">
                <a:latin typeface="Comic Sans MS" panose="030F0702030302020204" pitchFamily="66" charset="0"/>
              </a:rPr>
              <a:t>, Sistemik </a:t>
            </a:r>
            <a:r>
              <a:rPr lang="tr-TR" altLang="tr-TR" dirty="0" err="1">
                <a:latin typeface="Comic Sans MS" panose="030F0702030302020204" pitchFamily="66" charset="0"/>
              </a:rPr>
              <a:t>nekrotizan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vaskülit</a:t>
            </a:r>
            <a:r>
              <a:rPr lang="tr-TR" altLang="tr-TR" dirty="0">
                <a:latin typeface="Comic Sans MS" panose="030F0702030302020204" pitchFamily="66" charset="0"/>
              </a:rPr>
              <a:t> ve </a:t>
            </a:r>
            <a:r>
              <a:rPr lang="tr-TR" altLang="tr-TR" dirty="0" err="1">
                <a:latin typeface="Comic Sans MS" panose="030F0702030302020204" pitchFamily="66" charset="0"/>
              </a:rPr>
              <a:t>mikroskopik</a:t>
            </a:r>
            <a:r>
              <a:rPr lang="tr-TR" altLang="tr-TR" dirty="0">
                <a:latin typeface="Comic Sans MS" panose="030F0702030302020204" pitchFamily="66" charset="0"/>
              </a:rPr>
              <a:t> PAN, </a:t>
            </a:r>
            <a:r>
              <a:rPr lang="tr-TR" altLang="tr-TR" dirty="0" err="1">
                <a:latin typeface="Comic Sans MS" panose="030F0702030302020204" pitchFamily="66" charset="0"/>
              </a:rPr>
              <a:t>Esansiyel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mikst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kriyoglobülinemi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Neoplazmlar</a:t>
            </a:r>
            <a:r>
              <a:rPr lang="tr-TR" altLang="tr-TR" dirty="0">
                <a:latin typeface="Comic Sans MS" panose="030F0702030302020204" pitchFamily="66" charset="0"/>
              </a:rPr>
              <a:t>, Tekrarlayan </a:t>
            </a:r>
            <a:r>
              <a:rPr lang="tr-TR" altLang="tr-TR" dirty="0" err="1">
                <a:latin typeface="Comic Sans MS" panose="030F0702030302020204" pitchFamily="66" charset="0"/>
              </a:rPr>
              <a:t>polikondrit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Romatoid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artrit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>
                <a:latin typeface="Comic Sans MS" panose="030F0702030302020204" pitchFamily="66" charset="0"/>
              </a:rPr>
              <a:t>Hızlı ilerleyen (</a:t>
            </a:r>
            <a:r>
              <a:rPr lang="tr-TR" altLang="tr-TR" sz="3200" dirty="0" err="1">
                <a:latin typeface="Comic Sans MS" panose="030F0702030302020204" pitchFamily="66" charset="0"/>
              </a:rPr>
              <a:t>kresentik</a:t>
            </a:r>
            <a:r>
              <a:rPr lang="tr-TR" altLang="tr-TR" sz="3200" dirty="0">
                <a:latin typeface="Comic Sans MS" panose="030F0702030302020204" pitchFamily="66" charset="0"/>
              </a:rPr>
              <a:t>) </a:t>
            </a:r>
            <a:r>
              <a:rPr lang="tr-TR" altLang="tr-TR" sz="3200" dirty="0" err="1">
                <a:latin typeface="Comic Sans MS" panose="030F0702030302020204" pitchFamily="66" charset="0"/>
              </a:rPr>
              <a:t>glomerülonefritin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sekonder</a:t>
            </a:r>
            <a:r>
              <a:rPr lang="tr-TR" altLang="tr-TR" sz="3200" dirty="0">
                <a:latin typeface="Comic Sans MS" panose="030F0702030302020204" pitchFamily="66" charset="0"/>
              </a:rPr>
              <a:t> nedenleri 3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İlaçlar</a:t>
            </a:r>
          </a:p>
          <a:p>
            <a:pPr marL="0" indent="0"/>
            <a:r>
              <a:rPr lang="tr-TR" altLang="tr-TR" dirty="0">
                <a:latin typeface="Comic Sans MS" panose="030F0702030302020204" pitchFamily="66" charset="0"/>
              </a:rPr>
              <a:t>D-</a:t>
            </a:r>
            <a:r>
              <a:rPr lang="tr-TR" altLang="tr-TR" dirty="0" err="1">
                <a:latin typeface="Comic Sans MS" panose="030F0702030302020204" pitchFamily="66" charset="0"/>
              </a:rPr>
              <a:t>Penisillamin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rifampisin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allopurinol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</a:rPr>
              <a:t>hidralazin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endParaRPr lang="tr-TR" altLang="tr-TR" dirty="0"/>
          </a:p>
          <a:p>
            <a:pPr marL="0" indent="0"/>
            <a:endParaRPr lang="en-US" alt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dirty="0">
                <a:latin typeface="Comic Sans MS" panose="030F0702030302020204" pitchFamily="66" charset="0"/>
              </a:rPr>
              <a:t>Hızlı ilerleyen (</a:t>
            </a:r>
            <a:r>
              <a:rPr lang="tr-TR" altLang="tr-TR" sz="3200" dirty="0" err="1">
                <a:latin typeface="Comic Sans MS" panose="030F0702030302020204" pitchFamily="66" charset="0"/>
              </a:rPr>
              <a:t>kresentik</a:t>
            </a:r>
            <a:r>
              <a:rPr lang="tr-TR" altLang="tr-TR" sz="3200" dirty="0">
                <a:latin typeface="Comic Sans MS" panose="030F0702030302020204" pitchFamily="66" charset="0"/>
              </a:rPr>
              <a:t>) </a:t>
            </a:r>
            <a:r>
              <a:rPr lang="tr-TR" altLang="tr-TR" sz="3200" dirty="0" err="1">
                <a:latin typeface="Comic Sans MS" panose="030F0702030302020204" pitchFamily="66" charset="0"/>
              </a:rPr>
              <a:t>glomerülonefritin</a:t>
            </a:r>
            <a:r>
              <a:rPr lang="tr-TR" altLang="tr-TR" sz="3200" dirty="0">
                <a:latin typeface="Comic Sans MS" panose="030F0702030302020204" pitchFamily="66" charset="0"/>
              </a:rPr>
              <a:t> </a:t>
            </a:r>
            <a:r>
              <a:rPr lang="tr-TR" altLang="tr-TR" sz="3200" dirty="0" err="1">
                <a:latin typeface="Comic Sans MS" panose="030F0702030302020204" pitchFamily="66" charset="0"/>
              </a:rPr>
              <a:t>sekonder</a:t>
            </a:r>
            <a:r>
              <a:rPr lang="tr-TR" altLang="tr-TR" sz="3200" dirty="0">
                <a:latin typeface="Comic Sans MS" panose="030F0702030302020204" pitchFamily="66" charset="0"/>
              </a:rPr>
              <a:t> nedenleri 4</a:t>
            </a:r>
            <a:endParaRPr lang="en-US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 err="1">
                <a:latin typeface="Comic Sans MS" panose="030F0702030302020204" pitchFamily="66" charset="0"/>
              </a:rPr>
              <a:t>Primer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glomerüler</a:t>
            </a:r>
            <a:r>
              <a:rPr lang="tr-TR" altLang="tr-TR" dirty="0">
                <a:latin typeface="Comic Sans MS" panose="030F0702030302020204" pitchFamily="66" charset="0"/>
              </a:rPr>
              <a:t> hastalık zemininde </a:t>
            </a:r>
            <a:r>
              <a:rPr lang="tr-TR" altLang="tr-TR" dirty="0" err="1">
                <a:latin typeface="Comic Sans MS" panose="030F0702030302020204" pitchFamily="66" charset="0"/>
              </a:rPr>
              <a:t>kresentik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glomerülonefrit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r>
              <a:rPr lang="tr-TR" altLang="tr-TR" dirty="0" err="1">
                <a:latin typeface="Comic Sans MS" panose="030F0702030302020204" pitchFamily="66" charset="0"/>
              </a:rPr>
              <a:t>Mezangiokapiller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glomerülonefrit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r>
              <a:rPr lang="tr-TR" altLang="tr-TR" dirty="0" err="1">
                <a:latin typeface="Comic Sans MS" panose="030F0702030302020204" pitchFamily="66" charset="0"/>
              </a:rPr>
              <a:t>Membranöz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glomerülopati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 marL="0" indent="0"/>
            <a:r>
              <a:rPr lang="tr-TR" altLang="tr-TR" dirty="0">
                <a:latin typeface="Comic Sans MS" panose="030F0702030302020204" pitchFamily="66" charset="0"/>
              </a:rPr>
              <a:t>Berger hastalığı (</a:t>
            </a:r>
            <a:r>
              <a:rPr lang="tr-TR" altLang="tr-TR" dirty="0" err="1">
                <a:latin typeface="Comic Sans MS" panose="030F0702030302020204" pitchFamily="66" charset="0"/>
              </a:rPr>
              <a:t>IgA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nefropatisi</a:t>
            </a:r>
            <a:r>
              <a:rPr lang="tr-TR" altLang="tr-TR" dirty="0">
                <a:latin typeface="Comic Sans MS" panose="030F0702030302020204" pitchFamily="66" charset="0"/>
              </a:rPr>
              <a:t>)</a:t>
            </a:r>
          </a:p>
          <a:p>
            <a:pPr marL="0" indent="0"/>
            <a:endParaRPr lang="en-US" alt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dirty="0">
                <a:latin typeface="Comic Sans MS" panose="030F0702030302020204" pitchFamily="66" charset="0"/>
              </a:rPr>
              <a:t>Akut </a:t>
            </a:r>
            <a:r>
              <a:rPr lang="tr-TR" altLang="tr-TR" sz="3600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sz="3600" dirty="0">
                <a:latin typeface="Comic Sans MS" panose="030F0702030302020204" pitchFamily="66" charset="0"/>
              </a:rPr>
              <a:t> oluşturan </a:t>
            </a:r>
            <a:r>
              <a:rPr lang="tr-TR" altLang="tr-TR" sz="3600" dirty="0" err="1">
                <a:latin typeface="Comic Sans MS" panose="030F0702030302020204" pitchFamily="66" charset="0"/>
              </a:rPr>
              <a:t>infeksiyöz</a:t>
            </a:r>
            <a:r>
              <a:rPr lang="tr-TR" altLang="tr-TR" sz="3600" dirty="0">
                <a:latin typeface="Comic Sans MS" panose="030F0702030302020204" pitchFamily="66" charset="0"/>
              </a:rPr>
              <a:t> hastalıklar</a:t>
            </a:r>
            <a:endParaRPr lang="en-US" altLang="tr-TR" sz="3600" dirty="0">
              <a:latin typeface="Comic Sans MS" panose="030F0702030302020204" pitchFamily="66" charset="0"/>
            </a:endParaRP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Bakteriyel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infeksiyonlar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800" dirty="0" err="1">
                <a:latin typeface="Comic Sans MS" panose="030F0702030302020204" pitchFamily="66" charset="0"/>
              </a:rPr>
              <a:t>Pnömokoksik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pnömoni</a:t>
            </a:r>
            <a:r>
              <a:rPr lang="tr-TR" altLang="tr-TR" sz="2800" dirty="0">
                <a:latin typeface="Comic Sans MS" panose="030F0702030302020204" pitchFamily="66" charset="0"/>
              </a:rPr>
              <a:t>, gram negatif </a:t>
            </a:r>
            <a:r>
              <a:rPr lang="tr-TR" altLang="tr-TR" sz="2800" dirty="0" err="1">
                <a:latin typeface="Comic Sans MS" panose="030F0702030302020204" pitchFamily="66" charset="0"/>
              </a:rPr>
              <a:t>sepsis</a:t>
            </a:r>
            <a:r>
              <a:rPr lang="tr-TR" altLang="tr-TR" sz="2800" dirty="0">
                <a:latin typeface="Comic Sans MS" panose="030F0702030302020204" pitchFamily="66" charset="0"/>
              </a:rPr>
              <a:t>, gonokok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infeksiyonları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sekonder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sifiliz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infeksiyonları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brusellozis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endokardit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shunt</a:t>
            </a:r>
            <a:r>
              <a:rPr lang="tr-TR" altLang="tr-TR" sz="2800" dirty="0">
                <a:latin typeface="Comic Sans MS" panose="030F0702030302020204" pitchFamily="66" charset="0"/>
              </a:rPr>
              <a:t> (</a:t>
            </a:r>
            <a:r>
              <a:rPr lang="tr-TR" altLang="tr-TR" sz="2800" dirty="0" err="1">
                <a:latin typeface="Comic Sans MS" panose="030F0702030302020204" pitchFamily="66" charset="0"/>
              </a:rPr>
              <a:t>şant</a:t>
            </a:r>
            <a:r>
              <a:rPr lang="tr-TR" altLang="tr-TR" sz="2800" dirty="0">
                <a:latin typeface="Comic Sans MS" panose="030F0702030302020204" pitchFamily="66" charset="0"/>
              </a:rPr>
              <a:t>)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infeksiyonu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Viral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infeksiyonlar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800" dirty="0">
                <a:latin typeface="Comic Sans MS" panose="030F0702030302020204" pitchFamily="66" charset="0"/>
              </a:rPr>
              <a:t>Kabakulak, </a:t>
            </a:r>
            <a:r>
              <a:rPr lang="tr-TR" altLang="tr-TR" sz="2800" dirty="0" err="1">
                <a:latin typeface="Comic Sans MS" panose="030F0702030302020204" pitchFamily="66" charset="0"/>
              </a:rPr>
              <a:t>hepatitis</a:t>
            </a:r>
            <a:r>
              <a:rPr lang="tr-TR" altLang="tr-TR" sz="2800" dirty="0">
                <a:latin typeface="Comic Sans MS" panose="030F0702030302020204" pitchFamily="66" charset="0"/>
              </a:rPr>
              <a:t> B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infeksiyonu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enfeksiyoz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mononükleoz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koksaki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virus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infeksiyonları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Paraziter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infeksiyonlar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800" dirty="0">
                <a:latin typeface="Comic Sans MS" panose="030F0702030302020204" pitchFamily="66" charset="0"/>
              </a:rPr>
              <a:t>Sıtma, </a:t>
            </a:r>
            <a:r>
              <a:rPr lang="tr-TR" altLang="tr-TR" sz="2800" dirty="0" err="1">
                <a:latin typeface="Comic Sans MS" panose="030F0702030302020204" pitchFamily="66" charset="0"/>
              </a:rPr>
              <a:t>toksoplazmozis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histoplazmozis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trişinozis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endParaRPr lang="en-US" altLang="tr-TR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dirty="0">
                <a:latin typeface="Comic Sans MS" panose="030F0702030302020204" pitchFamily="66" charset="0"/>
              </a:rPr>
              <a:t>Akut </a:t>
            </a:r>
            <a:r>
              <a:rPr lang="tr-TR" altLang="tr-TR" sz="3600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sz="3600" dirty="0">
                <a:latin typeface="Comic Sans MS" panose="030F0702030302020204" pitchFamily="66" charset="0"/>
              </a:rPr>
              <a:t> oluşturan </a:t>
            </a:r>
            <a:r>
              <a:rPr lang="tr-TR" altLang="tr-TR" sz="3600" dirty="0" err="1">
                <a:latin typeface="Comic Sans MS" panose="030F0702030302020204" pitchFamily="66" charset="0"/>
              </a:rPr>
              <a:t>noninfeksiyöz</a:t>
            </a:r>
            <a:r>
              <a:rPr lang="tr-TR" altLang="tr-TR" sz="3600" dirty="0">
                <a:latin typeface="Comic Sans MS" panose="030F0702030302020204" pitchFamily="66" charset="0"/>
              </a:rPr>
              <a:t> hastalıklar</a:t>
            </a:r>
            <a:endParaRPr lang="en-US" altLang="tr-TR" sz="3600" dirty="0">
              <a:latin typeface="Comic Sans MS" panose="030F0702030302020204" pitchFamily="66" charset="0"/>
            </a:endParaRP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Multisistem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Hastalıklar: </a:t>
            </a:r>
            <a:r>
              <a:rPr lang="tr-TR" altLang="tr-TR" sz="2400" dirty="0">
                <a:latin typeface="Comic Sans MS" panose="030F0702030302020204" pitchFamily="66" charset="0"/>
              </a:rPr>
              <a:t>Sistemik </a:t>
            </a:r>
            <a:r>
              <a:rPr lang="tr-TR" altLang="tr-TR" sz="2400" dirty="0" err="1">
                <a:latin typeface="Comic Sans MS" panose="030F0702030302020204" pitchFamily="66" charset="0"/>
              </a:rPr>
              <a:t>lupus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eritematozus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Henoch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Schönlein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purpurası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vaskülitler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infektif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endokardit</a:t>
            </a:r>
            <a:r>
              <a:rPr lang="tr-TR" altLang="tr-TR" sz="2400" dirty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>
                <a:latin typeface="Comic Sans MS" panose="030F0702030302020204" pitchFamily="66" charset="0"/>
              </a:rPr>
              <a:t>Goodpasture</a:t>
            </a:r>
            <a:r>
              <a:rPr lang="tr-TR" altLang="tr-TR" sz="2400" dirty="0">
                <a:latin typeface="Comic Sans MS" panose="030F0702030302020204" pitchFamily="66" charset="0"/>
              </a:rPr>
              <a:t> sendromu, </a:t>
            </a:r>
            <a:r>
              <a:rPr lang="tr-TR" altLang="tr-TR" sz="2400" dirty="0" err="1">
                <a:latin typeface="Comic Sans MS" panose="030F0702030302020204" pitchFamily="66" charset="0"/>
              </a:rPr>
              <a:t>Alport</a:t>
            </a:r>
            <a:r>
              <a:rPr lang="tr-TR" altLang="tr-TR" sz="2400" dirty="0">
                <a:latin typeface="Comic Sans MS" panose="030F0702030302020204" pitchFamily="66" charset="0"/>
              </a:rPr>
              <a:t> sendromu </a:t>
            </a:r>
          </a:p>
          <a:p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Primer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Glomerüler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Hastalıklar: </a:t>
            </a:r>
            <a:r>
              <a:rPr lang="tr-TR" altLang="tr-TR" sz="2400" dirty="0">
                <a:latin typeface="Comic Sans MS" panose="030F0702030302020204" pitchFamily="66" charset="0"/>
              </a:rPr>
              <a:t>MPGN, </a:t>
            </a:r>
            <a:r>
              <a:rPr lang="tr-TR" altLang="tr-TR" sz="2400" dirty="0" err="1">
                <a:latin typeface="Comic Sans MS" panose="030F0702030302020204" pitchFamily="66" charset="0"/>
              </a:rPr>
              <a:t>Mezangial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proliferatif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sz="2400" dirty="0">
                <a:latin typeface="Comic Sans MS" panose="030F0702030302020204" pitchFamily="66" charset="0"/>
              </a:rPr>
              <a:t>, Berger Hastalığı</a:t>
            </a:r>
          </a:p>
          <a:p>
            <a:r>
              <a:rPr lang="tr-TR" alt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Nonglomerüler</a:t>
            </a:r>
            <a:r>
              <a: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Hastalıklar: </a:t>
            </a:r>
            <a:r>
              <a:rPr lang="tr-TR" altLang="tr-TR" sz="2400" dirty="0" err="1">
                <a:latin typeface="Comic Sans MS" panose="030F0702030302020204" pitchFamily="66" charset="0"/>
              </a:rPr>
              <a:t>Tübülointerstisiyel</a:t>
            </a:r>
            <a:r>
              <a:rPr lang="tr-TR" altLang="tr-TR" sz="2400" dirty="0">
                <a:latin typeface="Comic Sans MS" panose="030F0702030302020204" pitchFamily="66" charset="0"/>
              </a:rPr>
              <a:t> nefrit, </a:t>
            </a:r>
            <a:r>
              <a:rPr lang="tr-TR" altLang="tr-TR" sz="2400" dirty="0" err="1">
                <a:latin typeface="Comic Sans MS" panose="030F0702030302020204" pitchFamily="66" charset="0"/>
              </a:rPr>
              <a:t>malign</a:t>
            </a:r>
            <a:r>
              <a:rPr lang="tr-TR" altLang="tr-TR" sz="2400" dirty="0">
                <a:latin typeface="Comic Sans MS" panose="030F0702030302020204" pitchFamily="66" charset="0"/>
              </a:rPr>
              <a:t> hipertansiyon, </a:t>
            </a:r>
            <a:r>
              <a:rPr lang="tr-TR" altLang="tr-TR" sz="2400" dirty="0" err="1">
                <a:latin typeface="Comic Sans MS" panose="030F0702030302020204" pitchFamily="66" charset="0"/>
              </a:rPr>
              <a:t>atheroembolik</a:t>
            </a:r>
            <a:r>
              <a:rPr lang="tr-TR" altLang="tr-TR" sz="2400" dirty="0">
                <a:latin typeface="Comic Sans MS" panose="030F0702030302020204" pitchFamily="66" charset="0"/>
              </a:rPr>
              <a:t> böbrek hastalığı, </a:t>
            </a:r>
            <a:r>
              <a:rPr lang="tr-TR" altLang="tr-TR" sz="2400" dirty="0" err="1">
                <a:latin typeface="Comic Sans MS" panose="030F0702030302020204" pitchFamily="66" charset="0"/>
              </a:rPr>
              <a:t>trombotik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trombositopenik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purpura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endParaRPr lang="en-US" altLang="tr-TR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>
                <a:latin typeface="Comic Sans MS" panose="030F0702030302020204" pitchFamily="66" charset="0"/>
              </a:rPr>
              <a:t>RENAL TUBÜLER HASTALIKLAR 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Primer</a:t>
            </a:r>
            <a:r>
              <a:rPr lang="tr-TR" altLang="tr-TR" dirty="0">
                <a:latin typeface="Comic Sans MS" panose="030F0702030302020204" pitchFamily="66" charset="0"/>
              </a:rPr>
              <a:t> veya </a:t>
            </a:r>
            <a:r>
              <a:rPr lang="tr-TR" altLang="tr-TR" dirty="0" err="1">
                <a:latin typeface="Comic Sans MS" panose="030F0702030302020204" pitchFamily="66" charset="0"/>
              </a:rPr>
              <a:t>sekonder</a:t>
            </a:r>
            <a:r>
              <a:rPr lang="tr-TR" altLang="tr-TR" dirty="0">
                <a:latin typeface="Comic Sans MS" panose="030F0702030302020204" pitchFamily="66" charset="0"/>
              </a:rPr>
              <a:t> olabilir. 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Akut veya kronik olabilir. 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Belirti ve bulgular çok değişkenlik gösterir. 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Hastalıktan etkilenen </a:t>
            </a:r>
            <a:r>
              <a:rPr lang="tr-TR" altLang="tr-TR" dirty="0" err="1">
                <a:latin typeface="Comic Sans MS" panose="030F0702030302020204" pitchFamily="66" charset="0"/>
              </a:rPr>
              <a:t>tubüler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kısıma</a:t>
            </a:r>
            <a:r>
              <a:rPr lang="tr-TR" altLang="tr-TR" dirty="0">
                <a:latin typeface="Comic Sans MS" panose="030F0702030302020204" pitchFamily="66" charset="0"/>
              </a:rPr>
              <a:t> göre belirti ve bulgular değişebilir.</a:t>
            </a: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2800" dirty="0" err="1">
                <a:latin typeface="Comic Sans MS" panose="030F0702030302020204" pitchFamily="66" charset="0"/>
              </a:rPr>
              <a:t>Renal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tübüler</a:t>
            </a:r>
            <a:r>
              <a:rPr lang="tr-TR" altLang="tr-TR" sz="2800" dirty="0">
                <a:latin typeface="Comic Sans MS" panose="030F0702030302020204" pitchFamily="66" charset="0"/>
              </a:rPr>
              <a:t> hastalıklarda lezyonun </a:t>
            </a:r>
            <a:r>
              <a:rPr lang="tr-TR" altLang="tr-TR" sz="2800" dirty="0" err="1">
                <a:latin typeface="Comic Sans MS" panose="030F0702030302020204" pitchFamily="66" charset="0"/>
              </a:rPr>
              <a:t>nefronda</a:t>
            </a:r>
            <a:r>
              <a:rPr lang="tr-TR" altLang="tr-TR" sz="2800" dirty="0">
                <a:latin typeface="Comic Sans MS" panose="030F0702030302020204" pitchFamily="66" charset="0"/>
              </a:rPr>
              <a:t> yerleşimine göre </a:t>
            </a:r>
            <a:r>
              <a:rPr lang="tr-TR" altLang="tr-TR" sz="2800" dirty="0" err="1">
                <a:latin typeface="Comic Sans MS" panose="030F0702030302020204" pitchFamily="66" charset="0"/>
              </a:rPr>
              <a:t>tübüler</a:t>
            </a:r>
            <a:r>
              <a:rPr lang="tr-TR" altLang="tr-TR" sz="2800" dirty="0">
                <a:latin typeface="Comic Sans MS" panose="030F0702030302020204" pitchFamily="66" charset="0"/>
              </a:rPr>
              <a:t> fonksiyon bozuklukları </a:t>
            </a:r>
            <a:endParaRPr lang="en-US" altLang="tr-TR" sz="2800" dirty="0">
              <a:latin typeface="Comic Sans MS" panose="030F0702030302020204" pitchFamily="66" charset="0"/>
            </a:endParaRP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KORTEKS</a:t>
            </a:r>
          </a:p>
          <a:p>
            <a:pPr marL="0" indent="0"/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Proksimal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tübül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800" dirty="0">
                <a:latin typeface="Comic Sans MS" panose="030F0702030302020204" pitchFamily="66" charset="0"/>
              </a:rPr>
              <a:t>Amino asit, bikarbonat, </a:t>
            </a:r>
            <a:r>
              <a:rPr lang="tr-TR" altLang="tr-TR" sz="2800" dirty="0" err="1">
                <a:latin typeface="Comic Sans MS" panose="030F0702030302020204" pitchFamily="66" charset="0"/>
              </a:rPr>
              <a:t>glukoz</a:t>
            </a:r>
            <a:r>
              <a:rPr lang="tr-TR" altLang="tr-TR" sz="2800" dirty="0">
                <a:latin typeface="Comic Sans MS" panose="030F0702030302020204" pitchFamily="66" charset="0"/>
              </a:rPr>
              <a:t>, protein (düşük molekül ağırlıklı), fosfat, ürik asit, 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sodyum geri emiliminde azalma </a:t>
            </a:r>
          </a:p>
          <a:p>
            <a:pPr marL="0" indent="0"/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Distal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tübül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altLang="tr-TR" sz="2800" dirty="0">
                <a:latin typeface="Comic Sans MS" panose="030F0702030302020204" pitchFamily="66" charset="0"/>
              </a:rPr>
              <a:t>Sodyum geri emiliminde azalma, Potasyum ve hidrojen 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atılımında azalma</a:t>
            </a:r>
          </a:p>
          <a:p>
            <a:pPr marL="0" indent="0">
              <a:buFont typeface="Monotype Sorts" charset="2"/>
              <a:buNone/>
            </a:pP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MEDÜLLA VE PAPİLLA</a:t>
            </a:r>
          </a:p>
          <a:p>
            <a:pPr marL="0" indent="0"/>
            <a:r>
              <a:rPr lang="tr-TR" altLang="tr-TR" sz="2800" dirty="0">
                <a:latin typeface="Comic Sans MS" panose="030F0702030302020204" pitchFamily="66" charset="0"/>
              </a:rPr>
              <a:t>İdrarı 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konsantre etme yeteneğinde azalma</a:t>
            </a:r>
            <a:r>
              <a:rPr lang="tr-TR" altLang="tr-TR" sz="2800" dirty="0">
                <a:latin typeface="Comic Sans MS" panose="030F0702030302020204" pitchFamily="66" charset="0"/>
              </a:rPr>
              <a:t>, Sodyum 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geri emiliminde azalma</a:t>
            </a:r>
          </a:p>
          <a:p>
            <a:pPr marL="0" indent="0"/>
            <a:endParaRPr lang="en-US" alt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Genel bilgiler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Böbrek hastalığından sistemik hastalığa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Sistemik hastalıktan böbrek hastalığına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Eşlik eden hastalıklar  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Tedavi ve sorunlar</a:t>
            </a:r>
            <a:r>
              <a:rPr lang="en-US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endParaRPr lang="tr-TR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en-US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Özet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>
                <a:latin typeface="Comic Sans MS" panose="030F0702030302020204" pitchFamily="66" charset="0"/>
              </a:rPr>
              <a:t>Renal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tubüler</a:t>
            </a:r>
            <a:r>
              <a:rPr lang="tr-TR" sz="4000" dirty="0">
                <a:latin typeface="Comic Sans MS" panose="030F0702030302020204" pitchFamily="66" charset="0"/>
              </a:rPr>
              <a:t> hastalık nedenleri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Akut</a:t>
            </a:r>
          </a:p>
          <a:p>
            <a:r>
              <a:rPr lang="tr-TR" dirty="0">
                <a:latin typeface="Comic Sans MS" panose="030F0702030302020204" pitchFamily="66" charset="0"/>
              </a:rPr>
              <a:t>Kronik</a:t>
            </a:r>
          </a:p>
        </p:txBody>
      </p:sp>
    </p:spTree>
    <p:extLst>
      <p:ext uri="{BB962C8B-B14F-4D97-AF65-F5344CB8AC3E}">
        <p14:creationId xmlns:p14="http://schemas.microsoft.com/office/powerpoint/2010/main" val="4111064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04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Genel bilgiler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Böbrek hastalığından sistemik hastalığa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Sistemik hastalıktan böbrek hastalığına</a:t>
            </a:r>
            <a:endParaRPr lang="en-US" altLang="tr-TR">
              <a:solidFill>
                <a:srgbClr val="FFFF00"/>
              </a:solidFill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Eşlik eden hastalıklar  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Tedavi ve sorunlar</a:t>
            </a:r>
            <a:r>
              <a:rPr lang="en-US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endParaRPr lang="tr-TR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en-US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Özet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Hastalıklar</a:t>
            </a:r>
            <a:r>
              <a:rPr lang="tr-TR" altLang="tr-TR" dirty="0"/>
              <a:t> </a:t>
            </a:r>
            <a:endParaRPr lang="en-US" altLang="tr-TR" dirty="0"/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Diyabetik </a:t>
            </a:r>
            <a:r>
              <a:rPr lang="tr-TR" altLang="tr-TR" dirty="0" err="1">
                <a:latin typeface="Comic Sans MS" panose="030F0702030302020204" pitchFamily="66" charset="0"/>
              </a:rPr>
              <a:t>nefropati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Goodpasture</a:t>
            </a:r>
            <a:r>
              <a:rPr lang="tr-TR" altLang="tr-TR" dirty="0">
                <a:latin typeface="Comic Sans MS" panose="030F0702030302020204" pitchFamily="66" charset="0"/>
              </a:rPr>
              <a:t> sendromu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Multipl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Myeloma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Gut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Lupus</a:t>
            </a:r>
            <a:r>
              <a:rPr lang="tr-TR" altLang="tr-TR" dirty="0">
                <a:latin typeface="Comic Sans MS" panose="030F0702030302020204" pitchFamily="66" charset="0"/>
              </a:rPr>
              <a:t> nefriti, </a:t>
            </a:r>
            <a:r>
              <a:rPr lang="tr-TR" altLang="tr-TR" dirty="0" err="1">
                <a:latin typeface="Comic Sans MS" panose="030F0702030302020204" pitchFamily="66" charset="0"/>
              </a:rPr>
              <a:t>sarkoidoz</a:t>
            </a:r>
            <a:r>
              <a:rPr lang="tr-TR" altLang="tr-TR" dirty="0">
                <a:latin typeface="Comic Sans MS" panose="030F0702030302020204" pitchFamily="66" charset="0"/>
              </a:rPr>
              <a:t>, böbrek tüberkülozu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Diğer hastalıklar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DİYABETİK NEFROPATİ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Diyabetik </a:t>
            </a:r>
            <a:r>
              <a:rPr lang="tr-TR" altLang="en-US" dirty="0" err="1">
                <a:latin typeface="Comic Sans MS" panose="030F0702030302020204" pitchFamily="66" charset="0"/>
              </a:rPr>
              <a:t>nefropati</a:t>
            </a:r>
            <a:r>
              <a:rPr lang="tr-TR" altLang="en-US" dirty="0">
                <a:latin typeface="Comic Sans MS" panose="030F0702030302020204" pitchFamily="66" charset="0"/>
              </a:rPr>
              <a:t>, diyabete özgü böbrek hastalığını tanımlayan bir terimdir.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Hastalığın önemli </a:t>
            </a:r>
            <a:r>
              <a:rPr lang="tr-TR" altLang="en-US" dirty="0" err="1">
                <a:latin typeface="Comic Sans MS" panose="030F0702030302020204" pitchFamily="66" charset="0"/>
              </a:rPr>
              <a:t>morbidite</a:t>
            </a:r>
            <a:r>
              <a:rPr lang="tr-TR" altLang="en-US" dirty="0">
                <a:latin typeface="Comic Sans MS" panose="030F0702030302020204" pitchFamily="66" charset="0"/>
              </a:rPr>
              <a:t> ve </a:t>
            </a:r>
            <a:r>
              <a:rPr lang="tr-TR" altLang="en-US" dirty="0" err="1">
                <a:latin typeface="Comic Sans MS" panose="030F0702030302020204" pitchFamily="66" charset="0"/>
              </a:rPr>
              <a:t>mortalite</a:t>
            </a:r>
            <a:r>
              <a:rPr lang="tr-TR" altLang="en-US" dirty="0">
                <a:latin typeface="Comic Sans MS" panose="030F0702030302020204" pitchFamily="66" charset="0"/>
              </a:rPr>
              <a:t> nedenlerinden birisidir.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Ülkemizde son dönem böbrek hastalığının en sık nedeni diyabetik </a:t>
            </a:r>
            <a:r>
              <a:rPr lang="tr-TR" altLang="en-US" dirty="0" err="1">
                <a:latin typeface="Comic Sans MS" panose="030F0702030302020204" pitchFamily="66" charset="0"/>
              </a:rPr>
              <a:t>nefropatidir</a:t>
            </a:r>
            <a:r>
              <a:rPr lang="tr-TR" altLang="en-US" dirty="0">
                <a:latin typeface="Comic Sans MS" panose="030F0702030302020204" pitchFamily="66" charset="0"/>
              </a:rPr>
              <a:t> (ikinci sık neden hipertansiyon)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 dirty="0">
                <a:latin typeface="Comic Sans MS" panose="030F0702030302020204" pitchFamily="66" charset="0"/>
              </a:rPr>
              <a:t>DN doğal seyri ve klinik evreleri </a:t>
            </a:r>
            <a:endParaRPr lang="en-US" altLang="tr-TR" sz="4000" dirty="0">
              <a:latin typeface="Comic Sans MS" panose="030F0702030302020204" pitchFamily="66" charset="0"/>
            </a:endParaRP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1.Hipertrofi ve </a:t>
            </a:r>
            <a:r>
              <a:rPr lang="tr-TR" altLang="tr-TR" dirty="0" err="1">
                <a:latin typeface="Comic Sans MS" panose="030F0702030302020204" pitchFamily="66" charset="0"/>
              </a:rPr>
              <a:t>Hiperfonksiyon</a:t>
            </a:r>
            <a:r>
              <a:rPr lang="tr-TR" altLang="tr-TR" dirty="0">
                <a:latin typeface="Comic Sans MS" panose="030F0702030302020204" pitchFamily="66" charset="0"/>
              </a:rPr>
              <a:t> 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2.Sessiz Evre 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3.Gizli Diyabetik </a:t>
            </a:r>
            <a:r>
              <a:rPr lang="tr-TR" altLang="tr-TR" dirty="0" err="1">
                <a:latin typeface="Comic Sans MS" panose="030F0702030302020204" pitchFamily="66" charset="0"/>
              </a:rPr>
              <a:t>Nefropati</a:t>
            </a:r>
            <a:r>
              <a:rPr lang="tr-TR" altLang="tr-TR" dirty="0">
                <a:latin typeface="Comic Sans MS" panose="030F0702030302020204" pitchFamily="66" charset="0"/>
              </a:rPr>
              <a:t> 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4.Aşikar Diyabetik </a:t>
            </a:r>
            <a:r>
              <a:rPr lang="tr-TR" altLang="tr-TR" dirty="0" err="1">
                <a:latin typeface="Comic Sans MS" panose="030F0702030302020204" pitchFamily="66" charset="0"/>
              </a:rPr>
              <a:t>Nefropati</a:t>
            </a:r>
            <a:r>
              <a:rPr lang="tr-TR" altLang="tr-TR" dirty="0">
                <a:latin typeface="Comic Sans MS" panose="030F0702030302020204" pitchFamily="66" charset="0"/>
              </a:rPr>
              <a:t> 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5.Son Dönem Böbrek Hastalığı  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DN doğal seyri ve klinik evreleri 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Her hastada bu doğal seyir izlenmeyebilir.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Diyabetik </a:t>
            </a:r>
            <a:r>
              <a:rPr lang="tr-TR" altLang="en-US" dirty="0" err="1">
                <a:latin typeface="Comic Sans MS" panose="030F0702030302020204" pitchFamily="66" charset="0"/>
              </a:rPr>
              <a:t>nefropatinin</a:t>
            </a:r>
            <a:r>
              <a:rPr lang="tr-TR" altLang="en-US" dirty="0">
                <a:latin typeface="Comic Sans MS" panose="030F0702030302020204" pitchFamily="66" charset="0"/>
              </a:rPr>
              <a:t> doğal seyrini etkileyen durumlar vardır.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Şeker hastalığı kontrast </a:t>
            </a:r>
            <a:r>
              <a:rPr lang="tr-TR" altLang="en-US" dirty="0" err="1">
                <a:latin typeface="Comic Sans MS" panose="030F0702030302020204" pitchFamily="66" charset="0"/>
              </a:rPr>
              <a:t>nefropatisi</a:t>
            </a:r>
            <a:r>
              <a:rPr lang="tr-TR" altLang="en-US" dirty="0">
                <a:latin typeface="Comic Sans MS" panose="030F0702030302020204" pitchFamily="66" charset="0"/>
              </a:rPr>
              <a:t> için risk faktörüdür.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Nondiyabetik</a:t>
            </a:r>
            <a:r>
              <a:rPr lang="tr-TR" altLang="en-US" dirty="0">
                <a:latin typeface="Comic Sans MS" panose="030F0702030302020204" pitchFamily="66" charset="0"/>
              </a:rPr>
              <a:t> böbrek hastalığı da olabilir </a:t>
            </a: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Diyabetik </a:t>
            </a:r>
            <a:r>
              <a:rPr lang="tr-TR" altLang="en-US" sz="4400" dirty="0" err="1">
                <a:latin typeface="Comic Sans MS" panose="030F0702030302020204" pitchFamily="66" charset="0"/>
              </a:rPr>
              <a:t>nefropati</a:t>
            </a:r>
            <a:r>
              <a:rPr lang="tr-TR" altLang="en-US" sz="4400" dirty="0">
                <a:latin typeface="Comic Sans MS" panose="030F0702030302020204" pitchFamily="66" charset="0"/>
              </a:rPr>
              <a:t> dışı böbrek sorunları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İdrar yolu </a:t>
            </a:r>
            <a:r>
              <a:rPr lang="tr-TR" altLang="en-US" dirty="0" err="1">
                <a:latin typeface="Comic Sans MS" panose="030F0702030302020204" pitchFamily="66" charset="0"/>
              </a:rPr>
              <a:t>infeksiyonu</a:t>
            </a:r>
            <a:r>
              <a:rPr lang="tr-TR" altLang="en-US" dirty="0">
                <a:latin typeface="Comic Sans MS" panose="030F0702030302020204" pitchFamily="66" charset="0"/>
              </a:rPr>
              <a:t>, </a:t>
            </a:r>
            <a:r>
              <a:rPr lang="tr-TR" altLang="en-US" dirty="0" err="1">
                <a:latin typeface="Comic Sans MS" panose="030F0702030302020204" pitchFamily="66" charset="0"/>
              </a:rPr>
              <a:t>piyelonefrit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Renal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tubüler</a:t>
            </a:r>
            <a:r>
              <a:rPr lang="tr-TR" altLang="en-US" dirty="0">
                <a:latin typeface="Comic Sans MS" panose="030F0702030302020204" pitchFamily="66" charset="0"/>
              </a:rPr>
              <a:t> hasar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Papiller</a:t>
            </a:r>
            <a:r>
              <a:rPr lang="tr-TR" altLang="en-US" dirty="0">
                <a:latin typeface="Comic Sans MS" panose="030F0702030302020204" pitchFamily="66" charset="0"/>
              </a:rPr>
              <a:t> nekroz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Nefroskleroz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Nörojenik</a:t>
            </a:r>
            <a:r>
              <a:rPr lang="tr-TR" altLang="en-US" dirty="0">
                <a:latin typeface="Comic Sans MS" panose="030F0702030302020204" pitchFamily="66" charset="0"/>
              </a:rPr>
              <a:t> mesane ile ilişkili sorunlar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Arteriyoskleroza</a:t>
            </a:r>
            <a:r>
              <a:rPr lang="tr-TR" altLang="en-US" dirty="0">
                <a:latin typeface="Comic Sans MS" panose="030F0702030302020204" pitchFamily="66" charset="0"/>
              </a:rPr>
              <a:t> ait sorunlar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Hiporeninemik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hipoaldosteronizme</a:t>
            </a:r>
            <a:r>
              <a:rPr lang="tr-TR" altLang="en-US" dirty="0">
                <a:latin typeface="Comic Sans MS" panose="030F0702030302020204" pitchFamily="66" charset="0"/>
              </a:rPr>
              <a:t> bağlı </a:t>
            </a:r>
            <a:r>
              <a:rPr lang="tr-TR" altLang="en-US" dirty="0" err="1">
                <a:latin typeface="Comic Sans MS" panose="030F0702030302020204" pitchFamily="66" charset="0"/>
              </a:rPr>
              <a:t>hiperpotasemi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600" dirty="0">
                <a:latin typeface="Comic Sans MS" panose="030F0702030302020204" pitchFamily="66" charset="0"/>
              </a:rPr>
              <a:t>NE ZAMAN NONDİYABETİK BÖBREK HASTALIĞI DÜŞÜNÜLMELİ</a:t>
            </a:r>
            <a:endParaRPr lang="en-US" altLang="tr-TR" sz="3600" dirty="0">
              <a:latin typeface="Comic Sans MS" panose="030F0702030302020204" pitchFamily="66" charset="0"/>
            </a:endParaRP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1076325" y="1371600"/>
            <a:ext cx="9004300" cy="4251325"/>
          </a:xfrm>
        </p:spPr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Diyabet süresi 5 yıldan az ise (Tip 1 için)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Diyabetik </a:t>
            </a:r>
            <a:r>
              <a:rPr lang="tr-TR" altLang="en-US" dirty="0" err="1">
                <a:latin typeface="Comic Sans MS" panose="030F0702030302020204" pitchFamily="66" charset="0"/>
              </a:rPr>
              <a:t>retinopati</a:t>
            </a:r>
            <a:r>
              <a:rPr lang="tr-TR" altLang="en-US" dirty="0">
                <a:latin typeface="Comic Sans MS" panose="030F0702030302020204" pitchFamily="66" charset="0"/>
              </a:rPr>
              <a:t> yoksa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Diyabet süresi 10-15 yıldan az ise (Tip 2 için)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Ani başlangıçlı böbrek hastalığı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 err="1">
                <a:latin typeface="Comic Sans MS" panose="030F0702030302020204" pitchFamily="66" charset="0"/>
              </a:rPr>
              <a:t>Hematüri</a:t>
            </a:r>
            <a:r>
              <a:rPr lang="tr-TR" altLang="en-US" dirty="0">
                <a:latin typeface="Comic Sans MS" panose="030F0702030302020204" pitchFamily="66" charset="0"/>
              </a:rPr>
              <a:t> ve idrarda eritrosit </a:t>
            </a:r>
            <a:r>
              <a:rPr lang="tr-TR" altLang="en-US" dirty="0" err="1">
                <a:latin typeface="Comic Sans MS" panose="030F0702030302020204" pitchFamily="66" charset="0"/>
              </a:rPr>
              <a:t>silendirleri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Başka bir sistemik hastalık bulguları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Böbrek fonksiyonlarının hızlı bozulması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Tedavi</a:t>
            </a:r>
            <a:r>
              <a:rPr lang="en-US" altLang="en-US" dirty="0">
                <a:latin typeface="Comic Sans MS" panose="030F0702030302020204" pitchFamily="66" charset="0"/>
              </a:rPr>
              <a:t> 1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Kan şekeri kontrol altına alınmalıdır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Eşlik eden faktörler tedavi edilmelidir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Kalp problemleri sıktır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Sodyum </a:t>
            </a:r>
            <a:r>
              <a:rPr lang="tr-TR" altLang="en-US" dirty="0" err="1">
                <a:latin typeface="Comic Sans MS" panose="030F0702030302020204" pitchFamily="66" charset="0"/>
              </a:rPr>
              <a:t>glukoz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transporter</a:t>
            </a:r>
            <a:r>
              <a:rPr lang="tr-TR" altLang="en-US" dirty="0">
                <a:latin typeface="Comic Sans MS" panose="030F0702030302020204" pitchFamily="66" charset="0"/>
              </a:rPr>
              <a:t> (SGLT) inhibitörleri diyabetik </a:t>
            </a:r>
            <a:r>
              <a:rPr lang="tr-TR" altLang="en-US" dirty="0" err="1">
                <a:latin typeface="Comic Sans MS" panose="030F0702030302020204" pitchFamily="66" charset="0"/>
              </a:rPr>
              <a:t>nefropatinin</a:t>
            </a:r>
            <a:r>
              <a:rPr lang="tr-TR" altLang="en-US" dirty="0">
                <a:latin typeface="Comic Sans MS" panose="030F0702030302020204" pitchFamily="66" charset="0"/>
              </a:rPr>
              <a:t> seyrini olumlu etkileyebilir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Tedavi</a:t>
            </a:r>
            <a:r>
              <a:rPr lang="en-US" altLang="en-US" dirty="0">
                <a:latin typeface="Comic Sans MS" panose="030F0702030302020204" pitchFamily="66" charset="0"/>
              </a:rPr>
              <a:t> 2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Hipertansiyon tedavisi önemlidir: </a:t>
            </a:r>
            <a:r>
              <a:rPr lang="tr-TR" altLang="en-US" dirty="0" err="1">
                <a:latin typeface="Comic Sans MS" panose="030F0702030302020204" pitchFamily="66" charset="0"/>
              </a:rPr>
              <a:t>Anjiotensin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konverting</a:t>
            </a:r>
            <a:r>
              <a:rPr lang="tr-TR" altLang="en-US" dirty="0">
                <a:latin typeface="Comic Sans MS" panose="030F0702030302020204" pitchFamily="66" charset="0"/>
              </a:rPr>
              <a:t> enzim inhibitörleri ve </a:t>
            </a:r>
            <a:r>
              <a:rPr lang="tr-TR" altLang="en-US" dirty="0" err="1">
                <a:latin typeface="Comic Sans MS" panose="030F0702030302020204" pitchFamily="66" charset="0"/>
              </a:rPr>
              <a:t>anjiotensin</a:t>
            </a:r>
            <a:r>
              <a:rPr lang="tr-TR" altLang="en-US" dirty="0">
                <a:latin typeface="Comic Sans MS" panose="030F0702030302020204" pitchFamily="66" charset="0"/>
              </a:rPr>
              <a:t> II reseptör antagonistleri tercih edilmelidir.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Hiporeninemik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hipoaldosteronizm</a:t>
            </a:r>
            <a:r>
              <a:rPr lang="tr-TR" altLang="en-US" dirty="0">
                <a:latin typeface="Comic Sans MS" panose="030F0702030302020204" pitchFamily="66" charset="0"/>
              </a:rPr>
              <a:t> problem olabilir.</a:t>
            </a:r>
            <a:endParaRPr lang="en-US" altLang="en-US" dirty="0">
              <a:latin typeface="Comic Sans MS" panose="030F0702030302020204" pitchFamily="66" charset="0"/>
            </a:endParaRPr>
          </a:p>
          <a:p>
            <a:r>
              <a:rPr lang="tr-TR" altLang="en-US" dirty="0">
                <a:latin typeface="Comic Sans MS" panose="030F0702030302020204" pitchFamily="66" charset="0"/>
              </a:rPr>
              <a:t>Son dönem böbrek yetmezliği gelişirse böbrek nakli yapılabilir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Genel bilgiler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Böbrek en çok etkilenen organlardan birisidir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Böbrek bir anlamda aynadır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Teorik bilginin önemi büyüktür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Böbrek hastalıkları çoğu kez belirti vermez, tesadüfen idrar anormallikleri veya </a:t>
            </a:r>
            <a:r>
              <a:rPr lang="tr-TR" altLang="tr-TR" dirty="0" err="1">
                <a:latin typeface="Comic Sans MS" panose="030F0702030302020204" pitchFamily="66" charset="0"/>
              </a:rPr>
              <a:t>kreatinin</a:t>
            </a:r>
            <a:r>
              <a:rPr lang="tr-TR" altLang="tr-TR" dirty="0">
                <a:latin typeface="Comic Sans MS" panose="030F0702030302020204" pitchFamily="66" charset="0"/>
              </a:rPr>
              <a:t> yüksekliği ile saptanır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Pratik bilgi</a:t>
            </a:r>
          </a:p>
        </p:txBody>
      </p:sp>
      <p:sp>
        <p:nvSpPr>
          <p:cNvPr id="7065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Böbrek yetmezliği ilerlerse hastanın insülin ihtiyacı azalır.</a:t>
            </a:r>
          </a:p>
          <a:p>
            <a:endParaRPr lang="tr-TR" alt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GOODPASTURE SENDROMU</a:t>
            </a:r>
            <a:endParaRPr lang="en-US" altLang="tr-TR" sz="4400" dirty="0">
              <a:latin typeface="Comic Sans MS" panose="030F0702030302020204" pitchFamily="66" charset="0"/>
            </a:endParaRP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Glomerüler</a:t>
            </a:r>
            <a:r>
              <a:rPr lang="tr-TR" altLang="en-US" dirty="0">
                <a:latin typeface="Comic Sans MS" panose="030F0702030302020204" pitchFamily="66" charset="0"/>
              </a:rPr>
              <a:t> bazal </a:t>
            </a:r>
            <a:r>
              <a:rPr lang="tr-TR" altLang="en-US" dirty="0" err="1">
                <a:latin typeface="Comic Sans MS" panose="030F0702030302020204" pitchFamily="66" charset="0"/>
              </a:rPr>
              <a:t>membrana</a:t>
            </a:r>
            <a:r>
              <a:rPr lang="tr-TR" altLang="en-US" dirty="0">
                <a:latin typeface="Comic Sans MS" panose="030F0702030302020204" pitchFamily="66" charset="0"/>
              </a:rPr>
              <a:t> karşı antikorlar (anti-GBM) aracılığı ile oluşan </a:t>
            </a:r>
            <a:r>
              <a:rPr lang="tr-TR" altLang="en-US" dirty="0" err="1">
                <a:latin typeface="Comic Sans MS" panose="030F0702030302020204" pitchFamily="66" charset="0"/>
              </a:rPr>
              <a:t>nekrotizan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glomerülonefrit</a:t>
            </a:r>
            <a:r>
              <a:rPr lang="tr-TR" altLang="en-US" dirty="0">
                <a:latin typeface="Comic Sans MS" panose="030F0702030302020204" pitchFamily="66" charset="0"/>
              </a:rPr>
              <a:t> ve </a:t>
            </a:r>
            <a:r>
              <a:rPr lang="tr-TR" altLang="en-US" dirty="0" err="1">
                <a:latin typeface="Comic Sans MS" panose="030F0702030302020204" pitchFamily="66" charset="0"/>
              </a:rPr>
              <a:t>pulmoner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hemoraji</a:t>
            </a:r>
            <a:r>
              <a:rPr lang="tr-TR" altLang="en-US" dirty="0">
                <a:latin typeface="Comic Sans MS" panose="030F0702030302020204" pitchFamily="66" charset="0"/>
              </a:rPr>
              <a:t> sendromudur. </a:t>
            </a:r>
          </a:p>
          <a:p>
            <a:r>
              <a:rPr lang="tr-TR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Pulmoner</a:t>
            </a:r>
            <a:r>
              <a:rPr lang="tr-TR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hemoraji</a:t>
            </a:r>
            <a:r>
              <a:rPr lang="tr-TR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ve </a:t>
            </a:r>
            <a:r>
              <a:rPr lang="tr-TR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glomerülonefritlerin</a:t>
            </a:r>
            <a:r>
              <a:rPr lang="tr-TR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birlikte izlendiği hastaların önemli bir kısmından anti-GBM sorumludur. </a:t>
            </a:r>
            <a:endParaRPr lang="en-US" alt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Klinik bulgular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800" dirty="0">
                <a:latin typeface="Comic Sans MS" panose="030F0702030302020204" pitchFamily="66" charset="0"/>
              </a:rPr>
              <a:t>Anti-GBM antikoru bulunan hastalar çoğunlukla </a:t>
            </a:r>
            <a:r>
              <a:rPr lang="tr-TR" altLang="en-US" sz="2800" dirty="0" err="1">
                <a:latin typeface="Comic Sans MS" panose="030F0702030302020204" pitchFamily="66" charset="0"/>
              </a:rPr>
              <a:t>glomerülonefrit</a:t>
            </a:r>
            <a:r>
              <a:rPr lang="tr-TR" altLang="en-US" sz="2800" dirty="0">
                <a:latin typeface="Comic Sans MS" panose="030F0702030302020204" pitchFamily="66" charset="0"/>
              </a:rPr>
              <a:t> tablosu ile karşımıza çıkar 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Hastaların yarısı veya üçte ikisine </a:t>
            </a:r>
            <a:r>
              <a:rPr lang="tr-TR" altLang="en-US" sz="2800" dirty="0" err="1">
                <a:latin typeface="Comic Sans MS" panose="030F0702030302020204" pitchFamily="66" charset="0"/>
              </a:rPr>
              <a:t>hemoptizi</a:t>
            </a:r>
            <a:r>
              <a:rPr lang="tr-TR" altLang="en-US" sz="2800" dirty="0">
                <a:latin typeface="Comic Sans MS" panose="030F0702030302020204" pitchFamily="66" charset="0"/>
              </a:rPr>
              <a:t> eşlik eder. </a:t>
            </a: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Glomerülonefrit</a:t>
            </a:r>
            <a:r>
              <a:rPr lang="tr-TR" altLang="en-US" sz="2800" dirty="0">
                <a:latin typeface="Comic Sans MS" panose="030F0702030302020204" pitchFamily="66" charset="0"/>
              </a:rPr>
              <a:t> tipik olarak ciddi seyreder ve tedavi uygulanmayan vakalarda haftalar veya aylar içinde böbrek yetmezliğine ilerler. </a:t>
            </a:r>
            <a:endParaRPr lang="en-US" altLang="tr-TR" sz="2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Çıkarılacak dersler 1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en-US" dirty="0">
                <a:latin typeface="Comic Sans MS" panose="030F0702030302020204" pitchFamily="66" charset="0"/>
              </a:rPr>
              <a:t>1.Akciğer böbrek tutulumu birlikte olan hastalarda düşünülmelidir</a:t>
            </a:r>
            <a:endParaRPr lang="en-US" altLang="en-US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en-US" dirty="0">
                <a:latin typeface="Comic Sans MS" panose="030F0702030302020204" pitchFamily="66" charset="0"/>
              </a:rPr>
              <a:t>2.Akciğer böbrek tutulumu çok değişik hastalıklarda olabilir, başlangıçta sağlam olan böbrek akciğer hastalığı nedeni ile etkilenebilir veya başlangıçta sağlam olan akciğer böbrek hastalığı nedeni ile etkilenebilir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Çıkarılacak dersler 2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3.Aynı hastalık hem akciğeri hem de böbreği etkileyebilir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4.Böbrek tutulumu çok değişkendir, böbrek birden fazla şekilde etkilenebilir (</a:t>
            </a:r>
            <a:r>
              <a:rPr lang="tr-TR" altLang="tr-TR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dirty="0">
                <a:latin typeface="Comic Sans MS" panose="030F0702030302020204" pitchFamily="66" charset="0"/>
              </a:rPr>
              <a:t> ve akut </a:t>
            </a:r>
            <a:r>
              <a:rPr lang="tr-TR" altLang="tr-TR" dirty="0" err="1">
                <a:latin typeface="Comic Sans MS" panose="030F0702030302020204" pitchFamily="66" charset="0"/>
              </a:rPr>
              <a:t>tubüler</a:t>
            </a:r>
            <a:r>
              <a:rPr lang="tr-TR" altLang="tr-TR" dirty="0">
                <a:latin typeface="Comic Sans MS" panose="030F0702030302020204" pitchFamily="66" charset="0"/>
              </a:rPr>
              <a:t> nekroz)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5.Böbrek tutulumu hafif olabileceği gibi diyaliz gerektiren böbrek yetmezliği olabilir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MULTİPL MYELOMA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Multipl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myeloma</a:t>
            </a:r>
            <a:r>
              <a:rPr lang="tr-TR" altLang="en-US" dirty="0">
                <a:latin typeface="Comic Sans MS" panose="030F0702030302020204" pitchFamily="66" charset="0"/>
              </a:rPr>
              <a:t> ve ilişkili plazma hücre hastalıklarında böbrek yapı ve fonksiyon bozukluğu sıklıkla eşlik eder.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Bu bozuklukların ortaya çıkışını birçok faktör etkileyebilmekle birlikte </a:t>
            </a:r>
            <a:r>
              <a:rPr lang="tr-TR" altLang="en-US" dirty="0" err="1">
                <a:latin typeface="Comic Sans MS" panose="030F0702030302020204" pitchFamily="66" charset="0"/>
              </a:rPr>
              <a:t>monoklonal</a:t>
            </a:r>
            <a:r>
              <a:rPr lang="tr-TR" altLang="en-US" dirty="0">
                <a:latin typeface="Comic Sans MS" panose="030F0702030302020204" pitchFamily="66" charset="0"/>
              </a:rPr>
              <a:t> hafif zincirler olayın </a:t>
            </a:r>
            <a:r>
              <a:rPr lang="tr-TR" altLang="en-US" dirty="0" err="1">
                <a:latin typeface="Comic Sans MS" panose="030F0702030302020204" pitchFamily="66" charset="0"/>
              </a:rPr>
              <a:t>patogenezinde</a:t>
            </a:r>
            <a:r>
              <a:rPr lang="tr-TR" altLang="en-US" dirty="0">
                <a:latin typeface="Comic Sans MS" panose="030F0702030302020204" pitchFamily="66" charset="0"/>
              </a:rPr>
              <a:t> önemli rol oynamaktadır.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MULTİPL MYELOMA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Myelomalı</a:t>
            </a:r>
            <a:r>
              <a:rPr lang="tr-TR" altLang="en-US" dirty="0">
                <a:latin typeface="Comic Sans MS" panose="030F0702030302020204" pitchFamily="66" charset="0"/>
              </a:rPr>
              <a:t> hastalarda böbreklerde hafif zincir birikimi ile karakterize </a:t>
            </a:r>
            <a:r>
              <a:rPr lang="tr-TR" altLang="en-US" dirty="0" err="1">
                <a:latin typeface="Comic Sans MS" panose="030F0702030302020204" pitchFamily="66" charset="0"/>
              </a:rPr>
              <a:t>Myelom</a:t>
            </a:r>
            <a:r>
              <a:rPr lang="tr-TR" altLang="en-US" dirty="0">
                <a:latin typeface="Comic Sans MS" panose="030F0702030302020204" pitchFamily="66" charset="0"/>
              </a:rPr>
              <a:t> böbreği (Bence </a:t>
            </a:r>
            <a:r>
              <a:rPr lang="tr-TR" altLang="en-US" dirty="0" err="1">
                <a:latin typeface="Comic Sans MS" panose="030F0702030302020204" pitchFamily="66" charset="0"/>
              </a:rPr>
              <a:t>Jones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nefropatisi</a:t>
            </a:r>
            <a:r>
              <a:rPr lang="tr-TR" altLang="en-US" dirty="0">
                <a:latin typeface="Comic Sans MS" panose="030F0702030302020204" pitchFamily="66" charset="0"/>
              </a:rPr>
              <a:t>) ve hafif zincir </a:t>
            </a:r>
            <a:r>
              <a:rPr lang="tr-TR" altLang="en-US" dirty="0" err="1">
                <a:latin typeface="Comic Sans MS" panose="030F0702030302020204" pitchFamily="66" charset="0"/>
              </a:rPr>
              <a:t>nefropatisi</a:t>
            </a:r>
            <a:r>
              <a:rPr lang="tr-TR" altLang="en-US" dirty="0">
                <a:latin typeface="Comic Sans MS" panose="030F0702030302020204" pitchFamily="66" charset="0"/>
              </a:rPr>
              <a:t> oluşabilir.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Multipl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myelomada</a:t>
            </a:r>
            <a:r>
              <a:rPr lang="tr-TR" altLang="en-US" dirty="0">
                <a:latin typeface="Comic Sans MS" panose="030F0702030302020204" pitchFamily="66" charset="0"/>
              </a:rPr>
              <a:t> hastada, kafa </a:t>
            </a:r>
            <a:r>
              <a:rPr lang="tr-TR" altLang="en-US" dirty="0" err="1">
                <a:latin typeface="Comic Sans MS" panose="030F0702030302020204" pitchFamily="66" charset="0"/>
              </a:rPr>
              <a:t>grafisinde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litik</a:t>
            </a:r>
            <a:r>
              <a:rPr lang="tr-TR" altLang="en-US" dirty="0">
                <a:latin typeface="Comic Sans MS" panose="030F0702030302020204" pitchFamily="66" charset="0"/>
              </a:rPr>
              <a:t> lezyonlar saptanması tanıda yardımcıdır. 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latin typeface="Comic Sans MS" panose="030F0702030302020204" pitchFamily="66" charset="0"/>
              </a:rPr>
              <a:t>Böbrek</a:t>
            </a:r>
            <a:r>
              <a:rPr lang="en-US" altLang="en-US" dirty="0"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latin typeface="Comic Sans MS" panose="030F0702030302020204" pitchFamily="66" charset="0"/>
              </a:rPr>
              <a:t>bulguları</a:t>
            </a:r>
            <a:r>
              <a:rPr lang="en-US" altLang="en-US" dirty="0">
                <a:latin typeface="Comic Sans MS" panose="030F0702030302020204" pitchFamily="66" charset="0"/>
              </a:rPr>
              <a:t> 1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Orta-ağır derecede </a:t>
            </a:r>
            <a:r>
              <a:rPr lang="tr-TR" altLang="en-US" dirty="0" err="1">
                <a:latin typeface="Comic Sans MS" panose="030F0702030302020204" pitchFamily="66" charset="0"/>
              </a:rPr>
              <a:t>proteinüri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Akut veya kronik böbrek yetmezliği görülebilir.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Günde bir ile birkaç gram bazen daha da yüksek miktardaki </a:t>
            </a:r>
            <a:r>
              <a:rPr lang="tr-TR" altLang="en-US" dirty="0" err="1">
                <a:latin typeface="Comic Sans MS" panose="030F0702030302020204" pitchFamily="66" charset="0"/>
              </a:rPr>
              <a:t>proteinürinin</a:t>
            </a:r>
            <a:r>
              <a:rPr lang="tr-TR" altLang="en-US" dirty="0">
                <a:latin typeface="Comic Sans MS" panose="030F0702030302020204" pitchFamily="66" charset="0"/>
              </a:rPr>
              <a:t> en büyük kısmını </a:t>
            </a:r>
            <a:r>
              <a:rPr lang="tr-TR" altLang="en-US" dirty="0" err="1">
                <a:latin typeface="Comic Sans MS" panose="030F0702030302020204" pitchFamily="66" charset="0"/>
              </a:rPr>
              <a:t>monoklonal</a:t>
            </a:r>
            <a:r>
              <a:rPr lang="tr-TR" altLang="en-US" dirty="0">
                <a:latin typeface="Comic Sans MS" panose="030F0702030302020204" pitchFamily="66" charset="0"/>
              </a:rPr>
              <a:t> hafif zincirler oluşturur. 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latin typeface="Comic Sans MS" panose="030F0702030302020204" pitchFamily="66" charset="0"/>
              </a:rPr>
              <a:t>Böbrek</a:t>
            </a:r>
            <a:r>
              <a:rPr lang="en-US" altLang="en-US" dirty="0"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latin typeface="Comic Sans MS" panose="030F0702030302020204" pitchFamily="66" charset="0"/>
              </a:rPr>
              <a:t>bulguları</a:t>
            </a:r>
            <a:r>
              <a:rPr lang="en-US" altLang="en-US" dirty="0">
                <a:latin typeface="Comic Sans MS" panose="030F0702030302020204" pitchFamily="66" charset="0"/>
              </a:rPr>
              <a:t> 2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Tübüler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proteinüri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Nefrotik</a:t>
            </a:r>
            <a:r>
              <a:rPr lang="tr-TR" altLang="en-US" dirty="0">
                <a:latin typeface="Comic Sans MS" panose="030F0702030302020204" pitchFamily="66" charset="0"/>
              </a:rPr>
              <a:t> düzeyde </a:t>
            </a:r>
            <a:r>
              <a:rPr lang="tr-TR" altLang="en-US" dirty="0" err="1">
                <a:latin typeface="Comic Sans MS" panose="030F0702030302020204" pitchFamily="66" charset="0"/>
              </a:rPr>
              <a:t>albüminüri</a:t>
            </a:r>
            <a:r>
              <a:rPr lang="tr-TR" altLang="en-US" dirty="0">
                <a:latin typeface="Comic Sans MS" panose="030F0702030302020204" pitchFamily="66" charset="0"/>
              </a:rPr>
              <a:t> nadirdir. </a:t>
            </a:r>
            <a:r>
              <a:rPr lang="tr-TR" altLang="en-US" dirty="0" err="1">
                <a:latin typeface="Comic Sans MS" panose="030F0702030302020204" pitchFamily="66" charset="0"/>
              </a:rPr>
              <a:t>Asidifikasyon</a:t>
            </a:r>
            <a:r>
              <a:rPr lang="tr-TR" altLang="en-US" dirty="0">
                <a:latin typeface="Comic Sans MS" panose="030F0702030302020204" pitchFamily="66" charset="0"/>
              </a:rPr>
              <a:t> ve konsantrasyon </a:t>
            </a:r>
            <a:r>
              <a:rPr lang="tr-TR" altLang="en-US" dirty="0" err="1">
                <a:latin typeface="Comic Sans MS" panose="030F0702030302020204" pitchFamily="66" charset="0"/>
              </a:rPr>
              <a:t>defektleri</a:t>
            </a:r>
            <a:r>
              <a:rPr lang="tr-TR" altLang="en-US" dirty="0">
                <a:latin typeface="Comic Sans MS" panose="030F0702030302020204" pitchFamily="66" charset="0"/>
              </a:rPr>
              <a:t> ile </a:t>
            </a:r>
            <a:r>
              <a:rPr lang="tr-TR" altLang="en-US" dirty="0" err="1">
                <a:latin typeface="Comic Sans MS" panose="030F0702030302020204" pitchFamily="66" charset="0"/>
              </a:rPr>
              <a:t>Fanconi</a:t>
            </a:r>
            <a:r>
              <a:rPr lang="tr-TR" altLang="en-US" dirty="0">
                <a:latin typeface="Comic Sans MS" panose="030F0702030302020204" pitchFamily="66" charset="0"/>
              </a:rPr>
              <a:t> sendromu gibi </a:t>
            </a:r>
            <a:r>
              <a:rPr lang="tr-TR" altLang="en-US" dirty="0" err="1">
                <a:latin typeface="Comic Sans MS" panose="030F0702030302020204" pitchFamily="66" charset="0"/>
              </a:rPr>
              <a:t>tübüler</a:t>
            </a:r>
            <a:r>
              <a:rPr lang="tr-TR" altLang="en-US" dirty="0">
                <a:latin typeface="Comic Sans MS" panose="030F0702030302020204" pitchFamily="66" charset="0"/>
              </a:rPr>
              <a:t> fonksiyon bozukluğu nadirdir. 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Çıkarılacak dersler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1.Böbrek tutulumu çok değişkendir, böbrek birden fazla şekilde etkilenebilir </a:t>
            </a: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2.Böbrek tutulumu hafif olabileceği gibi uzun süreli diyaliz gerektiren böbrek yetmezliği olabilir </a:t>
            </a: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3.Sebebi belli olmayan böbrek yetmezliğinde ayırıcı tanıda düşünülmelidir, özellikle yaşlı hastalarda.</a:t>
            </a:r>
            <a:endParaRPr lang="en-US" alt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Genel bilgiler</a:t>
            </a:r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>
          <a:xfrm>
            <a:off x="1076325" y="1371600"/>
            <a:ext cx="9004300" cy="4251325"/>
          </a:xfrm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Böbrek hastalığı dinamiktir, ilerleyici özellik taşıyabilir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>
                <a:latin typeface="Comic Sans MS" panose="030F0702030302020204" pitchFamily="66" charset="0"/>
              </a:rPr>
              <a:t>Böbrek problemi belirtisiz olabileceği gibi diyaliz, </a:t>
            </a:r>
            <a:r>
              <a:rPr lang="tr-TR" altLang="tr-TR" sz="2800" dirty="0" err="1">
                <a:latin typeface="Comic Sans MS" panose="030F0702030302020204" pitchFamily="66" charset="0"/>
              </a:rPr>
              <a:t>plazmaferez</a:t>
            </a:r>
            <a:r>
              <a:rPr lang="tr-TR" altLang="tr-TR" sz="2800" dirty="0">
                <a:latin typeface="Comic Sans MS" panose="030F0702030302020204" pitchFamily="66" charset="0"/>
              </a:rPr>
              <a:t> gerektiren bir sorun olabilir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>
                <a:latin typeface="Comic Sans MS" panose="030F0702030302020204" pitchFamily="66" charset="0"/>
              </a:rPr>
              <a:t>Bazı hastalıkların klasik böbrek tutulumu vardır, örneğin kolon kanseri </a:t>
            </a:r>
            <a:r>
              <a:rPr lang="tr-TR" altLang="tr-TR" sz="2800" dirty="0" err="1">
                <a:latin typeface="Comic Sans MS" panose="030F0702030302020204" pitchFamily="66" charset="0"/>
              </a:rPr>
              <a:t>membranöz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Hodgkin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lenfoma</a:t>
            </a:r>
            <a:r>
              <a:rPr lang="tr-TR" altLang="tr-TR" sz="2800" dirty="0">
                <a:latin typeface="Comic Sans MS" panose="030F0702030302020204" pitchFamily="66" charset="0"/>
              </a:rPr>
              <a:t> minimal değişiklik hastalığı. </a:t>
            </a:r>
            <a:endParaRPr lang="tr-TR" altLang="en-US" sz="2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GUT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1076325" y="1166813"/>
            <a:ext cx="9004300" cy="4251325"/>
          </a:xfrm>
        </p:spPr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Ürik asit konsantrasyonunun kronik yüksekliği ilerleyici </a:t>
            </a:r>
            <a:r>
              <a:rPr lang="tr-TR" altLang="en-US" dirty="0" err="1">
                <a:latin typeface="Comic Sans MS" panose="030F0702030302020204" pitchFamily="66" charset="0"/>
              </a:rPr>
              <a:t>interstisiyel</a:t>
            </a:r>
            <a:r>
              <a:rPr lang="tr-TR" altLang="en-US" dirty="0">
                <a:latin typeface="Comic Sans MS" panose="030F0702030302020204" pitchFamily="66" charset="0"/>
              </a:rPr>
              <a:t> böbrek hastalığına (gut </a:t>
            </a:r>
            <a:r>
              <a:rPr lang="tr-TR" altLang="en-US" dirty="0" err="1">
                <a:latin typeface="Comic Sans MS" panose="030F0702030302020204" pitchFamily="66" charset="0"/>
              </a:rPr>
              <a:t>nefropatisine</a:t>
            </a:r>
            <a:r>
              <a:rPr lang="tr-TR" altLang="en-US" dirty="0">
                <a:latin typeface="Comic Sans MS" panose="030F0702030302020204" pitchFamily="66" charset="0"/>
              </a:rPr>
              <a:t>) yol açar. 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Nefropati</a:t>
            </a:r>
            <a:r>
              <a:rPr lang="tr-TR" altLang="en-US" dirty="0">
                <a:latin typeface="Comic Sans MS" panose="030F0702030302020204" pitchFamily="66" charset="0"/>
              </a:rPr>
              <a:t> gelişen hastalarda gut </a:t>
            </a:r>
            <a:r>
              <a:rPr lang="tr-TR" altLang="en-US" dirty="0" err="1">
                <a:latin typeface="Comic Sans MS" panose="030F0702030302020204" pitchFamily="66" charset="0"/>
              </a:rPr>
              <a:t>artriti</a:t>
            </a:r>
            <a:r>
              <a:rPr lang="tr-TR" altLang="en-US" dirty="0">
                <a:latin typeface="Comic Sans MS" panose="030F0702030302020204" pitchFamily="66" charset="0"/>
              </a:rPr>
              <a:t> hikayesi uzundur.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Hipertansiyon ve </a:t>
            </a:r>
            <a:r>
              <a:rPr lang="tr-TR" altLang="en-US" dirty="0" err="1">
                <a:latin typeface="Comic Sans MS" panose="030F0702030302020204" pitchFamily="66" charset="0"/>
              </a:rPr>
              <a:t>atherosklerotik</a:t>
            </a:r>
            <a:r>
              <a:rPr lang="tr-TR" altLang="en-US" dirty="0">
                <a:latin typeface="Comic Sans MS" panose="030F0702030302020204" pitchFamily="66" charset="0"/>
              </a:rPr>
              <a:t> </a:t>
            </a:r>
            <a:r>
              <a:rPr lang="tr-TR" altLang="en-US" dirty="0" err="1">
                <a:latin typeface="Comic Sans MS" panose="030F0702030302020204" pitchFamily="66" charset="0"/>
              </a:rPr>
              <a:t>kardiyovasküler</a:t>
            </a:r>
            <a:r>
              <a:rPr lang="tr-TR" altLang="en-US" dirty="0">
                <a:latin typeface="Comic Sans MS" panose="030F0702030302020204" pitchFamily="66" charset="0"/>
              </a:rPr>
              <a:t> hastalık da klinik tabloya eşlik edebilir.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Ürik asit taşları oluşabilir.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GUT 2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952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Böbrek yetmezliği ve </a:t>
            </a:r>
            <a:r>
              <a:rPr lang="tr-TR" altLang="en-US" dirty="0" err="1">
                <a:latin typeface="Comic Sans MS" panose="030F0702030302020204" pitchFamily="66" charset="0"/>
              </a:rPr>
              <a:t>hiperüriseminin</a:t>
            </a:r>
            <a:r>
              <a:rPr lang="tr-TR" altLang="en-US" dirty="0">
                <a:latin typeface="Comic Sans MS" panose="030F0702030302020204" pitchFamily="66" charset="0"/>
              </a:rPr>
              <a:t> birlikte olduğu bazı hastalarda ürik asit yüksekliği böbrek fonksiyon bozukluğunun nedeni değil, sonucudur (tavuk mu önce yumurta mı).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Aynı anda birden fazla böbrek hastalığı olabilir. </a:t>
            </a:r>
            <a:endParaRPr lang="en-US" altLang="en-US" dirty="0">
              <a:latin typeface="Comic Sans MS" panose="030F0702030302020204" pitchFamily="66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Sonuç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>
          <a:xfrm>
            <a:off x="1055688" y="1371600"/>
            <a:ext cx="9004300" cy="4251325"/>
          </a:xfrm>
        </p:spPr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1.Nedeni ne olursa olsun </a:t>
            </a:r>
            <a:r>
              <a:rPr lang="tr-TR" altLang="tr-TR" sz="2800" dirty="0" err="1">
                <a:latin typeface="Comic Sans MS" panose="030F0702030302020204" pitchFamily="66" charset="0"/>
              </a:rPr>
              <a:t>hiperürisemi</a:t>
            </a:r>
            <a:r>
              <a:rPr lang="tr-TR" altLang="tr-TR" sz="2800" dirty="0">
                <a:latin typeface="Comic Sans MS" panose="030F0702030302020204" pitchFamily="66" charset="0"/>
              </a:rPr>
              <a:t> tedavisinden hasta yarar görebilir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2.Gut hastalarında, gut atağında kullanılan ağrı kesiciler böbrek sorununu arttırabilir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3.Ürik </a:t>
            </a:r>
            <a:r>
              <a:rPr lang="tr-TR" altLang="tr-TR" sz="2800" dirty="0" err="1">
                <a:latin typeface="Comic Sans MS" panose="030F0702030302020204" pitchFamily="66" charset="0"/>
              </a:rPr>
              <a:t>asite</a:t>
            </a:r>
            <a:r>
              <a:rPr lang="tr-TR" altLang="tr-TR" sz="2800" dirty="0">
                <a:latin typeface="Comic Sans MS" panose="030F0702030302020204" pitchFamily="66" charset="0"/>
              </a:rPr>
              <a:t> bağlı böbrek taşlarının önlenmesi için alkali tedavisi yararlı olabilir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4.Ürik asit oluşumunu azaltan </a:t>
            </a:r>
            <a:r>
              <a:rPr lang="tr-TR" altLang="tr-TR" sz="2800" dirty="0" err="1">
                <a:latin typeface="Comic Sans MS" panose="030F0702030302020204" pitchFamily="66" charset="0"/>
              </a:rPr>
              <a:t>allopürinol</a:t>
            </a:r>
            <a:r>
              <a:rPr lang="tr-TR" altLang="tr-TR" sz="2800" dirty="0">
                <a:latin typeface="Comic Sans MS" panose="030F0702030302020204" pitchFamily="66" charset="0"/>
              </a:rPr>
              <a:t> alternatifi (</a:t>
            </a:r>
            <a:r>
              <a:rPr lang="tr-TR" altLang="tr-TR" sz="2800" dirty="0" err="1">
                <a:latin typeface="Comic Sans MS" panose="030F0702030302020204" pitchFamily="66" charset="0"/>
              </a:rPr>
              <a:t>febuksostat</a:t>
            </a:r>
            <a:r>
              <a:rPr lang="tr-TR" altLang="tr-TR" sz="2800" dirty="0">
                <a:latin typeface="Comic Sans MS" panose="030F0702030302020204" pitchFamily="66" charset="0"/>
              </a:rPr>
              <a:t>) vardır.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5.Hiperürisemi tümör </a:t>
            </a:r>
            <a:r>
              <a:rPr lang="tr-TR" altLang="tr-TR" sz="2800" dirty="0" err="1">
                <a:latin typeface="Comic Sans MS" panose="030F0702030302020204" pitchFamily="66" charset="0"/>
              </a:rPr>
              <a:t>lizis</a:t>
            </a:r>
            <a:r>
              <a:rPr lang="tr-TR" altLang="tr-TR" sz="2800" dirty="0">
                <a:latin typeface="Comic Sans MS" panose="030F0702030302020204" pitchFamily="66" charset="0"/>
              </a:rPr>
              <a:t> sendromunda görülebilir.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Diğer hastalıklar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1054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Hepatorenal</a:t>
            </a:r>
            <a:r>
              <a:rPr lang="tr-TR" altLang="en-US" dirty="0">
                <a:latin typeface="Comic Sans MS" panose="030F0702030302020204" pitchFamily="66" charset="0"/>
              </a:rPr>
              <a:t> sendrom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Kardiyorenal</a:t>
            </a:r>
            <a:r>
              <a:rPr lang="tr-TR" altLang="en-US" dirty="0">
                <a:latin typeface="Comic Sans MS" panose="030F0702030302020204" pitchFamily="66" charset="0"/>
              </a:rPr>
              <a:t> sendrom 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Radyoterapi sonucu yıllar sonra kronik böbrek hastalığı gelişebilir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Kanser ve böbrek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…..</a:t>
            </a: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1064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Genel bilgiler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Böbrek hastalığından sistemik hastalığa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Sistemik hastalıktan böbrek hastalığına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Eşlik eden hastalıklar  </a:t>
            </a:r>
            <a:endParaRPr lang="en-US" altLang="tr-TR">
              <a:solidFill>
                <a:srgbClr val="FFFF00"/>
              </a:solidFill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Tedavi ve sorunlar</a:t>
            </a:r>
          </a:p>
          <a:p>
            <a:r>
              <a:rPr lang="tr-TR" altLang="en-US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Özet</a:t>
            </a:r>
          </a:p>
          <a:p>
            <a:pPr>
              <a:buFont typeface="Monotype Sorts" charset="2"/>
              <a:buNone/>
            </a:pPr>
            <a:r>
              <a:rPr lang="en-US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endParaRPr lang="tr-TR" altLang="en-US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Eşlik eden hastalıklar  </a:t>
            </a:r>
            <a:endParaRPr lang="en-US" altLang="tr-TR"/>
          </a:p>
        </p:txBody>
      </p:sp>
      <p:sp>
        <p:nvSpPr>
          <p:cNvPr id="1085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800" dirty="0">
                <a:latin typeface="Comic Sans MS" panose="030F0702030302020204" pitchFamily="66" charset="0"/>
              </a:rPr>
              <a:t>Kronik böbrek hastası kalp krizi geçirebilir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Kolon kanseri olan bir hastada kolon kanserinden bağımsız akut nefrit görülebilir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Diyabetik hastada kontrast </a:t>
            </a:r>
            <a:r>
              <a:rPr lang="tr-TR" altLang="en-US" sz="2800" dirty="0" err="1">
                <a:latin typeface="Comic Sans MS" panose="030F0702030302020204" pitchFamily="66" charset="0"/>
              </a:rPr>
              <a:t>nefropatisi</a:t>
            </a:r>
            <a:r>
              <a:rPr lang="tr-TR" altLang="en-US" sz="2800" dirty="0">
                <a:latin typeface="Comic Sans MS" panose="030F0702030302020204" pitchFamily="66" charset="0"/>
              </a:rPr>
              <a:t> gelişebilir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Akciğer hastasında diyabetik </a:t>
            </a:r>
            <a:r>
              <a:rPr lang="tr-TR" altLang="en-US" sz="2800" dirty="0" err="1">
                <a:latin typeface="Comic Sans MS" panose="030F0702030302020204" pitchFamily="66" charset="0"/>
              </a:rPr>
              <a:t>nefropati</a:t>
            </a:r>
            <a:r>
              <a:rPr lang="tr-TR" altLang="en-US" sz="2800" dirty="0">
                <a:latin typeface="Comic Sans MS" panose="030F0702030302020204" pitchFamily="66" charset="0"/>
              </a:rPr>
              <a:t> olabilir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Yani birbirinden bağımsız sorunlar bir arada bulunabilir</a:t>
            </a:r>
          </a:p>
          <a:p>
            <a:endParaRPr lang="en-US" altLang="tr-TR" sz="28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1095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Genel bilgiler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Böbrek hastalığından sistemik hastalığa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Sistemik hastalıktan böbrek hastalığına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Eşlik eden hastalıklar  </a:t>
            </a:r>
            <a:endParaRPr lang="en-US" altLang="tr-TR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  <a:p>
            <a:r>
              <a:rPr lang="tr-TR" altLang="tr-TR">
                <a:solidFill>
                  <a:srgbClr val="FFFF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Tedavi ve sorunlar</a:t>
            </a:r>
          </a:p>
          <a:p>
            <a:r>
              <a:rPr lang="tr-TR" altLang="en-US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Özet</a:t>
            </a:r>
          </a:p>
          <a:p>
            <a:pPr>
              <a:buFont typeface="Monotype Sorts" charset="2"/>
              <a:buNone/>
            </a:pPr>
            <a:r>
              <a:rPr lang="en-US" altLang="tr-TR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endParaRPr lang="tr-TR" altLang="en-US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TEDAVİ VE SORUNLAR 1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1116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800" dirty="0">
                <a:latin typeface="Comic Sans MS" panose="030F0702030302020204" pitchFamily="66" charset="0"/>
              </a:rPr>
              <a:t>Böbrek yetmezliği ilaç dozlarını etkileyebilir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Böbrek yetmezliğinde bazı ilaçları kullanmamak gerekir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İlaç yan etkisi olarak böbrekler bozulabilir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Böbrek yetmezliği tanı olanaklarını sınırlandırabilir</a:t>
            </a: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Primer</a:t>
            </a:r>
            <a:r>
              <a:rPr lang="tr-TR" altLang="en-US" sz="2800" dirty="0">
                <a:latin typeface="Comic Sans MS" panose="030F0702030302020204" pitchFamily="66" charset="0"/>
              </a:rPr>
              <a:t> hastalığın tedavisinde kullanılan ilaçlar </a:t>
            </a:r>
            <a:r>
              <a:rPr lang="tr-TR" altLang="en-US" sz="2800" dirty="0" err="1">
                <a:latin typeface="Comic Sans MS" panose="030F0702030302020204" pitchFamily="66" charset="0"/>
              </a:rPr>
              <a:t>nefrotoksik</a:t>
            </a:r>
            <a:r>
              <a:rPr lang="tr-TR" altLang="en-US" sz="2800" dirty="0">
                <a:latin typeface="Comic Sans MS" panose="030F0702030302020204" pitchFamily="66" charset="0"/>
              </a:rPr>
              <a:t> olabilir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TEDAVİ VE SORUNLAR 2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1126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err="1">
                <a:latin typeface="Comic Sans MS" panose="030F0702030302020204" pitchFamily="66" charset="0"/>
              </a:rPr>
              <a:t>Primer</a:t>
            </a:r>
            <a:r>
              <a:rPr lang="tr-TR" altLang="en-US" dirty="0">
                <a:latin typeface="Comic Sans MS" panose="030F0702030302020204" pitchFamily="66" charset="0"/>
              </a:rPr>
              <a:t> hastalıkla ilişkili bulantı, kusma, ishal sonucu böbrek etkilenebilir</a:t>
            </a:r>
          </a:p>
          <a:p>
            <a:r>
              <a:rPr lang="tr-TR" altLang="en-US" dirty="0" err="1">
                <a:latin typeface="Comic Sans MS" panose="030F0702030302020204" pitchFamily="66" charset="0"/>
              </a:rPr>
              <a:t>Primer</a:t>
            </a:r>
            <a:r>
              <a:rPr lang="tr-TR" altLang="en-US" dirty="0">
                <a:latin typeface="Comic Sans MS" panose="030F0702030302020204" pitchFamily="66" charset="0"/>
              </a:rPr>
              <a:t> hastalığın seyri sırasında görülen problemler böbreği etkileyebilir (örneğin tümör </a:t>
            </a:r>
            <a:r>
              <a:rPr lang="tr-TR" altLang="en-US" dirty="0" err="1">
                <a:latin typeface="Comic Sans MS" panose="030F0702030302020204" pitchFamily="66" charset="0"/>
              </a:rPr>
              <a:t>lizis</a:t>
            </a:r>
            <a:r>
              <a:rPr lang="tr-TR" altLang="en-US" dirty="0">
                <a:latin typeface="Comic Sans MS" panose="030F0702030302020204" pitchFamily="66" charset="0"/>
              </a:rPr>
              <a:t> sendromunda </a:t>
            </a:r>
            <a:r>
              <a:rPr lang="tr-TR" altLang="en-US" dirty="0" err="1">
                <a:latin typeface="Comic Sans MS" panose="030F0702030302020204" pitchFamily="66" charset="0"/>
              </a:rPr>
              <a:t>hiperürisemi</a:t>
            </a:r>
            <a:r>
              <a:rPr lang="tr-TR" altLang="en-US" dirty="0">
                <a:latin typeface="Comic Sans MS" panose="030F0702030302020204" pitchFamily="66" charset="0"/>
              </a:rPr>
              <a:t>)</a:t>
            </a: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ÖZET 1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1136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Sistemik hastalıklar böbrek sorunlarına neden olabilir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Böbrek hastalıkları sistemik sorunlara yol açabilir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Aynı hastada birden fazla böbrek sorunu olabilir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Akut ve kronik sorunlar karışabilir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Genel bilgiler</a:t>
            </a:r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Ama kolon kanserli hastada </a:t>
            </a:r>
            <a:r>
              <a:rPr lang="tr-TR" altLang="tr-TR" dirty="0" err="1">
                <a:latin typeface="Comic Sans MS" panose="030F0702030302020204" pitchFamily="66" charset="0"/>
              </a:rPr>
              <a:t>membranöz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dirty="0">
                <a:latin typeface="Comic Sans MS" panose="030F0702030302020204" pitchFamily="66" charset="0"/>
              </a:rPr>
              <a:t> dışında bir böbrek hastalığı olabileceği de akılda tutulmalıdır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Böbrek hastalığının nedeni araştırılırken belirtisiz bir sistemik hastalığa da tanı konabilir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Tedavi çoğu kez böbrek hastalığına yol açan sorunun tedavisidir</a:t>
            </a:r>
            <a:endParaRPr lang="en-US" altLang="tr-TR" dirty="0">
              <a:latin typeface="Comic Sans MS" panose="030F0702030302020204" pitchFamily="66" charset="0"/>
            </a:endParaRPr>
          </a:p>
          <a:p>
            <a:endParaRPr lang="tr-TR" altLang="en-U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ÖZET 2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1146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Böbrek hastalığı dinamik bir süreçtir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Her zaman neden oldu sorusunu sormak gerekir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Teorik bilgi önemlidir</a:t>
            </a:r>
          </a:p>
          <a:p>
            <a:r>
              <a:rPr lang="tr-TR" altLang="en-US" dirty="0">
                <a:latin typeface="Comic Sans MS" panose="030F0702030302020204" pitchFamily="66" charset="0"/>
              </a:rPr>
              <a:t>Hastalık yoktur hasta vardır</a:t>
            </a:r>
          </a:p>
          <a:p>
            <a:endParaRPr lang="en-US" altLang="tr-TR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2800" dirty="0" smtClean="0">
                <a:latin typeface="Comic Sans MS" panose="030F0702030302020204" pitchFamily="66" charset="0"/>
              </a:rPr>
              <a:t>www.tekinakpolat.com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476003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 smtClean="0">
                <a:latin typeface="Comic Sans MS" panose="030F0702030302020204" pitchFamily="66" charset="0"/>
              </a:rPr>
              <a:t>NEFROLOJİ KAYNAKLARI</a:t>
            </a:r>
            <a:endParaRPr lang="tr-TR" sz="48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anose="030F0702030302020204" pitchFamily="66" charset="0"/>
              </a:rPr>
              <a:t>Pratik bilgiler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Online kitaplar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Youtube kanalım: Beslenme, sıvı elektrolit vaka örnekleri… kısa filmler</a:t>
            </a:r>
            <a:endParaRPr lang="tr-TR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Comic Sans MS" panose="030F0702030302020204" pitchFamily="66" charset="0"/>
              </a:rPr>
              <a:t>www.tekinakpolat.com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22793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Genel bilgiler</a:t>
            </a:r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Tedavide kullanılan ilaçlar veya tedavi süresince görülen bulantı, kusma, ishal böbreği etkileyebilir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Altta yatan hastalık düzelince böbreğin de düzelmesi beklenir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Altta yatan hastalık düzelene kadar tedavi konservatif ve koruyucudur (sıvı-elektrolit tedavisi, diyaliz..)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>
                <a:latin typeface="Comic Sans MS" panose="030F0702030302020204" pitchFamily="66" charset="0"/>
              </a:rPr>
              <a:t>Genel bilgiler</a:t>
            </a:r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Böbrek yetmezliği tanı ve tedavi olanaklarını etkileyebilir, kontrast madde kullanılması zorlaşır, bazı ilaçları vermek mümkün olmaz, doz değişikliği gerekebilir</a:t>
            </a:r>
            <a:endParaRPr lang="en-US" altLang="tr-TR" sz="2800" dirty="0">
              <a:latin typeface="Comic Sans MS" panose="030F0702030302020204" pitchFamily="66" charset="0"/>
            </a:endParaRPr>
          </a:p>
          <a:p>
            <a:r>
              <a:rPr lang="tr-TR" altLang="tr-TR" sz="2800" dirty="0">
                <a:latin typeface="Comic Sans MS" panose="030F0702030302020204" pitchFamily="66" charset="0"/>
              </a:rPr>
              <a:t>Akut veya kronik birçok hastalıkta böbrekler etkilenebilir. Böbrek problemi birçok hastalığın tedavi seçeneklerini değiştirebilir/sınırlandırabilir ve </a:t>
            </a:r>
            <a:r>
              <a:rPr lang="tr-TR" altLang="tr-TR" sz="2800" dirty="0" err="1">
                <a:latin typeface="Comic Sans MS" panose="030F0702030302020204" pitchFamily="66" charset="0"/>
              </a:rPr>
              <a:t>prognozunu</a:t>
            </a:r>
            <a:r>
              <a:rPr lang="tr-TR" altLang="tr-TR" sz="2800" dirty="0">
                <a:latin typeface="Comic Sans MS" panose="030F0702030302020204" pitchFamily="66" charset="0"/>
              </a:rPr>
              <a:t> kötüleştirebilir.</a:t>
            </a:r>
            <a:endParaRPr lang="en-US" altLang="tr-TR" sz="2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HER HASTADA GEREKEN SORU</a:t>
            </a:r>
            <a:endParaRPr lang="en-US" altLang="tr-TR" dirty="0">
              <a:latin typeface="Comic Sans MS" panose="030F0702030302020204" pitchFamily="66" charset="0"/>
            </a:endParaRPr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Bu belirtiler niye var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Başka belirti var mı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Bu hastalıkta başka bulgu olabilir mi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Bu hastalık neden olmuş: </a:t>
            </a:r>
            <a:r>
              <a:rPr lang="tr-TR" altLang="tr-TR" dirty="0" err="1">
                <a:latin typeface="Comic Sans MS" panose="030F0702030302020204" pitchFamily="66" charset="0"/>
              </a:rPr>
              <a:t>primer</a:t>
            </a:r>
            <a:r>
              <a:rPr lang="tr-TR" altLang="tr-TR" dirty="0">
                <a:latin typeface="Comic Sans MS" panose="030F0702030302020204" pitchFamily="66" charset="0"/>
              </a:rPr>
              <a:t> mi </a:t>
            </a:r>
            <a:r>
              <a:rPr lang="tr-TR" altLang="tr-TR" dirty="0" err="1">
                <a:latin typeface="Comic Sans MS" panose="030F0702030302020204" pitchFamily="66" charset="0"/>
              </a:rPr>
              <a:t>sekonder</a:t>
            </a:r>
            <a:r>
              <a:rPr lang="tr-TR" altLang="tr-TR" dirty="0">
                <a:latin typeface="Comic Sans MS" panose="030F0702030302020204" pitchFamily="66" charset="0"/>
              </a:rPr>
              <a:t> mi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Sekonder</a:t>
            </a:r>
            <a:r>
              <a:rPr lang="tr-TR" altLang="tr-TR" dirty="0">
                <a:latin typeface="Comic Sans MS" panose="030F0702030302020204" pitchFamily="66" charset="0"/>
              </a:rPr>
              <a:t> nedenler nelerdir</a:t>
            </a:r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Tedaviyi etkiler mi</a:t>
            </a:r>
            <a:endParaRPr lang="en-US" altLang="tr-TR" dirty="0">
              <a:latin typeface="Comic Sans MS" panose="030F0702030302020204" pitchFamily="66" charset="0"/>
            </a:endParaRPr>
          </a:p>
          <a:p>
            <a:endParaRPr lang="tr-TR" altLang="en-U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Tur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Tur" charset="-94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C:\Office97\Templates\Blank Presentation.pot</Template>
  <TotalTime>14795</TotalTime>
  <Words>1845</Words>
  <Application>Microsoft Office PowerPoint</Application>
  <PresentationFormat>Özel</PresentationFormat>
  <Paragraphs>342</Paragraphs>
  <Slides>62</Slides>
  <Notes>16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62</vt:i4>
      </vt:variant>
    </vt:vector>
  </HeadingPairs>
  <TitlesOfParts>
    <vt:vector size="69" baseType="lpstr">
      <vt:lpstr>Arial</vt:lpstr>
      <vt:lpstr>Comic Sans MS</vt:lpstr>
      <vt:lpstr>Monotype Sorts</vt:lpstr>
      <vt:lpstr>Symbol</vt:lpstr>
      <vt:lpstr>Times New Roman</vt:lpstr>
      <vt:lpstr>Times New Roman Tur</vt:lpstr>
      <vt:lpstr>Blank Presentation</vt:lpstr>
      <vt:lpstr>SİSTEMİK HASTALIKLAR VE BÖBREK</vt:lpstr>
      <vt:lpstr>PowerPoint Sunusu</vt:lpstr>
      <vt:lpstr>Plan</vt:lpstr>
      <vt:lpstr>Genel bilgiler</vt:lpstr>
      <vt:lpstr>Genel bilgiler</vt:lpstr>
      <vt:lpstr>Genel bilgiler</vt:lpstr>
      <vt:lpstr>Genel bilgiler</vt:lpstr>
      <vt:lpstr>Genel bilgiler</vt:lpstr>
      <vt:lpstr>HER HASTADA GEREKEN SORU</vt:lpstr>
      <vt:lpstr>Kavramlar</vt:lpstr>
      <vt:lpstr>Plan</vt:lpstr>
      <vt:lpstr>Böbrek hastalıkları nelerdir?</vt:lpstr>
      <vt:lpstr>GLOMERÜLER HASTALIKLAR </vt:lpstr>
      <vt:lpstr>GLOMERÜLER HASTALIKLAR </vt:lpstr>
      <vt:lpstr>Minimal Değişiklik Hastalığı’nın nedenleri</vt:lpstr>
      <vt:lpstr>Mezangial proliferatif glomerülonefrit nedenleri</vt:lpstr>
      <vt:lpstr>Fokal segmental glomerülosklerozun nedenleri</vt:lpstr>
      <vt:lpstr>Membranöz glomerülopatinin nedenleri</vt:lpstr>
      <vt:lpstr>Membranoproliferatif glomerülonefritler nedenleri 1</vt:lpstr>
      <vt:lpstr>Membranoproliferatif glomerülonefritler nedenleri 2</vt:lpstr>
      <vt:lpstr>Belirgin mezangial IgA birikimine yol açan hastalıklar</vt:lpstr>
      <vt:lpstr>Hızlı ilerleyen (kresentik) glomerülonefritin sekonder nedenleri 1</vt:lpstr>
      <vt:lpstr>Hızlı ilerleyen (kresentik) glomerülonefritin sekonder nedenleri 2</vt:lpstr>
      <vt:lpstr>Hızlı ilerleyen (kresentik) glomerülonefritin sekonder nedenleri 3</vt:lpstr>
      <vt:lpstr>Hızlı ilerleyen (kresentik) glomerülonefritin sekonder nedenleri 4</vt:lpstr>
      <vt:lpstr>Akut glomerülonefrit oluşturan infeksiyöz hastalıklar</vt:lpstr>
      <vt:lpstr>Akut glomerülonefrit oluşturan noninfeksiyöz hastalıklar</vt:lpstr>
      <vt:lpstr>RENAL TUBÜLER HASTALIKLAR </vt:lpstr>
      <vt:lpstr>Renal tübüler hastalıklarda lezyonun nefronda yerleşimine göre tübüler fonksiyon bozuklukları </vt:lpstr>
      <vt:lpstr>Renal tubüler hastalık nedenleri</vt:lpstr>
      <vt:lpstr>Plan</vt:lpstr>
      <vt:lpstr>Hastalıklar </vt:lpstr>
      <vt:lpstr>DİYABETİK NEFROPATİ</vt:lpstr>
      <vt:lpstr>DN doğal seyri ve klinik evreleri </vt:lpstr>
      <vt:lpstr>DN doğal seyri ve klinik evreleri </vt:lpstr>
      <vt:lpstr>Diyabetik nefropati dışı böbrek sorunları</vt:lpstr>
      <vt:lpstr>NE ZAMAN NONDİYABETİK BÖBREK HASTALIĞI DÜŞÜNÜLMELİ</vt:lpstr>
      <vt:lpstr>Tedavi 1</vt:lpstr>
      <vt:lpstr>Tedavi 2</vt:lpstr>
      <vt:lpstr>Pratik bilgi</vt:lpstr>
      <vt:lpstr>GOODPASTURE SENDROMU</vt:lpstr>
      <vt:lpstr>Klinik bulgular</vt:lpstr>
      <vt:lpstr>Çıkarılacak dersler 1</vt:lpstr>
      <vt:lpstr>Çıkarılacak dersler 2</vt:lpstr>
      <vt:lpstr>MULTİPL MYELOMA</vt:lpstr>
      <vt:lpstr>MULTİPL MYELOMA</vt:lpstr>
      <vt:lpstr>Böbrek bulguları 1</vt:lpstr>
      <vt:lpstr>Böbrek bulguları 2</vt:lpstr>
      <vt:lpstr>Çıkarılacak dersler</vt:lpstr>
      <vt:lpstr>GUT</vt:lpstr>
      <vt:lpstr>GUT 2</vt:lpstr>
      <vt:lpstr>Sonuç</vt:lpstr>
      <vt:lpstr>Diğer hastalıklar</vt:lpstr>
      <vt:lpstr>Plan</vt:lpstr>
      <vt:lpstr>Eşlik eden hastalıklar  </vt:lpstr>
      <vt:lpstr>Plan</vt:lpstr>
      <vt:lpstr>TEDAVİ VE SORUNLAR 1</vt:lpstr>
      <vt:lpstr>TEDAVİ VE SORUNLAR 2</vt:lpstr>
      <vt:lpstr>ÖZET 1</vt:lpstr>
      <vt:lpstr>ÖZET 2</vt:lpstr>
      <vt:lpstr>PowerPoint Sunusu</vt:lpstr>
      <vt:lpstr>NEFROLOJİ KAYNAKLARI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Hepatit B Asi Uygulamasi</dc:title>
  <dc:creator>Hakan Leblebicioglu</dc:creator>
  <cp:lastModifiedBy>Mehmet Tekin Akpolat</cp:lastModifiedBy>
  <cp:revision>1306</cp:revision>
  <dcterms:created xsi:type="dcterms:W3CDTF">1997-12-11T13:27:56Z</dcterms:created>
  <dcterms:modified xsi:type="dcterms:W3CDTF">2025-10-14T07:14:43Z</dcterms:modified>
</cp:coreProperties>
</file>