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5"/>
  </p:notesMasterIdLst>
  <p:handoutMasterIdLst>
    <p:handoutMasterId r:id="rId96"/>
  </p:handoutMasterIdLst>
  <p:sldIdLst>
    <p:sldId id="1616" r:id="rId2"/>
    <p:sldId id="825" r:id="rId3"/>
    <p:sldId id="881" r:id="rId4"/>
    <p:sldId id="800" r:id="rId5"/>
    <p:sldId id="1494" r:id="rId6"/>
    <p:sldId id="863" r:id="rId7"/>
    <p:sldId id="804" r:id="rId8"/>
    <p:sldId id="805" r:id="rId9"/>
    <p:sldId id="865" r:id="rId10"/>
    <p:sldId id="808" r:id="rId11"/>
    <p:sldId id="867" r:id="rId12"/>
    <p:sldId id="809" r:id="rId13"/>
    <p:sldId id="868" r:id="rId14"/>
    <p:sldId id="810" r:id="rId15"/>
    <p:sldId id="869" r:id="rId16"/>
    <p:sldId id="811" r:id="rId17"/>
    <p:sldId id="870" r:id="rId18"/>
    <p:sldId id="812" r:id="rId19"/>
    <p:sldId id="871" r:id="rId20"/>
    <p:sldId id="1614" r:id="rId21"/>
    <p:sldId id="1615" r:id="rId22"/>
    <p:sldId id="832" r:id="rId23"/>
    <p:sldId id="885" r:id="rId24"/>
    <p:sldId id="889" r:id="rId25"/>
    <p:sldId id="890" r:id="rId26"/>
    <p:sldId id="891" r:id="rId27"/>
    <p:sldId id="892" r:id="rId28"/>
    <p:sldId id="893" r:id="rId29"/>
    <p:sldId id="894" r:id="rId30"/>
    <p:sldId id="895" r:id="rId31"/>
    <p:sldId id="896" r:id="rId32"/>
    <p:sldId id="897" r:id="rId33"/>
    <p:sldId id="898" r:id="rId34"/>
    <p:sldId id="1609" r:id="rId35"/>
    <p:sldId id="899" r:id="rId36"/>
    <p:sldId id="900" r:id="rId37"/>
    <p:sldId id="901" r:id="rId38"/>
    <p:sldId id="902" r:id="rId39"/>
    <p:sldId id="905" r:id="rId40"/>
    <p:sldId id="906" r:id="rId41"/>
    <p:sldId id="907" r:id="rId42"/>
    <p:sldId id="908" r:id="rId43"/>
    <p:sldId id="909" r:id="rId44"/>
    <p:sldId id="910" r:id="rId45"/>
    <p:sldId id="911" r:id="rId46"/>
    <p:sldId id="912" r:id="rId47"/>
    <p:sldId id="913" r:id="rId48"/>
    <p:sldId id="914" r:id="rId49"/>
    <p:sldId id="915" r:id="rId50"/>
    <p:sldId id="916" r:id="rId51"/>
    <p:sldId id="917" r:id="rId52"/>
    <p:sldId id="918" r:id="rId53"/>
    <p:sldId id="919" r:id="rId54"/>
    <p:sldId id="920" r:id="rId55"/>
    <p:sldId id="921" r:id="rId56"/>
    <p:sldId id="922" r:id="rId57"/>
    <p:sldId id="923" r:id="rId58"/>
    <p:sldId id="924" r:id="rId59"/>
    <p:sldId id="925" r:id="rId60"/>
    <p:sldId id="926" r:id="rId61"/>
    <p:sldId id="927" r:id="rId62"/>
    <p:sldId id="928" r:id="rId63"/>
    <p:sldId id="929" r:id="rId64"/>
    <p:sldId id="930" r:id="rId65"/>
    <p:sldId id="931" r:id="rId66"/>
    <p:sldId id="932" r:id="rId67"/>
    <p:sldId id="933" r:id="rId68"/>
    <p:sldId id="934" r:id="rId69"/>
    <p:sldId id="938" r:id="rId70"/>
    <p:sldId id="939" r:id="rId71"/>
    <p:sldId id="940" r:id="rId72"/>
    <p:sldId id="941" r:id="rId73"/>
    <p:sldId id="942" r:id="rId74"/>
    <p:sldId id="943" r:id="rId75"/>
    <p:sldId id="944" r:id="rId76"/>
    <p:sldId id="945" r:id="rId77"/>
    <p:sldId id="946" r:id="rId78"/>
    <p:sldId id="947" r:id="rId79"/>
    <p:sldId id="948" r:id="rId80"/>
    <p:sldId id="949" r:id="rId81"/>
    <p:sldId id="950" r:id="rId82"/>
    <p:sldId id="951" r:id="rId83"/>
    <p:sldId id="952" r:id="rId84"/>
    <p:sldId id="954" r:id="rId85"/>
    <p:sldId id="978" r:id="rId86"/>
    <p:sldId id="979" r:id="rId87"/>
    <p:sldId id="980" r:id="rId88"/>
    <p:sldId id="981" r:id="rId89"/>
    <p:sldId id="983" r:id="rId90"/>
    <p:sldId id="984" r:id="rId91"/>
    <p:sldId id="985" r:id="rId92"/>
    <p:sldId id="986" r:id="rId93"/>
    <p:sldId id="1613" r:id="rId94"/>
  </p:sldIdLst>
  <p:sldSz cx="10591800" cy="7086600"/>
  <p:notesSz cx="6858000" cy="977265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EBF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27" autoAdjust="0"/>
    <p:restoredTop sz="86412" autoAdjust="0"/>
  </p:normalViewPr>
  <p:slideViewPr>
    <p:cSldViewPr>
      <p:cViewPr varScale="1">
        <p:scale>
          <a:sx n="97" d="100"/>
          <a:sy n="97" d="100"/>
        </p:scale>
        <p:origin x="101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22" d="100"/>
        <a:sy n="12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5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b="0" i="1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95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059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b="0" i="1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3059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/>
            </a:lvl1pPr>
          </a:lstStyle>
          <a:p>
            <a:pPr>
              <a:defRPr/>
            </a:pPr>
            <a:fld id="{648157CA-B595-4B64-ABB6-345F17A4267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049588" y="9312275"/>
            <a:ext cx="758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3" tIns="44450" rIns="87313" bIns="44450">
            <a:spAutoFit/>
          </a:bodyPr>
          <a:lstStyle>
            <a:lvl1pPr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tr-TR" altLang="tr-TR" sz="1200" b="0"/>
              <a:t>Page </a:t>
            </a:r>
            <a:fld id="{49CD3F28-2688-45CF-B0B0-157309732B72}" type="slidenum">
              <a:rPr lang="tr-TR" altLang="tr-TR" sz="1200" b="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tr-TR" altLang="tr-TR" sz="1200" b="0"/>
          </a:p>
        </p:txBody>
      </p:sp>
    </p:spTree>
    <p:extLst>
      <p:ext uri="{BB962C8B-B14F-4D97-AF65-F5344CB8AC3E}">
        <p14:creationId xmlns:p14="http://schemas.microsoft.com/office/powerpoint/2010/main" val="4066212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5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b="0" i="1">
                <a:latin typeface="Times New Roman Tur" panose="02020603050405020304" pitchFamily="18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95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b="0" i="1">
                <a:latin typeface="Times New Roman Tur" panose="02020603050405020304" pitchFamily="18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059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b="0" i="1">
                <a:latin typeface="Times New Roman Tur" panose="02020603050405020304" pitchFamily="18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3059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b="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47B1983-6C7D-40EE-A2B6-0669582FAD4C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049588" y="9312275"/>
            <a:ext cx="758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3" tIns="44450" rIns="87313" bIns="44450">
            <a:spAutoFit/>
          </a:bodyPr>
          <a:lstStyle>
            <a:lvl1pPr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tr-TR" altLang="tr-TR" sz="1200" b="0"/>
              <a:t>Page </a:t>
            </a:r>
            <a:fld id="{6A3983FE-9A7B-4844-8ADF-42943CD4DA8E}" type="slidenum">
              <a:rPr lang="tr-TR" altLang="tr-TR" sz="1200" b="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tr-TR" altLang="tr-TR" sz="1200" b="0"/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8988" y="801688"/>
            <a:ext cx="5280025" cy="3527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5025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noProof="0"/>
              <a:t>Body Text</a:t>
            </a:r>
          </a:p>
          <a:p>
            <a:pPr lvl="1"/>
            <a:r>
              <a:rPr lang="tr-TR" altLang="tr-TR" noProof="0"/>
              <a:t>Second Level</a:t>
            </a:r>
          </a:p>
          <a:p>
            <a:pPr lvl="2"/>
            <a:r>
              <a:rPr lang="tr-TR" altLang="tr-TR" noProof="0"/>
              <a:t>Third Level</a:t>
            </a:r>
          </a:p>
          <a:p>
            <a:pPr lvl="3"/>
            <a:r>
              <a:rPr lang="tr-TR" altLang="tr-TR" noProof="0"/>
              <a:t>Fourth Level</a:t>
            </a:r>
          </a:p>
          <a:p>
            <a:pPr lvl="4"/>
            <a:r>
              <a:rPr lang="tr-TR" altLang="tr-TR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398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75B2C7B1-F828-489B-A91A-9404B52BCC07}" type="slidenum">
              <a:rPr lang="tr-TR" altLang="en-US" sz="1200" smtClean="0">
                <a:latin typeface="Times New Roman" pitchFamily="18" charset="0"/>
              </a:rPr>
              <a:pPr/>
              <a:t>1</a:t>
            </a:fld>
            <a:endParaRPr lang="tr-TR" alt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 cap="flat"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 smtClean="0"/>
              <a:t>Asit baz genişlet ikiye böl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1255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AB1117F1-7B08-46FA-81D5-246DA27F5F39}" type="slidenum">
              <a:rPr lang="tr-TR" altLang="tr-TR" sz="1000" b="0" smtClean="0">
                <a:latin typeface="Times New Roman" panose="02020603050405020304" pitchFamily="18" charset="0"/>
              </a:rPr>
              <a:pPr>
                <a:defRPr/>
              </a:pPr>
              <a:t>24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55611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27651" name="Not Yer Tutucusu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 altLang="tr-TR" dirty="0">
              <a:latin typeface="Arial" charset="0"/>
            </a:endParaRPr>
          </a:p>
        </p:txBody>
      </p:sp>
      <p:sp>
        <p:nvSpPr>
          <p:cNvPr id="27652" name="Slayt Numarası Yer Tutucusu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100411E8-7D2A-452E-BC22-C102FCC0BD1D}" type="slidenum">
              <a:rPr lang="tr-TR" altLang="tr-TR" sz="1000" b="0" smtClean="0">
                <a:latin typeface="Times New Roman" panose="02020603050405020304" pitchFamily="18" charset="0"/>
              </a:rPr>
              <a:pPr>
                <a:defRPr/>
              </a:pPr>
              <a:t>39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797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49846C79-1008-4128-83AA-C1BBF1A5913A}" type="slidenum">
              <a:rPr lang="tr-TR" altLang="tr-TR" sz="1000" b="0" smtClean="0">
                <a:latin typeface="Times New Roman" panose="02020603050405020304" pitchFamily="18" charset="0"/>
              </a:rPr>
              <a:pPr>
                <a:defRPr/>
              </a:pPr>
              <a:t>40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73267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39939" name="Not Yer Tutucusu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 altLang="tr-TR" dirty="0">
              <a:latin typeface="Arial" charset="0"/>
            </a:endParaRPr>
          </a:p>
        </p:txBody>
      </p:sp>
      <p:sp>
        <p:nvSpPr>
          <p:cNvPr id="39940" name="Slayt Numarası Yer Tutucusu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9E17466E-4F86-42D5-973D-41AA1C8B1C6E}" type="slidenum">
              <a:rPr lang="tr-TR" altLang="tr-TR" sz="1000" b="0" smtClean="0">
                <a:latin typeface="Times New Roman" panose="02020603050405020304" pitchFamily="18" charset="0"/>
              </a:rPr>
              <a:pPr>
                <a:defRPr/>
              </a:pPr>
              <a:t>50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87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54275" name="Not Yer Tutucusu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 altLang="tr-TR" dirty="0"/>
          </a:p>
        </p:txBody>
      </p:sp>
      <p:sp>
        <p:nvSpPr>
          <p:cNvPr id="54276" name="Slayt Numarası Yer Tutucusu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A3DE91A8-D854-4161-9649-9A600C69FBA8}" type="slidenum">
              <a:rPr lang="tr-TR" altLang="tr-TR" sz="1000" b="0" smtClean="0">
                <a:latin typeface="Times New Roman" panose="02020603050405020304" pitchFamily="18" charset="0"/>
              </a:rPr>
              <a:pPr>
                <a:defRPr/>
              </a:pPr>
              <a:t>63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21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72707" name="Not Yer Tutucusu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 altLang="tr-TR" dirty="0">
              <a:latin typeface="Arial" charset="0"/>
            </a:endParaRPr>
          </a:p>
        </p:txBody>
      </p:sp>
      <p:sp>
        <p:nvSpPr>
          <p:cNvPr id="72708" name="Slayt Numarası Yer Tutucusu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A2B78909-6079-43C3-93B4-F3108533924F}" type="slidenum">
              <a:rPr lang="tr-TR" altLang="tr-TR" sz="1000" b="0" smtClean="0">
                <a:latin typeface="Times New Roman" panose="02020603050405020304" pitchFamily="18" charset="0"/>
              </a:rPr>
              <a:pPr>
                <a:defRPr/>
              </a:pPr>
              <a:t>75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20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792163" y="801688"/>
            <a:ext cx="5273675" cy="35274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7B1983-6C7D-40EE-A2B6-0669582FAD4C}" type="slidenum">
              <a:rPr lang="tr-TR" altLang="tr-TR" smtClean="0"/>
              <a:pPr>
                <a:defRPr/>
              </a:pPr>
              <a:t>93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16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23975" y="1160463"/>
            <a:ext cx="7943850" cy="24669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23975" y="3722688"/>
            <a:ext cx="7943850" cy="17097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1D412-7F75-4618-8850-DC90445F6CA8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64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29A03-51FF-4B0A-B5B2-71C82FD8C773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8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70763" y="630238"/>
            <a:ext cx="2073275" cy="5668962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7763" y="630238"/>
            <a:ext cx="6070600" cy="5668962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4A38A-B029-4743-9C42-346EC5922DA9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38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D58B6-27AF-437F-AA06-E18E66DB13E2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3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22313" y="1766888"/>
            <a:ext cx="9136062" cy="29479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4741863"/>
            <a:ext cx="9136062" cy="15509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CF2D2-61F9-4A5E-BA8D-54E6ECCDDE89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77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47763" y="2047875"/>
            <a:ext cx="4071937" cy="42513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372100" y="2047875"/>
            <a:ext cx="4071938" cy="42513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3C1BB-5EFC-4E69-B86F-1C4AB6369776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72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0250" y="377825"/>
            <a:ext cx="9134475" cy="137001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30250" y="1736725"/>
            <a:ext cx="4479925" cy="852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30250" y="2589213"/>
            <a:ext cx="4479925" cy="38068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362575" y="1736725"/>
            <a:ext cx="4502150" cy="852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362575" y="2589213"/>
            <a:ext cx="4502150" cy="38068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97F56-FAED-4B3A-BB0A-331A0D9BA5E5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92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65DA7-0A36-4941-BB48-961147F3B17C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35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6D68B-5E7B-42F3-A95F-1E690E2438B5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66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0250" y="473075"/>
            <a:ext cx="3414713" cy="16525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02150" y="1020763"/>
            <a:ext cx="5362575" cy="5035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30250" y="2125663"/>
            <a:ext cx="3414713" cy="3938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B0673-D116-4665-9FD1-61A32179CAA6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2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0250" y="473075"/>
            <a:ext cx="3414713" cy="16525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502150" y="1020763"/>
            <a:ext cx="5362575" cy="5035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30250" y="2125663"/>
            <a:ext cx="3414713" cy="3938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0EE90-D1D4-4D0A-9813-C0456A740B19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6438900"/>
            <a:ext cx="2209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400" b="0">
                <a:latin typeface="Times New Roman Tur" panose="02020603050405020304" pitchFamily="18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19500" y="6438900"/>
            <a:ext cx="335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400" b="0">
                <a:latin typeface="Times New Roman Tur" panose="02020603050405020304" pitchFamily="18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81900" y="6438900"/>
            <a:ext cx="2209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BA0650E-BBA0-4358-AA47-4BEF5A623273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47763" y="630238"/>
            <a:ext cx="82962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5250" tIns="47625" rIns="95250" bIns="476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7763" y="2047875"/>
            <a:ext cx="8296275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5250" tIns="47625" rIns="95250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Body Text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1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 kern="1200">
          <a:solidFill>
            <a:srgbClr val="FAFD00"/>
          </a:solidFill>
          <a:latin typeface="+mj-lt"/>
          <a:ea typeface="+mj-ea"/>
          <a:cs typeface="+mj-cs"/>
        </a:defRPr>
      </a:lvl1pPr>
      <a:lvl2pPr algn="ctr" defTabSz="941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rgbClr val="FAFD00"/>
          </a:solidFill>
          <a:latin typeface="Arial" panose="020B0604020202020204" pitchFamily="34" charset="0"/>
        </a:defRPr>
      </a:lvl2pPr>
      <a:lvl3pPr algn="ctr" defTabSz="941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rgbClr val="FAFD00"/>
          </a:solidFill>
          <a:latin typeface="Arial" panose="020B0604020202020204" pitchFamily="34" charset="0"/>
        </a:defRPr>
      </a:lvl3pPr>
      <a:lvl4pPr algn="ctr" defTabSz="941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rgbClr val="FAFD00"/>
          </a:solidFill>
          <a:latin typeface="Arial" panose="020B0604020202020204" pitchFamily="34" charset="0"/>
        </a:defRPr>
      </a:lvl4pPr>
      <a:lvl5pPr algn="ctr" defTabSz="941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rgbClr val="FAFD00"/>
          </a:solidFill>
          <a:latin typeface="Arial" panose="020B0604020202020204" pitchFamily="34" charset="0"/>
        </a:defRPr>
      </a:lvl5pPr>
      <a:lvl6pPr marL="457200" algn="ctr" defTabSz="941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rgbClr val="FAFD00"/>
          </a:solidFill>
          <a:latin typeface="Arial" panose="020B0604020202020204" pitchFamily="34" charset="0"/>
        </a:defRPr>
      </a:lvl6pPr>
      <a:lvl7pPr marL="914400" algn="ctr" defTabSz="941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rgbClr val="FAFD00"/>
          </a:solidFill>
          <a:latin typeface="Arial" panose="020B0604020202020204" pitchFamily="34" charset="0"/>
        </a:defRPr>
      </a:lvl7pPr>
      <a:lvl8pPr marL="1371600" algn="ctr" defTabSz="941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rgbClr val="FAFD00"/>
          </a:solidFill>
          <a:latin typeface="Arial" panose="020B0604020202020204" pitchFamily="34" charset="0"/>
        </a:defRPr>
      </a:lvl8pPr>
      <a:lvl9pPr marL="1828800" algn="ctr" defTabSz="941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rgbClr val="FAFD00"/>
          </a:solidFill>
          <a:latin typeface="Arial" panose="020B0604020202020204" pitchFamily="34" charset="0"/>
        </a:defRPr>
      </a:lvl9pPr>
    </p:titleStyle>
    <p:bodyStyle>
      <a:lvl1pPr marL="293688" indent="-293688" algn="l" defTabSz="9413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•"/>
        <a:defRPr sz="2500" b="1" kern="1200">
          <a:solidFill>
            <a:srgbClr val="FFFFFF"/>
          </a:solidFill>
          <a:latin typeface="+mn-lt"/>
          <a:ea typeface="+mn-ea"/>
          <a:cs typeface="+mn-cs"/>
        </a:defRPr>
      </a:lvl1pPr>
      <a:lvl2pPr marL="706438" indent="-234950" algn="l" defTabSz="9413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•"/>
        <a:defRPr sz="1900" b="1" kern="1200">
          <a:solidFill>
            <a:srgbClr val="FFFFFF"/>
          </a:solidFill>
          <a:latin typeface="+mn-lt"/>
          <a:ea typeface="+mn-ea"/>
          <a:cs typeface="+mn-cs"/>
        </a:defRPr>
      </a:lvl2pPr>
      <a:lvl3pPr marL="1177925" indent="-236538" algn="l" defTabSz="9413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•"/>
        <a:defRPr sz="1900" b="1" kern="1200">
          <a:solidFill>
            <a:srgbClr val="FFFFFF"/>
          </a:solidFill>
          <a:latin typeface="+mn-lt"/>
          <a:ea typeface="+mn-ea"/>
          <a:cs typeface="+mn-cs"/>
        </a:defRPr>
      </a:lvl3pPr>
      <a:lvl4pPr marL="1589088" indent="-176213" algn="l" defTabSz="9413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•"/>
        <a:defRPr sz="1400" b="1" kern="1200">
          <a:solidFill>
            <a:srgbClr val="FFFFFF"/>
          </a:solidFill>
          <a:latin typeface="+mn-lt"/>
          <a:ea typeface="+mn-ea"/>
          <a:cs typeface="+mn-cs"/>
        </a:defRPr>
      </a:lvl4pPr>
      <a:lvl5pPr marL="2060575" indent="-176213" algn="l" defTabSz="9413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•"/>
        <a:defRPr sz="1400" b="1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://tekinakpolat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590550"/>
            <a:ext cx="9967913" cy="1181100"/>
          </a:xfrm>
        </p:spPr>
        <p:txBody>
          <a:bodyPr/>
          <a:lstStyle/>
          <a:p>
            <a:r>
              <a:rPr lang="tr-TR" altLang="en-US" sz="4800" dirty="0" smtClean="0">
                <a:latin typeface="Comic Sans MS" pitchFamily="66" charset="0"/>
              </a:rPr>
              <a:t>SODYUM VE SU DENGESİ 2 </a:t>
            </a:r>
            <a:endParaRPr lang="tr-TR" altLang="en-US" sz="4800" dirty="0">
              <a:latin typeface="Comic Sans MS" pitchFamily="66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0" y="2247900"/>
            <a:ext cx="9004300" cy="4251325"/>
          </a:xfrm>
        </p:spPr>
        <p:txBody>
          <a:bodyPr/>
          <a:lstStyle/>
          <a:p>
            <a:pPr algn="ctr">
              <a:buFont typeface="Monotype Sorts" charset="2"/>
              <a:buNone/>
            </a:pPr>
            <a:r>
              <a:rPr lang="tr-TR" altLang="en-US" dirty="0">
                <a:latin typeface="Comic Sans MS" pitchFamily="66" charset="0"/>
              </a:rPr>
              <a:t>Prof. Dr. Tekin AKPOLAT</a:t>
            </a:r>
          </a:p>
          <a:p>
            <a:pPr algn="ctr">
              <a:buFont typeface="Monotype Sorts" charset="2"/>
              <a:buNone/>
            </a:pPr>
            <a:r>
              <a:rPr lang="tr-TR" altLang="en-US" dirty="0">
                <a:latin typeface="Comic Sans MS" pitchFamily="66" charset="0"/>
              </a:rPr>
              <a:t>Liv </a:t>
            </a:r>
            <a:r>
              <a:rPr lang="tr-TR" altLang="en-US" dirty="0" err="1">
                <a:latin typeface="Comic Sans MS" pitchFamily="66" charset="0"/>
              </a:rPr>
              <a:t>Hospital</a:t>
            </a:r>
            <a:r>
              <a:rPr lang="tr-TR" altLang="en-US" dirty="0">
                <a:latin typeface="Comic Sans MS" pitchFamily="66" charset="0"/>
              </a:rPr>
              <a:t>-İSTANBUL</a:t>
            </a:r>
          </a:p>
          <a:p>
            <a:pPr algn="ctr">
              <a:buFont typeface="Monotype Sorts" charset="2"/>
              <a:buNone/>
            </a:pPr>
            <a:r>
              <a:rPr lang="tr-TR" altLang="en-US" dirty="0">
                <a:latin typeface="Comic Sans MS" pitchFamily="66" charset="0"/>
              </a:rPr>
              <a:t>İstinye Üniversitesi Tıp Fakültesi</a:t>
            </a:r>
          </a:p>
          <a:p>
            <a:pPr algn="ctr">
              <a:buNone/>
            </a:pPr>
            <a:r>
              <a:rPr lang="tr-TR" altLang="en-US" dirty="0" smtClean="0">
                <a:latin typeface="Comic Sans MS" pitchFamily="66" charset="0"/>
              </a:rPr>
              <a:t>2025-2026</a:t>
            </a:r>
          </a:p>
          <a:p>
            <a:pPr algn="ctr">
              <a:buFont typeface="Monotype Sorts" charset="2"/>
              <a:buNone/>
            </a:pPr>
            <a:r>
              <a:rPr lang="tr-TR" altLang="en-US" dirty="0" smtClean="0">
                <a:solidFill>
                  <a:srgbClr val="FFFF00"/>
                </a:solidFill>
                <a:latin typeface="Comic Sans MS" pitchFamily="66" charset="0"/>
              </a:rPr>
              <a:t>www.tekinakpolat.com</a:t>
            </a:r>
          </a:p>
          <a:p>
            <a:pPr algn="ctr">
              <a:buFont typeface="Monotype Sorts" charset="2"/>
              <a:buNone/>
            </a:pPr>
            <a:endParaRPr lang="tr-TR" altLang="en-US" dirty="0">
              <a:latin typeface="Comic Sans MS" pitchFamily="66" charset="0"/>
            </a:endParaRPr>
          </a:p>
        </p:txBody>
      </p:sp>
      <p:pic>
        <p:nvPicPr>
          <p:cNvPr id="13316" name="Picture 6" descr="https://encrypted-tbn0.gstatic.com/images?q=tbn:ANd9GcRAYcEN429V7jCAWWVWfiAQe6EQwS9p79gy7mAXTS7ZTSELGx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400550"/>
            <a:ext cx="237648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C:\Users\tekin.akpolat\Desktop\hepsison\onemliler\kongre nefroloji 2017\istinye universite logo s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4400550"/>
            <a:ext cx="22145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58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Örnek 4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50 yaşında kadın hasta, yeni kronik böbrek yetmezliği tanısı aldı, ödemi yok, </a:t>
            </a:r>
            <a:r>
              <a:rPr lang="tr-TR" altLang="tr-TR" dirty="0" err="1">
                <a:latin typeface="Comic Sans MS" panose="030F0902030302020204" pitchFamily="66" charset="0"/>
              </a:rPr>
              <a:t>kreatinini</a:t>
            </a:r>
            <a:r>
              <a:rPr lang="tr-TR" altLang="tr-TR" dirty="0">
                <a:latin typeface="Comic Sans MS" panose="030F0902030302020204" pitchFamily="66" charset="0"/>
              </a:rPr>
              <a:t> 12 mg/dl. Serviste yatıyor.</a:t>
            </a:r>
          </a:p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Bu hasta için sıvı isteminiz nedir?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YANIT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Bu hasta </a:t>
            </a:r>
            <a:r>
              <a:rPr lang="en-US" dirty="0" err="1">
                <a:latin typeface="Comic Sans MS" panose="030F0902030302020204" pitchFamily="66" charset="0"/>
              </a:rPr>
              <a:t>dehidrate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olabilir</a:t>
            </a:r>
            <a:endParaRPr lang="en-US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US" dirty="0" err="1">
                <a:latin typeface="Comic Sans MS" panose="030F0902030302020204" pitchFamily="66" charset="0"/>
              </a:rPr>
              <a:t>Hidrasyonla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idrar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çıkarabilir</a:t>
            </a:r>
            <a:endParaRPr lang="en-US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8 </a:t>
            </a:r>
            <a:r>
              <a:rPr lang="en-US" dirty="0" err="1">
                <a:latin typeface="Comic Sans MS" panose="030F0902030302020204" pitchFamily="66" charset="0"/>
              </a:rPr>
              <a:t>saatte</a:t>
            </a:r>
            <a:r>
              <a:rPr lang="en-US" dirty="0">
                <a:latin typeface="Comic Sans MS" panose="030F0902030302020204" pitchFamily="66" charset="0"/>
              </a:rPr>
              <a:t> 1 </a:t>
            </a:r>
            <a:r>
              <a:rPr lang="en-US" dirty="0" err="1">
                <a:latin typeface="Comic Sans MS" panose="030F0902030302020204" pitchFamily="66" charset="0"/>
              </a:rPr>
              <a:t>litre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sıvı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verilebilir</a:t>
            </a:r>
            <a:endParaRPr lang="en-US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US" dirty="0" err="1">
                <a:latin typeface="Comic Sans MS" panose="030F0902030302020204" pitchFamily="66" charset="0"/>
              </a:rPr>
              <a:t>Gerekirse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intravenöz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sıvı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verilmelidir</a:t>
            </a:r>
            <a:endParaRPr lang="en-US" dirty="0"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Örnek (devam)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Aynı hasta 8 saatin sonunda hiç idrar çıkarmadı, ödem yok.</a:t>
            </a:r>
          </a:p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Yeni sıvı isteminiz nedir?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YANIT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Bu hasta </a:t>
            </a:r>
            <a:r>
              <a:rPr lang="en-US" dirty="0" err="1">
                <a:latin typeface="Comic Sans MS" panose="030F0902030302020204" pitchFamily="66" charset="0"/>
              </a:rPr>
              <a:t>hala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dehidrate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olabilir</a:t>
            </a:r>
            <a:endParaRPr lang="en-US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US" dirty="0" err="1">
                <a:latin typeface="Comic Sans MS" panose="030F0902030302020204" pitchFamily="66" charset="0"/>
              </a:rPr>
              <a:t>Hidrasyonla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idrar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çıkarabilir</a:t>
            </a:r>
            <a:endParaRPr lang="en-US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8 </a:t>
            </a:r>
            <a:r>
              <a:rPr lang="en-US" dirty="0" err="1">
                <a:latin typeface="Comic Sans MS" panose="030F0902030302020204" pitchFamily="66" charset="0"/>
              </a:rPr>
              <a:t>saatte</a:t>
            </a:r>
            <a:r>
              <a:rPr lang="en-US" dirty="0">
                <a:latin typeface="Comic Sans MS" panose="030F0902030302020204" pitchFamily="66" charset="0"/>
              </a:rPr>
              <a:t> 1 </a:t>
            </a:r>
            <a:r>
              <a:rPr lang="en-US" dirty="0" err="1">
                <a:latin typeface="Comic Sans MS" panose="030F0902030302020204" pitchFamily="66" charset="0"/>
              </a:rPr>
              <a:t>litre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sıvı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verilebilir</a:t>
            </a:r>
            <a:endParaRPr lang="en-US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US" dirty="0" err="1">
                <a:latin typeface="Comic Sans MS" panose="030F0902030302020204" pitchFamily="66" charset="0"/>
              </a:rPr>
              <a:t>Gerekirse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intravenöz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sıvı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verilmelidir</a:t>
            </a:r>
            <a:endParaRPr lang="en-US" dirty="0"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Örnek (devam)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Aynı hasta ikinci 8 saatin sonunda hiç idrar çıkarmadı, ödem gelişti.</a:t>
            </a:r>
          </a:p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Yeni sıvı isteminiz nedir?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YANIT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Bu hasta </a:t>
            </a:r>
            <a:r>
              <a:rPr lang="en-US" altLang="tr-TR" dirty="0" err="1">
                <a:latin typeface="Comic Sans MS" panose="030F0902030302020204" pitchFamily="66" charset="0"/>
              </a:rPr>
              <a:t>artık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dehidrate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değil</a:t>
            </a:r>
            <a:endParaRPr lang="en-US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US" altLang="tr-TR" dirty="0" err="1">
                <a:latin typeface="Comic Sans MS" panose="030F0902030302020204" pitchFamily="66" charset="0"/>
              </a:rPr>
              <a:t>Hipervolemik</a:t>
            </a:r>
            <a:endParaRPr lang="en-US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US" altLang="tr-TR" dirty="0" err="1">
                <a:latin typeface="Comic Sans MS" panose="030F0902030302020204" pitchFamily="66" charset="0"/>
              </a:rPr>
              <a:t>Daha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fazla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sıvı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verilirse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hipervolemi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artabilir</a:t>
            </a:r>
            <a:endParaRPr lang="en-US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US" altLang="tr-TR" dirty="0" err="1">
                <a:latin typeface="Comic Sans MS" panose="030F0902030302020204" pitchFamily="66" charset="0"/>
              </a:rPr>
              <a:t>Alacağı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sıvı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çıkardığı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idrar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miktarına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bağlıdır</a:t>
            </a:r>
            <a:endParaRPr lang="en-US" altLang="tr-TR" dirty="0"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Örnek (devam)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r>
              <a:rPr lang="tr-TR" altLang="tr-TR" sz="3200" dirty="0">
                <a:latin typeface="Comic Sans MS" panose="030F0902030302020204" pitchFamily="66" charset="0"/>
              </a:rPr>
              <a:t>Bu hastada sıvı dengesini nasıl sağlarsınız?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YANIT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latin typeface="Comic Sans MS" panose="030F0902030302020204" pitchFamily="66" charset="0"/>
              </a:rPr>
              <a:t>Diyaliz</a:t>
            </a:r>
            <a:endParaRPr lang="en-US" dirty="0"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Aynı örnek (devam ama koşullar değişik)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Aynı hasta ikinci 8 saatin sonunda 1 litre idrar yaptı, ödem yok.</a:t>
            </a:r>
          </a:p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Yeni sıvı isteminiz nedir?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YANIT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Bu hasta </a:t>
            </a:r>
            <a:r>
              <a:rPr lang="en-US" dirty="0" err="1">
                <a:latin typeface="Comic Sans MS" panose="030F0902030302020204" pitchFamily="66" charset="0"/>
              </a:rPr>
              <a:t>hidrasyonla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yanıt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verdi</a:t>
            </a:r>
            <a:endParaRPr lang="en-US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US" dirty="0" err="1">
                <a:latin typeface="Comic Sans MS" panose="030F0902030302020204" pitchFamily="66" charset="0"/>
              </a:rPr>
              <a:t>Hidrasyonla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idrar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çıkarabilir</a:t>
            </a:r>
            <a:endParaRPr lang="en-US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8 </a:t>
            </a:r>
            <a:r>
              <a:rPr lang="en-US" dirty="0" err="1">
                <a:latin typeface="Comic Sans MS" panose="030F0902030302020204" pitchFamily="66" charset="0"/>
              </a:rPr>
              <a:t>saatte</a:t>
            </a:r>
            <a:r>
              <a:rPr lang="en-US" dirty="0">
                <a:latin typeface="Comic Sans MS" panose="030F0902030302020204" pitchFamily="66" charset="0"/>
              </a:rPr>
              <a:t> 1 </a:t>
            </a:r>
            <a:r>
              <a:rPr lang="en-US" dirty="0" err="1">
                <a:latin typeface="Comic Sans MS" panose="030F0902030302020204" pitchFamily="66" charset="0"/>
              </a:rPr>
              <a:t>litre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sıvı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daha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verilebilir</a:t>
            </a:r>
            <a:endParaRPr lang="en-US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US" dirty="0" err="1">
                <a:latin typeface="Comic Sans MS" panose="030F0902030302020204" pitchFamily="66" charset="0"/>
              </a:rPr>
              <a:t>Çıkardığı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idrar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miktarına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göre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verilebilir</a:t>
            </a:r>
            <a:endParaRPr lang="en-US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US" dirty="0" err="1">
                <a:latin typeface="Comic Sans MS" panose="030F0902030302020204" pitchFamily="66" charset="0"/>
              </a:rPr>
              <a:t>Gerekirse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intravenöz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sıvı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verilebilir</a:t>
            </a:r>
            <a:endParaRPr lang="en-US" dirty="0"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Örnek 1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60 yaşında erkek hasta, kalp yetmezliği var, </a:t>
            </a:r>
            <a:r>
              <a:rPr lang="tr-TR" altLang="tr-TR" dirty="0" err="1">
                <a:latin typeface="Comic Sans MS" panose="030F0902030302020204" pitchFamily="66" charset="0"/>
              </a:rPr>
              <a:t>pretibial</a:t>
            </a:r>
            <a:r>
              <a:rPr lang="tr-TR" altLang="tr-TR" dirty="0">
                <a:latin typeface="Comic Sans MS" panose="030F0902030302020204" pitchFamily="66" charset="0"/>
              </a:rPr>
              <a:t> 2+ ödem var, günlük idrar miktarı 2 litre, ödemini azaltmak istiyorsunuz.</a:t>
            </a:r>
          </a:p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Sıvı isteminiz nedir? </a:t>
            </a:r>
          </a:p>
        </p:txBody>
      </p:sp>
    </p:spTree>
    <p:extLst>
      <p:ext uri="{BB962C8B-B14F-4D97-AF65-F5344CB8AC3E}">
        <p14:creationId xmlns:p14="http://schemas.microsoft.com/office/powerpoint/2010/main" val="354145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Örnek </a:t>
            </a:r>
            <a:r>
              <a:rPr lang="tr-TR" altLang="tr-TR" dirty="0" smtClean="0">
                <a:latin typeface="Comic Sans MS" panose="030F0902030302020204" pitchFamily="66" charset="0"/>
              </a:rPr>
              <a:t>5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60 yaşında erkek hasta, bilgisayarlı beyin tomografisi çekilecek, kontrast madde kullanılacak. </a:t>
            </a:r>
          </a:p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Sıvı isteminiz nedir? </a:t>
            </a:r>
          </a:p>
        </p:txBody>
      </p:sp>
    </p:spTree>
    <p:extLst>
      <p:ext uri="{BB962C8B-B14F-4D97-AF65-F5344CB8AC3E}">
        <p14:creationId xmlns:p14="http://schemas.microsoft.com/office/powerpoint/2010/main" val="2343044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YANIT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US" dirty="0" err="1">
                <a:latin typeface="Comic Sans MS" panose="030F0902030302020204" pitchFamily="66" charset="0"/>
              </a:rPr>
              <a:t>Dehidratasyona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izin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vermemek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gerekir</a:t>
            </a:r>
            <a:endParaRPr lang="en-US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US" dirty="0" err="1">
                <a:latin typeface="Comic Sans MS" panose="030F0902030302020204" pitchFamily="66" charset="0"/>
              </a:rPr>
              <a:t>Kontrast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nefropatisi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riski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var</a:t>
            </a:r>
            <a:endParaRPr lang="en-US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Hasta </a:t>
            </a:r>
            <a:r>
              <a:rPr lang="en-US" dirty="0" err="1">
                <a:latin typeface="Comic Sans MS" panose="030F0902030302020204" pitchFamily="66" charset="0"/>
              </a:rPr>
              <a:t>bol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su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içmeli</a:t>
            </a:r>
            <a:endParaRPr lang="en-US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US" dirty="0" err="1">
                <a:latin typeface="Comic Sans MS" panose="030F0902030302020204" pitchFamily="66" charset="0"/>
              </a:rPr>
              <a:t>Kontrendikasyon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yoksa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günde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en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az</a:t>
            </a:r>
            <a:r>
              <a:rPr lang="en-US" dirty="0">
                <a:latin typeface="Comic Sans MS" panose="030F0902030302020204" pitchFamily="66" charset="0"/>
              </a:rPr>
              <a:t> 3 </a:t>
            </a:r>
            <a:r>
              <a:rPr lang="en-US" dirty="0" err="1">
                <a:latin typeface="Comic Sans MS" panose="030F0902030302020204" pitchFamily="66" charset="0"/>
              </a:rPr>
              <a:t>litre</a:t>
            </a:r>
            <a:endParaRPr lang="en-US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US" dirty="0" err="1">
                <a:latin typeface="Comic Sans MS" panose="030F0902030302020204" pitchFamily="66" charset="0"/>
              </a:rPr>
              <a:t>Gerekirse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intravenöz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verilebilir</a:t>
            </a:r>
            <a:endParaRPr lang="en-US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93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Örnek </a:t>
            </a:r>
            <a:r>
              <a:rPr lang="tr-TR" altLang="tr-TR" dirty="0" smtClean="0">
                <a:latin typeface="Comic Sans MS" panose="030F0902030302020204" pitchFamily="66" charset="0"/>
              </a:rPr>
              <a:t>6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45 yaşında erkek hasta. Siroz ve yaygın asit var. Asit tedavisi için hastaneye yatırıldı. </a:t>
            </a:r>
          </a:p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Sıvı isteminiz nedir?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YANIT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113" y="1671638"/>
            <a:ext cx="8296275" cy="4251325"/>
          </a:xfrm>
        </p:spPr>
        <p:txBody>
          <a:bodyPr/>
          <a:lstStyle/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Hasta </a:t>
            </a:r>
            <a:r>
              <a:rPr lang="en-US" altLang="tr-TR" dirty="0" err="1">
                <a:latin typeface="Comic Sans MS" panose="030F0902030302020204" pitchFamily="66" charset="0"/>
              </a:rPr>
              <a:t>hipervolemik</a:t>
            </a:r>
            <a:endParaRPr lang="en-US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US" altLang="tr-TR" dirty="0" err="1">
                <a:latin typeface="Comic Sans MS" panose="030F0902030302020204" pitchFamily="66" charset="0"/>
              </a:rPr>
              <a:t>Hipervolemi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tedavi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edilmeli</a:t>
            </a:r>
            <a:endParaRPr lang="en-US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US" altLang="tr-TR" dirty="0" err="1">
                <a:latin typeface="Comic Sans MS" panose="030F0902030302020204" pitchFamily="66" charset="0"/>
              </a:rPr>
              <a:t>Önce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kayıplarını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hesaplayalım</a:t>
            </a:r>
            <a:r>
              <a:rPr lang="en-US" altLang="tr-TR" dirty="0">
                <a:latin typeface="Comic Sans MS" panose="030F0902030302020204" pitchFamily="66" charset="0"/>
              </a:rPr>
              <a:t>: </a:t>
            </a:r>
            <a:r>
              <a:rPr lang="en-US" altLang="tr-TR" dirty="0" err="1">
                <a:latin typeface="Comic Sans MS" panose="030F0902030302020204" pitchFamily="66" charset="0"/>
              </a:rPr>
              <a:t>İdrar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miktarı</a:t>
            </a:r>
            <a:r>
              <a:rPr lang="en-US" altLang="tr-TR" dirty="0">
                <a:latin typeface="Comic Sans MS" panose="030F0902030302020204" pitchFamily="66" charset="0"/>
              </a:rPr>
              <a:t> + 1 </a:t>
            </a:r>
            <a:r>
              <a:rPr lang="en-US" altLang="tr-TR" dirty="0" err="1">
                <a:latin typeface="Comic Sans MS" panose="030F0902030302020204" pitchFamily="66" charset="0"/>
              </a:rPr>
              <a:t>litre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hissedilmeyen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kayıp</a:t>
            </a:r>
            <a:endParaRPr lang="en-US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US" altLang="tr-TR" dirty="0" err="1">
                <a:latin typeface="Comic Sans MS" panose="030F0902030302020204" pitchFamily="66" charset="0"/>
              </a:rPr>
              <a:t>İdrar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miktarı</a:t>
            </a:r>
            <a:r>
              <a:rPr lang="en-US" altLang="tr-TR" dirty="0">
                <a:latin typeface="Comic Sans MS" panose="030F0902030302020204" pitchFamily="66" charset="0"/>
              </a:rPr>
              <a:t> 1 </a:t>
            </a:r>
            <a:r>
              <a:rPr lang="en-US" altLang="tr-TR" dirty="0" err="1">
                <a:latin typeface="Comic Sans MS" panose="030F0902030302020204" pitchFamily="66" charset="0"/>
              </a:rPr>
              <a:t>litre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olsun</a:t>
            </a:r>
            <a:endParaRPr lang="en-US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Hasta 2 </a:t>
            </a:r>
            <a:r>
              <a:rPr lang="en-US" altLang="tr-TR" dirty="0" err="1">
                <a:latin typeface="Comic Sans MS" panose="030F0902030302020204" pitchFamily="66" charset="0"/>
              </a:rPr>
              <a:t>litre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sıvı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alırsa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sıvı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dengesi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değişmez</a:t>
            </a:r>
            <a:endParaRPr lang="en-US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Hasta 1.5 </a:t>
            </a:r>
            <a:r>
              <a:rPr lang="en-US" altLang="tr-TR" dirty="0" err="1">
                <a:latin typeface="Comic Sans MS" panose="030F0902030302020204" pitchFamily="66" charset="0"/>
              </a:rPr>
              <a:t>litre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sıvı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alırsa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günde</a:t>
            </a:r>
            <a:r>
              <a:rPr lang="en-US" altLang="tr-TR" dirty="0">
                <a:latin typeface="Comic Sans MS" panose="030F0902030302020204" pitchFamily="66" charset="0"/>
              </a:rPr>
              <a:t> 0.5 </a:t>
            </a:r>
            <a:r>
              <a:rPr lang="en-US" altLang="tr-TR" dirty="0" err="1">
                <a:latin typeface="Comic Sans MS" panose="030F0902030302020204" pitchFamily="66" charset="0"/>
              </a:rPr>
              <a:t>litre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sıvı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kaybı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olur</a:t>
            </a:r>
            <a:endParaRPr lang="en-US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US" altLang="tr-TR" dirty="0" err="1">
                <a:latin typeface="Comic Sans MS" panose="030F0902030302020204" pitchFamily="66" charset="0"/>
              </a:rPr>
              <a:t>Asit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kaybolana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kadar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bu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tedavi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uygulanabilir</a:t>
            </a:r>
            <a:endParaRPr lang="en-US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US" altLang="tr-TR" dirty="0" err="1">
                <a:latin typeface="Comic Sans MS" panose="030F0902030302020204" pitchFamily="66" charset="0"/>
              </a:rPr>
              <a:t>Hızlı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tedavi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gerekmez</a:t>
            </a:r>
            <a:endParaRPr lang="en-US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US" altLang="tr-TR" dirty="0" err="1">
                <a:latin typeface="Comic Sans MS" panose="030F0902030302020204" pitchFamily="66" charset="0"/>
              </a:rPr>
              <a:t>En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objektif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takip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parametresi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günlük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tartıdır</a:t>
            </a:r>
            <a:endParaRPr lang="en-US" altLang="tr-TR" dirty="0"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smtClean="0"/>
              <a:t>Örnek 7</a:t>
            </a:r>
            <a:endParaRPr lang="tr-TR" altLang="tr-TR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72 yaşında kadın hasta sersemlik ve halsizlik yakınması ile Acil servise başvurdu</a:t>
            </a:r>
          </a:p>
          <a:p>
            <a:pPr>
              <a:defRPr/>
            </a:pPr>
            <a:r>
              <a:rPr lang="tr-TR" altLang="tr-TR"/>
              <a:t>Öyküsündeki pozitif bulgular:</a:t>
            </a:r>
          </a:p>
          <a:p>
            <a:pPr>
              <a:buFontTx/>
              <a:buNone/>
              <a:defRPr/>
            </a:pPr>
            <a:r>
              <a:rPr lang="tr-TR" altLang="tr-TR"/>
              <a:t>Hipertansiyon </a:t>
            </a:r>
          </a:p>
          <a:p>
            <a:pPr>
              <a:buFontTx/>
              <a:buNone/>
              <a:defRPr/>
            </a:pPr>
            <a:r>
              <a:rPr lang="tr-TR" altLang="tr-TR"/>
              <a:t>Diüretik kullanımı</a:t>
            </a:r>
          </a:p>
          <a:p>
            <a:pPr>
              <a:buFontTx/>
              <a:buNone/>
              <a:defRPr/>
            </a:pPr>
            <a:r>
              <a:rPr lang="tr-TR" altLang="tr-TR"/>
              <a:t>Az tuzlu diyet (uyduğunu söylüyor)</a:t>
            </a:r>
          </a:p>
          <a:p>
            <a:pPr>
              <a:buFontTx/>
              <a:buNone/>
              <a:defRPr/>
            </a:pPr>
            <a:r>
              <a:rPr lang="tr-TR" altLang="tr-TR"/>
              <a:t>3 günden beri ishal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/>
              <a:t>Vaka (devam)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Fizik muayenede</a:t>
            </a:r>
          </a:p>
          <a:p>
            <a:pPr>
              <a:buFontTx/>
              <a:buNone/>
              <a:defRPr/>
            </a:pPr>
            <a:r>
              <a:rPr lang="tr-TR" altLang="tr-TR"/>
              <a:t>Uykuya eğilim var, fokal nörolojik bulgu yok</a:t>
            </a:r>
          </a:p>
          <a:p>
            <a:pPr>
              <a:buFontTx/>
              <a:buNone/>
              <a:defRPr/>
            </a:pPr>
            <a:r>
              <a:rPr lang="tr-TR" altLang="tr-TR"/>
              <a:t>60 kg</a:t>
            </a:r>
          </a:p>
          <a:p>
            <a:pPr>
              <a:buFontTx/>
              <a:buNone/>
              <a:defRPr/>
            </a:pPr>
            <a:r>
              <a:rPr lang="tr-TR" altLang="tr-TR"/>
              <a:t>Yatarken kan basıncı 96/56 mm Hg</a:t>
            </a:r>
          </a:p>
          <a:p>
            <a:pPr>
              <a:buFontTx/>
              <a:buNone/>
              <a:defRPr/>
            </a:pPr>
            <a:r>
              <a:rPr lang="tr-TR" altLang="tr-TR"/>
              <a:t>Nabız 110/dakika</a:t>
            </a:r>
          </a:p>
          <a:p>
            <a:pPr>
              <a:buFontTx/>
              <a:buNone/>
              <a:defRPr/>
            </a:pPr>
            <a:r>
              <a:rPr lang="tr-TR" altLang="tr-TR"/>
              <a:t>Boyun venleri düzleşmiş</a:t>
            </a:r>
          </a:p>
          <a:p>
            <a:pPr>
              <a:buFontTx/>
              <a:buNone/>
              <a:defRPr/>
            </a:pPr>
            <a:r>
              <a:rPr lang="tr-TR" altLang="tr-TR"/>
              <a:t>Ciltte turgor tonus azalmış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/>
              <a:t>Vaka (devam)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/>
              <a:t>Laboratuvar bulguları</a:t>
            </a:r>
          </a:p>
          <a:p>
            <a:pPr>
              <a:buFontTx/>
              <a:buNone/>
              <a:defRPr/>
            </a:pPr>
            <a:r>
              <a:rPr lang="tr-TR" altLang="tr-TR" dirty="0"/>
              <a:t>Kan </a:t>
            </a:r>
            <a:r>
              <a:rPr lang="tr-TR" altLang="tr-TR" dirty="0" err="1"/>
              <a:t>Na</a:t>
            </a:r>
            <a:r>
              <a:rPr lang="tr-TR" altLang="tr-TR" dirty="0"/>
              <a:t> 106 </a:t>
            </a:r>
            <a:r>
              <a:rPr lang="tr-TR" altLang="tr-TR" dirty="0" err="1"/>
              <a:t>mmol</a:t>
            </a:r>
            <a:r>
              <a:rPr lang="tr-TR" altLang="tr-TR" dirty="0"/>
              <a:t>/l, K 3.5 </a:t>
            </a:r>
            <a:r>
              <a:rPr lang="tr-TR" altLang="tr-TR" dirty="0" err="1"/>
              <a:t>mmol</a:t>
            </a:r>
            <a:r>
              <a:rPr lang="tr-TR" altLang="tr-TR" dirty="0"/>
              <a:t>/l, Bikarbonat 22 </a:t>
            </a:r>
            <a:r>
              <a:rPr lang="tr-TR" altLang="tr-TR" dirty="0" err="1"/>
              <a:t>mmol</a:t>
            </a:r>
            <a:r>
              <a:rPr lang="tr-TR" altLang="tr-TR" dirty="0"/>
              <a:t>/l, BUN 46 mg/dl, </a:t>
            </a:r>
            <a:r>
              <a:rPr lang="tr-TR" altLang="tr-TR" dirty="0" err="1"/>
              <a:t>Kreatinin</a:t>
            </a:r>
            <a:r>
              <a:rPr lang="tr-TR" altLang="tr-TR" dirty="0"/>
              <a:t> 1.4 mg/dl</a:t>
            </a:r>
          </a:p>
          <a:p>
            <a:pPr>
              <a:buFontTx/>
              <a:buNone/>
              <a:defRPr/>
            </a:pPr>
            <a:r>
              <a:rPr lang="tr-TR" altLang="tr-TR" dirty="0"/>
              <a:t>Serum </a:t>
            </a:r>
            <a:r>
              <a:rPr lang="tr-TR" altLang="tr-TR" dirty="0" err="1"/>
              <a:t>osmolalite</a:t>
            </a:r>
            <a:r>
              <a:rPr lang="tr-TR" altLang="tr-TR" dirty="0"/>
              <a:t>: 232 </a:t>
            </a:r>
            <a:r>
              <a:rPr lang="tr-TR" altLang="tr-TR" dirty="0" err="1"/>
              <a:t>mOsm</a:t>
            </a:r>
            <a:r>
              <a:rPr lang="tr-TR" altLang="tr-TR" dirty="0"/>
              <a:t>/kg</a:t>
            </a:r>
          </a:p>
          <a:p>
            <a:pPr>
              <a:buFontTx/>
              <a:buNone/>
              <a:defRPr/>
            </a:pPr>
            <a:r>
              <a:rPr lang="tr-TR" altLang="tr-TR" dirty="0"/>
              <a:t>İdrar </a:t>
            </a:r>
            <a:r>
              <a:rPr lang="tr-TR" altLang="tr-TR" dirty="0" err="1"/>
              <a:t>osmolalite</a:t>
            </a:r>
            <a:r>
              <a:rPr lang="tr-TR" altLang="tr-TR" dirty="0"/>
              <a:t>: 650 </a:t>
            </a:r>
            <a:r>
              <a:rPr lang="tr-TR" altLang="tr-TR" dirty="0" err="1"/>
              <a:t>mOsm</a:t>
            </a:r>
            <a:r>
              <a:rPr lang="tr-TR" altLang="tr-TR" dirty="0"/>
              <a:t>/kg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PROBLEM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err="1"/>
              <a:t>Hiponatremi</a:t>
            </a:r>
            <a:r>
              <a:rPr lang="tr-TR" dirty="0"/>
              <a:t> var: </a:t>
            </a:r>
            <a:r>
              <a:rPr lang="tr-TR" altLang="tr-TR" dirty="0"/>
              <a:t>Kan </a:t>
            </a:r>
            <a:r>
              <a:rPr lang="tr-TR" altLang="tr-TR" dirty="0" err="1"/>
              <a:t>Na</a:t>
            </a:r>
            <a:r>
              <a:rPr lang="tr-TR" altLang="tr-TR" dirty="0"/>
              <a:t> 106 </a:t>
            </a:r>
            <a:r>
              <a:rPr lang="tr-TR" altLang="tr-TR" dirty="0" err="1"/>
              <a:t>mmol</a:t>
            </a:r>
            <a:r>
              <a:rPr lang="tr-TR" altLang="tr-TR" dirty="0"/>
              <a:t>/l</a:t>
            </a:r>
          </a:p>
          <a:p>
            <a:pPr>
              <a:defRPr/>
            </a:pPr>
            <a:r>
              <a:rPr lang="tr-TR" dirty="0"/>
              <a:t>Önce </a:t>
            </a:r>
            <a:r>
              <a:rPr lang="tr-TR" dirty="0" err="1"/>
              <a:t>hiponatremi</a:t>
            </a:r>
            <a:r>
              <a:rPr lang="tr-TR" dirty="0"/>
              <a:t> ayırıcı tanısı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Hiponatremi ayırıcı tanısı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/>
              <a:t>Pseudohiponatremi</a:t>
            </a:r>
            <a:r>
              <a:rPr lang="tr-TR" altLang="tr-TR" dirty="0"/>
              <a:t>: Ekarte edilmeli</a:t>
            </a:r>
          </a:p>
          <a:p>
            <a:pPr>
              <a:defRPr/>
            </a:pPr>
            <a:r>
              <a:rPr lang="tr-TR" altLang="tr-TR" dirty="0" err="1"/>
              <a:t>Translocational</a:t>
            </a:r>
            <a:r>
              <a:rPr lang="tr-TR" altLang="tr-TR" dirty="0"/>
              <a:t>: Ekarte edilmeli</a:t>
            </a:r>
          </a:p>
          <a:p>
            <a:pPr>
              <a:defRPr/>
            </a:pPr>
            <a:r>
              <a:rPr lang="tr-TR" altLang="tr-TR" dirty="0" err="1"/>
              <a:t>Hipoosmolar</a:t>
            </a:r>
            <a:r>
              <a:rPr lang="tr-TR" altLang="tr-TR" dirty="0"/>
              <a:t> </a:t>
            </a:r>
            <a:r>
              <a:rPr lang="tr-TR" altLang="tr-TR" dirty="0" err="1"/>
              <a:t>hiponatremi</a:t>
            </a:r>
            <a:endParaRPr lang="tr-TR" altLang="tr-TR" dirty="0"/>
          </a:p>
          <a:p>
            <a:pPr>
              <a:buFontTx/>
              <a:buNone/>
              <a:defRPr/>
            </a:pPr>
            <a:r>
              <a:rPr lang="tr-TR" altLang="tr-TR" dirty="0" err="1"/>
              <a:t>Hipovolemik</a:t>
            </a:r>
            <a:endParaRPr lang="tr-TR" altLang="tr-TR" dirty="0"/>
          </a:p>
          <a:p>
            <a:pPr>
              <a:buFontTx/>
              <a:buNone/>
              <a:defRPr/>
            </a:pPr>
            <a:r>
              <a:rPr lang="tr-TR" altLang="tr-TR" dirty="0" err="1"/>
              <a:t>Övolemik</a:t>
            </a:r>
            <a:endParaRPr lang="tr-TR" altLang="tr-TR" dirty="0"/>
          </a:p>
          <a:p>
            <a:pPr>
              <a:buFontTx/>
              <a:buNone/>
              <a:defRPr/>
            </a:pPr>
            <a:r>
              <a:rPr lang="tr-TR" altLang="tr-TR" dirty="0" err="1"/>
              <a:t>Hipervolemik</a:t>
            </a:r>
            <a:endParaRPr lang="tr-TR" alt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Pseudohiponatremi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Ölçüm yöntemi ile ilgilidir</a:t>
            </a:r>
          </a:p>
          <a:p>
            <a:pPr>
              <a:defRPr/>
            </a:pPr>
            <a:r>
              <a:rPr lang="tr-TR" altLang="tr-TR"/>
              <a:t>Plazmanın solid kısmının artması (normalde % 6-8’idir) durumudur</a:t>
            </a:r>
          </a:p>
          <a:p>
            <a:pPr>
              <a:defRPr/>
            </a:pPr>
            <a:r>
              <a:rPr lang="tr-TR" altLang="tr-TR"/>
              <a:t>Flame fotometri yöntemi Na’u tüm plazmada (katı+sıvı bölümü) ölçer</a:t>
            </a:r>
          </a:p>
          <a:p>
            <a:pPr>
              <a:defRPr/>
            </a:pPr>
            <a:r>
              <a:rPr lang="tr-TR" altLang="tr-TR"/>
              <a:t>Plasma lipidlerinde her 4.6 g/l (460 mg/dl) artış serum Na konsantrasyonunu 1 mmol/l azaltır</a:t>
            </a:r>
          </a:p>
          <a:p>
            <a:pPr>
              <a:defRPr/>
            </a:pPr>
            <a:r>
              <a:rPr lang="tr-TR" altLang="tr-TR"/>
              <a:t>Plasma proteinlerinde her 10 g/dl artış serum Na konsantrasyonunu 1 mmol/l azaltır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YANIT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Hasta </a:t>
            </a:r>
            <a:r>
              <a:rPr lang="en-US" altLang="tr-TR" dirty="0" err="1">
                <a:latin typeface="Comic Sans MS" panose="030F0902030302020204" pitchFamily="66" charset="0"/>
              </a:rPr>
              <a:t>hipervolemik</a:t>
            </a:r>
            <a:endParaRPr lang="en-US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US" altLang="tr-TR" dirty="0" err="1">
                <a:latin typeface="Comic Sans MS" panose="030F0902030302020204" pitchFamily="66" charset="0"/>
              </a:rPr>
              <a:t>Hipervolemi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tedavi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edilmeli</a:t>
            </a:r>
            <a:endParaRPr lang="en-US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US" altLang="tr-TR" dirty="0" err="1">
                <a:latin typeface="Comic Sans MS" panose="030F0902030302020204" pitchFamily="66" charset="0"/>
              </a:rPr>
              <a:t>Önce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kayıplarını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hesaplayalım</a:t>
            </a:r>
            <a:r>
              <a:rPr lang="en-US" altLang="tr-TR" dirty="0">
                <a:latin typeface="Comic Sans MS" panose="030F0902030302020204" pitchFamily="66" charset="0"/>
              </a:rPr>
              <a:t>: 2 </a:t>
            </a:r>
            <a:r>
              <a:rPr lang="en-US" altLang="tr-TR" dirty="0" err="1">
                <a:latin typeface="Comic Sans MS" panose="030F0902030302020204" pitchFamily="66" charset="0"/>
              </a:rPr>
              <a:t>litre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idrar</a:t>
            </a:r>
            <a:r>
              <a:rPr lang="en-US" altLang="tr-TR" dirty="0">
                <a:latin typeface="Comic Sans MS" panose="030F0902030302020204" pitchFamily="66" charset="0"/>
              </a:rPr>
              <a:t> + 1 </a:t>
            </a:r>
            <a:r>
              <a:rPr lang="en-US" altLang="tr-TR" dirty="0" err="1">
                <a:latin typeface="Comic Sans MS" panose="030F0902030302020204" pitchFamily="66" charset="0"/>
              </a:rPr>
              <a:t>litre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hissedilmeyen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kayıp</a:t>
            </a:r>
            <a:endParaRPr lang="en-US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Hasta 3 </a:t>
            </a:r>
            <a:r>
              <a:rPr lang="en-US" altLang="tr-TR" dirty="0" err="1">
                <a:latin typeface="Comic Sans MS" panose="030F0902030302020204" pitchFamily="66" charset="0"/>
              </a:rPr>
              <a:t>litre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sıvı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alırsa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sıvı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dengesi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değişmez</a:t>
            </a:r>
            <a:endParaRPr lang="en-US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Hasta 2.5 </a:t>
            </a:r>
            <a:r>
              <a:rPr lang="en-US" altLang="tr-TR" dirty="0" err="1">
                <a:latin typeface="Comic Sans MS" panose="030F0902030302020204" pitchFamily="66" charset="0"/>
              </a:rPr>
              <a:t>litre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sıvı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alırsa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günde</a:t>
            </a:r>
            <a:r>
              <a:rPr lang="en-US" altLang="tr-TR" dirty="0">
                <a:latin typeface="Comic Sans MS" panose="030F0902030302020204" pitchFamily="66" charset="0"/>
              </a:rPr>
              <a:t> 0.5 </a:t>
            </a:r>
            <a:r>
              <a:rPr lang="en-US" altLang="tr-TR" dirty="0" err="1">
                <a:latin typeface="Comic Sans MS" panose="030F0902030302020204" pitchFamily="66" charset="0"/>
              </a:rPr>
              <a:t>litre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sıvı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kaybı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olur</a:t>
            </a:r>
            <a:endParaRPr lang="en-US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US" altLang="tr-TR" dirty="0" err="1">
                <a:latin typeface="Comic Sans MS" panose="030F0902030302020204" pitchFamily="66" charset="0"/>
              </a:rPr>
              <a:t>Ödem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kaybolana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kadar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bu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tedavi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uygulanabilir</a:t>
            </a:r>
            <a:endParaRPr lang="en-US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883417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Translocational hiponatremi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Plasma osmolaritesini arttıran bazı maddeler hücre içi sıvının dışarı çıkmasına neden olarak hiponatremiye neden olurlar.</a:t>
            </a:r>
          </a:p>
          <a:p>
            <a:pPr>
              <a:buFontTx/>
              <a:buNone/>
              <a:defRPr/>
            </a:pPr>
            <a:endParaRPr lang="tr-TR" altLang="tr-TR"/>
          </a:p>
          <a:p>
            <a:pPr algn="ctr">
              <a:buFontTx/>
              <a:buNone/>
              <a:defRPr/>
            </a:pPr>
            <a:r>
              <a:rPr lang="tr-TR" altLang="tr-TR" sz="3200"/>
              <a:t>Hangi maddeler?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Hangi maddeler?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Hücre içine giremeyen maddeler veya girmesinde problem olan maddeler</a:t>
            </a:r>
          </a:p>
          <a:p>
            <a:pPr>
              <a:buFontTx/>
              <a:buNone/>
              <a:defRPr/>
            </a:pPr>
            <a:endParaRPr lang="tr-TR" altLang="tr-TR"/>
          </a:p>
          <a:p>
            <a:pPr>
              <a:buFontTx/>
              <a:buNone/>
              <a:defRPr/>
            </a:pPr>
            <a:r>
              <a:rPr lang="tr-TR" altLang="tr-TR"/>
              <a:t>Glukoz: Plasma glukozunda her 100 mg/dl artış serum Na konsantrasyonunu 1.6 mmol/l azaltır</a:t>
            </a:r>
          </a:p>
          <a:p>
            <a:pPr>
              <a:buFontTx/>
              <a:buNone/>
              <a:defRPr/>
            </a:pPr>
            <a:r>
              <a:rPr lang="tr-TR" altLang="tr-TR"/>
              <a:t>Mannitol</a:t>
            </a:r>
          </a:p>
          <a:p>
            <a:pPr>
              <a:buFontTx/>
              <a:buNone/>
              <a:defRPr/>
            </a:pPr>
            <a:r>
              <a:rPr lang="tr-TR" altLang="tr-TR"/>
              <a:t>Glycine (Prostat TUR ve endometrial cerrahide irrigan madde olarak kullanılır)</a:t>
            </a:r>
          </a:p>
          <a:p>
            <a:pPr>
              <a:buFontTx/>
              <a:buNone/>
              <a:defRPr/>
            </a:pPr>
            <a:r>
              <a:rPr lang="tr-TR" altLang="tr-TR"/>
              <a:t>Maltose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Hücre içine serbestçe girebilen maddeler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Üre</a:t>
            </a:r>
          </a:p>
          <a:p>
            <a:pPr>
              <a:defRPr/>
            </a:pPr>
            <a:r>
              <a:rPr lang="tr-TR" altLang="tr-TR"/>
              <a:t>Etanol</a:t>
            </a:r>
          </a:p>
          <a:p>
            <a:pPr>
              <a:defRPr/>
            </a:pPr>
            <a:r>
              <a:rPr lang="tr-TR" altLang="tr-TR"/>
              <a:t>Etilen glikol</a:t>
            </a:r>
          </a:p>
          <a:p>
            <a:pPr>
              <a:defRPr/>
            </a:pPr>
            <a:r>
              <a:rPr lang="tr-TR" altLang="tr-TR"/>
              <a:t>Isopropyl alkol</a:t>
            </a:r>
          </a:p>
          <a:p>
            <a:pPr>
              <a:defRPr/>
            </a:pPr>
            <a:r>
              <a:rPr lang="tr-TR" altLang="tr-TR"/>
              <a:t>Methanol</a:t>
            </a:r>
          </a:p>
          <a:p>
            <a:pPr>
              <a:defRPr/>
            </a:pPr>
            <a:endParaRPr lang="tr-TR" altLang="tr-TR"/>
          </a:p>
          <a:p>
            <a:pPr>
              <a:buFontTx/>
              <a:buNone/>
              <a:defRPr/>
            </a:pPr>
            <a:r>
              <a:rPr lang="tr-TR" altLang="tr-TR"/>
              <a:t>Bu maddeler osmolaliteyi arttırmalarına rağmen hücre içine kolayca girebildikleri için serum Na konsantrasyonunu etkilemezler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/>
              <a:t>Hipoosmolar</a:t>
            </a:r>
            <a:r>
              <a:rPr lang="tr-TR" altLang="tr-TR" dirty="0"/>
              <a:t> </a:t>
            </a:r>
            <a:r>
              <a:rPr lang="tr-TR" altLang="tr-TR" dirty="0" err="1"/>
              <a:t>hiponatremi</a:t>
            </a:r>
            <a:r>
              <a:rPr lang="tr-TR" altLang="tr-TR" dirty="0"/>
              <a:t>: Nedenler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tr-TR" altLang="tr-TR" dirty="0" err="1"/>
              <a:t>Hipovolemik</a:t>
            </a:r>
            <a:r>
              <a:rPr lang="tr-TR" altLang="tr-TR" dirty="0"/>
              <a:t>: </a:t>
            </a:r>
            <a:r>
              <a:rPr lang="tr-TR" altLang="tr-TR" dirty="0">
                <a:solidFill>
                  <a:srgbClr val="FFFF00"/>
                </a:solidFill>
              </a:rPr>
              <a:t>Bu hastada</a:t>
            </a:r>
          </a:p>
          <a:p>
            <a:pPr>
              <a:buFontTx/>
              <a:buNone/>
              <a:defRPr/>
            </a:pPr>
            <a:r>
              <a:rPr lang="tr-TR" altLang="tr-TR" dirty="0" err="1"/>
              <a:t>Övolemik</a:t>
            </a:r>
            <a:endParaRPr lang="tr-TR" altLang="tr-TR" dirty="0"/>
          </a:p>
          <a:p>
            <a:pPr>
              <a:buFontTx/>
              <a:buNone/>
              <a:defRPr/>
            </a:pPr>
            <a:r>
              <a:rPr lang="tr-TR" altLang="tr-TR" dirty="0" err="1"/>
              <a:t>Hipervolemik</a:t>
            </a:r>
            <a:endParaRPr lang="tr-TR" altLang="tr-T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Hiponatremi ayırıcı tanısı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/>
              <a:t>Pseudohiponatremi</a:t>
            </a:r>
            <a:r>
              <a:rPr lang="tr-TR" altLang="tr-TR" dirty="0"/>
              <a:t>: </a:t>
            </a:r>
            <a:r>
              <a:rPr lang="tr-TR" altLang="tr-TR" dirty="0">
                <a:solidFill>
                  <a:srgbClr val="FFFF00"/>
                </a:solidFill>
              </a:rPr>
              <a:t>Ekarte edildi</a:t>
            </a:r>
          </a:p>
          <a:p>
            <a:pPr>
              <a:defRPr/>
            </a:pPr>
            <a:r>
              <a:rPr lang="tr-TR" altLang="tr-TR" dirty="0" err="1"/>
              <a:t>Translocational</a:t>
            </a:r>
            <a:r>
              <a:rPr lang="tr-TR" altLang="tr-TR" dirty="0"/>
              <a:t>: </a:t>
            </a:r>
            <a:r>
              <a:rPr lang="tr-TR" altLang="tr-TR" dirty="0">
                <a:solidFill>
                  <a:srgbClr val="FFFF00"/>
                </a:solidFill>
              </a:rPr>
              <a:t>Ekarte edildi</a:t>
            </a:r>
          </a:p>
          <a:p>
            <a:pPr>
              <a:defRPr/>
            </a:pPr>
            <a:r>
              <a:rPr lang="tr-TR" altLang="tr-TR" dirty="0" err="1"/>
              <a:t>Hipoosmolar</a:t>
            </a:r>
            <a:r>
              <a:rPr lang="tr-TR" altLang="tr-TR" dirty="0"/>
              <a:t> </a:t>
            </a:r>
            <a:r>
              <a:rPr lang="tr-TR" altLang="tr-TR" dirty="0" err="1"/>
              <a:t>hiponatremi</a:t>
            </a:r>
            <a:endParaRPr lang="tr-TR" altLang="tr-TR" dirty="0"/>
          </a:p>
          <a:p>
            <a:pPr>
              <a:buFontTx/>
              <a:buNone/>
              <a:defRPr/>
            </a:pPr>
            <a:r>
              <a:rPr lang="tr-TR" altLang="tr-TR" dirty="0" err="1"/>
              <a:t>Hipovolemik</a:t>
            </a:r>
            <a:r>
              <a:rPr lang="tr-TR" altLang="tr-TR" dirty="0"/>
              <a:t>: </a:t>
            </a:r>
            <a:r>
              <a:rPr lang="tr-TR" altLang="tr-TR" dirty="0">
                <a:solidFill>
                  <a:srgbClr val="FFFF00"/>
                </a:solidFill>
              </a:rPr>
              <a:t>Bu hastada</a:t>
            </a:r>
          </a:p>
          <a:p>
            <a:pPr>
              <a:buFontTx/>
              <a:buNone/>
              <a:defRPr/>
            </a:pPr>
            <a:r>
              <a:rPr lang="tr-TR" altLang="tr-TR" dirty="0" err="1"/>
              <a:t>Övolemik</a:t>
            </a:r>
            <a:endParaRPr lang="tr-TR" altLang="tr-TR" dirty="0"/>
          </a:p>
          <a:p>
            <a:pPr>
              <a:buFontTx/>
              <a:buNone/>
              <a:defRPr/>
            </a:pPr>
            <a:r>
              <a:rPr lang="tr-TR" altLang="tr-TR" dirty="0" err="1"/>
              <a:t>Hipervolemik</a:t>
            </a: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2138418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Hipoosmolar hiponatremi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tr-TR" altLang="tr-TR" dirty="0"/>
          </a:p>
          <a:p>
            <a:pPr>
              <a:defRPr/>
            </a:pPr>
            <a:r>
              <a:rPr lang="tr-TR" altLang="tr-TR" sz="3200" dirty="0" err="1">
                <a:solidFill>
                  <a:srgbClr val="FFFF00"/>
                </a:solidFill>
              </a:rPr>
              <a:t>Hipovolemik</a:t>
            </a:r>
            <a:r>
              <a:rPr lang="tr-TR" altLang="tr-TR" sz="3200" dirty="0">
                <a:solidFill>
                  <a:srgbClr val="FFFF00"/>
                </a:solidFill>
              </a:rPr>
              <a:t> (bu hastada neden bu, ishal ve </a:t>
            </a:r>
            <a:r>
              <a:rPr lang="tr-TR" altLang="tr-TR" sz="3200" dirty="0" err="1">
                <a:solidFill>
                  <a:srgbClr val="FFFF00"/>
                </a:solidFill>
              </a:rPr>
              <a:t>diüretik</a:t>
            </a:r>
            <a:r>
              <a:rPr lang="tr-TR" altLang="tr-TR" sz="3200" dirty="0">
                <a:solidFill>
                  <a:srgbClr val="FFFF00"/>
                </a:solidFill>
              </a:rPr>
              <a:t> tedavisi)</a:t>
            </a:r>
          </a:p>
          <a:p>
            <a:pPr>
              <a:defRPr/>
            </a:pPr>
            <a:r>
              <a:rPr lang="tr-TR" altLang="tr-TR" sz="3200" dirty="0" err="1"/>
              <a:t>Övolemik</a:t>
            </a:r>
            <a:endParaRPr lang="tr-TR" altLang="tr-TR" sz="3200" dirty="0"/>
          </a:p>
          <a:p>
            <a:pPr>
              <a:defRPr/>
            </a:pPr>
            <a:r>
              <a:rPr lang="tr-TR" altLang="tr-TR" sz="3200" dirty="0" err="1"/>
              <a:t>Hipervolemik</a:t>
            </a:r>
            <a:endParaRPr lang="tr-TR" altLang="tr-TR" sz="3200" dirty="0"/>
          </a:p>
          <a:p>
            <a:pPr>
              <a:buFontTx/>
              <a:buNone/>
              <a:defRPr/>
            </a:pPr>
            <a:endParaRPr lang="tr-TR" altLang="tr-TR" sz="3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Tedavi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Nedene yönelik</a:t>
            </a:r>
          </a:p>
          <a:p>
            <a:pPr>
              <a:defRPr/>
            </a:pPr>
            <a:r>
              <a:rPr lang="tr-TR" altLang="tr-TR"/>
              <a:t>Na düzeyi belirleyici</a:t>
            </a:r>
          </a:p>
          <a:p>
            <a:pPr>
              <a:defRPr/>
            </a:pPr>
            <a:r>
              <a:rPr lang="tr-TR" altLang="tr-TR"/>
              <a:t>Belirtilere bağlı</a:t>
            </a:r>
          </a:p>
          <a:p>
            <a:pPr>
              <a:defRPr/>
            </a:pPr>
            <a:r>
              <a:rPr lang="tr-TR" altLang="tr-TR"/>
              <a:t>Hiponatreminin gelişme hızı önemli</a:t>
            </a:r>
          </a:p>
          <a:p>
            <a:pPr>
              <a:defRPr/>
            </a:pPr>
            <a:r>
              <a:rPr lang="tr-TR" altLang="tr-TR"/>
              <a:t>Günlük düzelme 10 (15?) mmol/l’yi aşmamalı</a:t>
            </a:r>
          </a:p>
          <a:p>
            <a:pPr>
              <a:defRPr/>
            </a:pPr>
            <a:r>
              <a:rPr lang="tr-TR" altLang="tr-TR"/>
              <a:t>Saatlik düzelme 1-1.5 mmol/l’yi aşmamalı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/>
              <a:t>Adrogue-Madias</a:t>
            </a:r>
            <a:r>
              <a:rPr lang="tr-TR" dirty="0"/>
              <a:t> eşitliği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958975"/>
            <a:ext cx="9944100" cy="2644775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Toplam vücut suyu için katsayı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Çocuklarda 0.6</a:t>
            </a:r>
          </a:p>
          <a:p>
            <a:pPr>
              <a:defRPr/>
            </a:pPr>
            <a:r>
              <a:rPr lang="tr-TR" altLang="tr-TR"/>
              <a:t>Erkeklerde 0.6</a:t>
            </a:r>
          </a:p>
          <a:p>
            <a:pPr>
              <a:defRPr/>
            </a:pPr>
            <a:r>
              <a:rPr lang="tr-TR" altLang="tr-TR"/>
              <a:t>Kadınlarda 0.5</a:t>
            </a:r>
          </a:p>
          <a:p>
            <a:pPr>
              <a:defRPr/>
            </a:pPr>
            <a:r>
              <a:rPr lang="tr-TR" altLang="tr-TR"/>
              <a:t>Yaşlı erkeklerde 0.5</a:t>
            </a:r>
          </a:p>
          <a:p>
            <a:pPr>
              <a:defRPr/>
            </a:pPr>
            <a:r>
              <a:rPr lang="tr-TR" altLang="tr-TR"/>
              <a:t>Yaşlı kadınlarda 0.45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08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0"/>
            <a:ext cx="6897687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Örnek 2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3200" dirty="0">
                <a:latin typeface="Comic Sans MS" panose="030F0902030302020204" pitchFamily="66" charset="0"/>
              </a:rPr>
              <a:t>70 yaşında, kadın hasta</a:t>
            </a:r>
          </a:p>
          <a:p>
            <a:pPr>
              <a:defRPr/>
            </a:pPr>
            <a:r>
              <a:rPr lang="tr-TR" altLang="tr-TR" sz="3200" dirty="0">
                <a:latin typeface="Comic Sans MS" panose="030F0902030302020204" pitchFamily="66" charset="0"/>
              </a:rPr>
              <a:t>Kolon </a:t>
            </a:r>
            <a:r>
              <a:rPr lang="tr-TR" altLang="tr-TR" sz="3200" dirty="0" err="1">
                <a:latin typeface="Comic Sans MS" panose="030F0902030302020204" pitchFamily="66" charset="0"/>
              </a:rPr>
              <a:t>grafisi</a:t>
            </a:r>
            <a:r>
              <a:rPr lang="tr-TR" altLang="tr-TR" sz="3200" dirty="0">
                <a:latin typeface="Comic Sans MS" panose="030F0902030302020204" pitchFamily="66" charset="0"/>
              </a:rPr>
              <a:t> çekilecek, aç bırakıldı, </a:t>
            </a:r>
            <a:r>
              <a:rPr lang="tr-TR" altLang="tr-TR" sz="3200" dirty="0" err="1">
                <a:latin typeface="Comic Sans MS" panose="030F0902030302020204" pitchFamily="66" charset="0"/>
              </a:rPr>
              <a:t>laksatif</a:t>
            </a:r>
            <a:r>
              <a:rPr lang="tr-TR" altLang="tr-TR" sz="3200" dirty="0">
                <a:latin typeface="Comic Sans MS" panose="030F0902030302020204" pitchFamily="66" charset="0"/>
              </a:rPr>
              <a:t> verildi</a:t>
            </a:r>
          </a:p>
          <a:p>
            <a:pPr>
              <a:buFontTx/>
              <a:buNone/>
              <a:defRPr/>
            </a:pPr>
            <a:endParaRPr lang="tr-TR" altLang="tr-TR" sz="3200" dirty="0">
              <a:latin typeface="Comic Sans MS" panose="030F09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sz="3200" dirty="0">
              <a:latin typeface="Comic Sans MS" panose="030F0902030302020204" pitchFamily="66" charset="0"/>
            </a:endParaRPr>
          </a:p>
          <a:p>
            <a:pPr algn="ctr">
              <a:buFontTx/>
              <a:buNone/>
              <a:defRPr/>
            </a:pPr>
            <a:r>
              <a:rPr lang="tr-TR" altLang="tr-TR" sz="3200" dirty="0">
                <a:latin typeface="Comic Sans MS" panose="030F0902030302020204" pitchFamily="66" charset="0"/>
              </a:rPr>
              <a:t>Sıvı politikanız ne olmalı?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/>
              <a:t>Vaka </a:t>
            </a:r>
            <a:r>
              <a:rPr lang="tr-TR" altLang="tr-TR" dirty="0" smtClean="0"/>
              <a:t>8 </a:t>
            </a:r>
            <a:r>
              <a:rPr lang="tr-TR" altLang="tr-TR" dirty="0"/>
              <a:t>(bir önceki vaka ile farkı K)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72 yaşında kadın hasta sersemlik ve halsizlik yakınması ile Acil servise başvurdu</a:t>
            </a:r>
          </a:p>
          <a:p>
            <a:pPr>
              <a:defRPr/>
            </a:pPr>
            <a:r>
              <a:rPr lang="tr-TR" altLang="tr-TR"/>
              <a:t>Öyküsündeki pozitif bulgular:</a:t>
            </a:r>
          </a:p>
          <a:p>
            <a:pPr>
              <a:buFontTx/>
              <a:buNone/>
              <a:defRPr/>
            </a:pPr>
            <a:r>
              <a:rPr lang="tr-TR" altLang="tr-TR"/>
              <a:t>Hipertansiyon </a:t>
            </a:r>
          </a:p>
          <a:p>
            <a:pPr>
              <a:buFontTx/>
              <a:buNone/>
              <a:defRPr/>
            </a:pPr>
            <a:r>
              <a:rPr lang="tr-TR" altLang="tr-TR"/>
              <a:t>Diüretik kullanımı</a:t>
            </a:r>
          </a:p>
          <a:p>
            <a:pPr>
              <a:buFontTx/>
              <a:buNone/>
              <a:defRPr/>
            </a:pPr>
            <a:r>
              <a:rPr lang="tr-TR" altLang="tr-TR"/>
              <a:t>Az tuzlu diyet (uyduğunu söylüyor)</a:t>
            </a:r>
          </a:p>
          <a:p>
            <a:pPr>
              <a:buFontTx/>
              <a:buNone/>
              <a:defRPr/>
            </a:pPr>
            <a:r>
              <a:rPr lang="tr-TR" altLang="tr-TR"/>
              <a:t>3 günden beri ishal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/>
              <a:t>Vaka </a:t>
            </a:r>
            <a:r>
              <a:rPr lang="tr-TR" altLang="tr-TR" dirty="0" smtClean="0"/>
              <a:t>8 </a:t>
            </a:r>
            <a:r>
              <a:rPr lang="tr-TR" altLang="tr-TR" dirty="0"/>
              <a:t>(devam)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Fizik muayenede</a:t>
            </a:r>
          </a:p>
          <a:p>
            <a:pPr>
              <a:buFontTx/>
              <a:buNone/>
              <a:defRPr/>
            </a:pPr>
            <a:r>
              <a:rPr lang="tr-TR" altLang="tr-TR"/>
              <a:t>Uykuya eğilim var, fokal nörolojik bulgu yok</a:t>
            </a:r>
          </a:p>
          <a:p>
            <a:pPr>
              <a:buFontTx/>
              <a:buNone/>
              <a:defRPr/>
            </a:pPr>
            <a:r>
              <a:rPr lang="tr-TR" altLang="tr-TR"/>
              <a:t>60 kg</a:t>
            </a:r>
          </a:p>
          <a:p>
            <a:pPr>
              <a:buFontTx/>
              <a:buNone/>
              <a:defRPr/>
            </a:pPr>
            <a:r>
              <a:rPr lang="tr-TR" altLang="tr-TR"/>
              <a:t>Yatarken kan basıncı 96/56 mm Hg</a:t>
            </a:r>
          </a:p>
          <a:p>
            <a:pPr>
              <a:buFontTx/>
              <a:buNone/>
              <a:defRPr/>
            </a:pPr>
            <a:r>
              <a:rPr lang="tr-TR" altLang="tr-TR"/>
              <a:t>Nabız 110/dakika</a:t>
            </a:r>
          </a:p>
          <a:p>
            <a:pPr>
              <a:buFontTx/>
              <a:buNone/>
              <a:defRPr/>
            </a:pPr>
            <a:r>
              <a:rPr lang="tr-TR" altLang="tr-TR"/>
              <a:t>Boyun venleri düzleşmiş</a:t>
            </a:r>
          </a:p>
          <a:p>
            <a:pPr>
              <a:buFontTx/>
              <a:buNone/>
              <a:defRPr/>
            </a:pPr>
            <a:r>
              <a:rPr lang="tr-TR" altLang="tr-TR"/>
              <a:t>Ciltte turgor tonus azalmış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/>
              <a:t>Vaka </a:t>
            </a:r>
            <a:r>
              <a:rPr lang="tr-TR" altLang="tr-TR" dirty="0" smtClean="0"/>
              <a:t>8 </a:t>
            </a:r>
            <a:r>
              <a:rPr lang="tr-TR" altLang="tr-TR" dirty="0"/>
              <a:t>(devam)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Laboratuvar bulguları</a:t>
            </a:r>
          </a:p>
          <a:p>
            <a:pPr>
              <a:buFontTx/>
              <a:buNone/>
              <a:defRPr/>
            </a:pPr>
            <a:r>
              <a:rPr lang="tr-TR" altLang="tr-TR"/>
              <a:t>Kan Na 106 mmol/l, </a:t>
            </a:r>
            <a:r>
              <a:rPr lang="tr-TR" altLang="tr-TR">
                <a:solidFill>
                  <a:srgbClr val="FFCC00"/>
                </a:solidFill>
              </a:rPr>
              <a:t>K 2.2 mmol/l</a:t>
            </a:r>
            <a:r>
              <a:rPr lang="tr-TR" altLang="tr-TR"/>
              <a:t>, Bikarbonat 22 mmol/l, BUN 46 mg/dl, Kreatinin 1.4 mg/dl</a:t>
            </a:r>
          </a:p>
          <a:p>
            <a:pPr>
              <a:buFontTx/>
              <a:buNone/>
              <a:defRPr/>
            </a:pPr>
            <a:r>
              <a:rPr lang="tr-TR" altLang="tr-TR"/>
              <a:t>Serum osmolalite: 232 mOsm/kg</a:t>
            </a:r>
          </a:p>
          <a:p>
            <a:pPr>
              <a:buFontTx/>
              <a:buNone/>
              <a:defRPr/>
            </a:pPr>
            <a:r>
              <a:rPr lang="tr-TR" altLang="tr-TR"/>
              <a:t>İdrar osmolalite: 650 mOsm/kg</a:t>
            </a:r>
          </a:p>
          <a:p>
            <a:pPr>
              <a:buFontTx/>
              <a:buNone/>
              <a:defRPr/>
            </a:pPr>
            <a:endParaRPr lang="tr-TR" altLang="tr-T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YANIT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3600"/>
            <a:ext cx="999648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tr-TR" dirty="0" err="1"/>
              <a:t>Adrogue-Madias</a:t>
            </a:r>
            <a:r>
              <a:rPr lang="tr-TR" dirty="0"/>
              <a:t> eşitliği </a:t>
            </a:r>
            <a:br>
              <a:rPr lang="tr-TR" dirty="0"/>
            </a:br>
            <a:r>
              <a:rPr lang="tr-TR" dirty="0"/>
              <a:t>Potasyumlu formül</a:t>
            </a:r>
            <a:endParaRPr lang="tr-TR" altLang="tr-T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Bu hastaya 1 saatte 1 litre SF  + 30 mmol KCl verirsek Na ne olur?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tr-TR" altLang="tr-TR" dirty="0"/>
              <a:t>Toplam vücut suyu  27 litre</a:t>
            </a:r>
          </a:p>
          <a:p>
            <a:pPr>
              <a:buFontTx/>
              <a:buNone/>
              <a:defRPr/>
            </a:pPr>
            <a:endParaRPr lang="tr-TR" altLang="tr-TR" dirty="0"/>
          </a:p>
          <a:p>
            <a:pPr>
              <a:buFontTx/>
              <a:buNone/>
              <a:defRPr/>
            </a:pPr>
            <a:r>
              <a:rPr lang="tr-TR" altLang="tr-TR" dirty="0">
                <a:cs typeface="Arial" panose="020B0604020202020204" pitchFamily="34" charset="0"/>
              </a:rPr>
              <a:t>Δ</a:t>
            </a:r>
            <a:r>
              <a:rPr lang="tr-TR" altLang="tr-TR" dirty="0"/>
              <a:t> </a:t>
            </a:r>
            <a:r>
              <a:rPr lang="tr-TR" altLang="tr-TR" dirty="0" err="1"/>
              <a:t>Plasma</a:t>
            </a:r>
            <a:r>
              <a:rPr lang="tr-TR" altLang="tr-TR" dirty="0"/>
              <a:t> </a:t>
            </a:r>
            <a:r>
              <a:rPr lang="tr-TR" altLang="tr-TR" dirty="0" err="1"/>
              <a:t>Na</a:t>
            </a:r>
            <a:r>
              <a:rPr lang="tr-TR" altLang="tr-TR" dirty="0"/>
              <a:t> : 	(</a:t>
            </a:r>
            <a:r>
              <a:rPr lang="tr-TR" altLang="tr-TR" u="sng" dirty="0"/>
              <a:t>154+30)-106</a:t>
            </a:r>
            <a:r>
              <a:rPr lang="tr-TR" altLang="tr-TR" dirty="0"/>
              <a:t>				  		     27+1</a:t>
            </a:r>
          </a:p>
          <a:p>
            <a:pPr>
              <a:buFontTx/>
              <a:buNone/>
              <a:defRPr/>
            </a:pPr>
            <a:endParaRPr lang="tr-TR" altLang="tr-TR" dirty="0"/>
          </a:p>
          <a:p>
            <a:pPr>
              <a:buFontTx/>
              <a:buNone/>
              <a:defRPr/>
            </a:pPr>
            <a:r>
              <a:rPr lang="tr-TR" altLang="tr-TR" dirty="0">
                <a:cs typeface="Arial" panose="020B0604020202020204" pitchFamily="34" charset="0"/>
              </a:rPr>
              <a:t>Δ</a:t>
            </a:r>
            <a:r>
              <a:rPr lang="tr-TR" altLang="tr-TR" dirty="0"/>
              <a:t> </a:t>
            </a:r>
            <a:r>
              <a:rPr lang="tr-TR" altLang="tr-TR" dirty="0" err="1"/>
              <a:t>Plasma</a:t>
            </a:r>
            <a:r>
              <a:rPr lang="tr-TR" altLang="tr-TR" dirty="0"/>
              <a:t> </a:t>
            </a:r>
            <a:r>
              <a:rPr lang="tr-TR" altLang="tr-TR" dirty="0" err="1"/>
              <a:t>Na</a:t>
            </a:r>
            <a:r>
              <a:rPr lang="tr-TR" altLang="tr-TR" dirty="0"/>
              <a:t> :   2.8</a:t>
            </a:r>
          </a:p>
          <a:p>
            <a:pPr>
              <a:buFontTx/>
              <a:buNone/>
              <a:defRPr/>
            </a:pPr>
            <a:endParaRPr lang="tr-TR" altLang="tr-TR" dirty="0"/>
          </a:p>
          <a:p>
            <a:pPr>
              <a:buFontTx/>
              <a:buNone/>
              <a:defRPr/>
            </a:pPr>
            <a:r>
              <a:rPr lang="tr-TR" altLang="tr-TR" dirty="0" err="1">
                <a:solidFill>
                  <a:srgbClr val="FFFF66"/>
                </a:solidFill>
              </a:rPr>
              <a:t>Plasma</a:t>
            </a:r>
            <a:r>
              <a:rPr lang="tr-TR" altLang="tr-TR" dirty="0">
                <a:solidFill>
                  <a:srgbClr val="FFFF66"/>
                </a:solidFill>
              </a:rPr>
              <a:t> </a:t>
            </a:r>
            <a:r>
              <a:rPr lang="tr-TR" altLang="tr-TR" dirty="0" err="1">
                <a:solidFill>
                  <a:srgbClr val="FFFF66"/>
                </a:solidFill>
              </a:rPr>
              <a:t>Na</a:t>
            </a:r>
            <a:r>
              <a:rPr lang="tr-TR" altLang="tr-TR" dirty="0">
                <a:solidFill>
                  <a:srgbClr val="FFFF66"/>
                </a:solidFill>
              </a:rPr>
              <a:t>:     106 + 2.8 = 108.8 olur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/>
              <a:t>Hastayı 2 saat bu şekilde tedavi edelim, 2 saat sonunda</a:t>
            </a:r>
          </a:p>
          <a:p>
            <a:pPr marL="0" indent="0">
              <a:buFontTx/>
              <a:buNone/>
              <a:defRPr/>
            </a:pPr>
            <a:r>
              <a:rPr lang="tr-TR" altLang="tr-TR" dirty="0">
                <a:solidFill>
                  <a:srgbClr val="FFFF66"/>
                </a:solidFill>
              </a:rPr>
              <a:t>YENİ DEĞERLER</a:t>
            </a:r>
          </a:p>
          <a:p>
            <a:pPr>
              <a:defRPr/>
            </a:pPr>
            <a:r>
              <a:rPr lang="tr-TR" altLang="tr-TR" dirty="0"/>
              <a:t>Kan basıncı 128/72 mm Hg</a:t>
            </a:r>
          </a:p>
          <a:p>
            <a:pPr>
              <a:defRPr/>
            </a:pPr>
            <a:r>
              <a:rPr lang="tr-TR" altLang="tr-TR" dirty="0" err="1"/>
              <a:t>Na</a:t>
            </a:r>
            <a:r>
              <a:rPr lang="tr-TR" altLang="tr-TR" dirty="0"/>
              <a:t> 112 </a:t>
            </a:r>
            <a:r>
              <a:rPr lang="tr-TR" altLang="tr-TR" dirty="0" err="1"/>
              <a:t>mmol</a:t>
            </a:r>
            <a:r>
              <a:rPr lang="tr-TR" altLang="tr-TR" dirty="0"/>
              <a:t>/l</a:t>
            </a:r>
          </a:p>
          <a:p>
            <a:pPr>
              <a:defRPr/>
            </a:pPr>
            <a:r>
              <a:rPr lang="tr-TR" altLang="tr-TR" dirty="0"/>
              <a:t>K 3 </a:t>
            </a:r>
            <a:r>
              <a:rPr lang="tr-TR" altLang="tr-TR" dirty="0" err="1"/>
              <a:t>mmol</a:t>
            </a:r>
            <a:r>
              <a:rPr lang="tr-TR" altLang="tr-TR" dirty="0"/>
              <a:t>/l</a:t>
            </a:r>
          </a:p>
          <a:p>
            <a:pPr>
              <a:defRPr/>
            </a:pPr>
            <a:r>
              <a:rPr lang="tr-TR" altLang="tr-TR" dirty="0" err="1"/>
              <a:t>Hipovolemi</a:t>
            </a:r>
            <a:r>
              <a:rPr lang="tr-TR" altLang="tr-TR" dirty="0"/>
              <a:t> düzeldi</a:t>
            </a:r>
          </a:p>
          <a:p>
            <a:pPr>
              <a:defRPr/>
            </a:pPr>
            <a:r>
              <a:rPr lang="tr-TR" altLang="tr-TR" dirty="0"/>
              <a:t>Tedaviye nasıl devam edelim?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Hipovolemi düzeldiği için nonosmotik ADH uyarısı ortadan kalkmıştır</a:t>
            </a:r>
          </a:p>
          <a:p>
            <a:pPr>
              <a:defRPr/>
            </a:pPr>
            <a:r>
              <a:rPr lang="tr-TR" altLang="tr-TR"/>
              <a:t>Artık idrar dilue edilebilir (uygunsuz ADH’da idrar konsantredir)</a:t>
            </a:r>
          </a:p>
          <a:p>
            <a:pPr>
              <a:defRPr/>
            </a:pPr>
            <a:r>
              <a:rPr lang="tr-TR" altLang="tr-TR"/>
              <a:t>Hastaya 1 litre % 0.45 NaCl + 30 mmol KCl verelim, etkisi ne olur?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Bu hastaya 1 saatte 1 litre 0.45 NaCl  + 30 mmol KCl verirsek Na ne olur?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tr-TR" altLang="tr-TR" dirty="0"/>
              <a:t>Toplam vücut suyu  27 litre</a:t>
            </a:r>
          </a:p>
          <a:p>
            <a:pPr>
              <a:buFontTx/>
              <a:buNone/>
              <a:defRPr/>
            </a:pPr>
            <a:endParaRPr lang="tr-TR" altLang="tr-TR" dirty="0"/>
          </a:p>
          <a:p>
            <a:pPr>
              <a:buFontTx/>
              <a:buNone/>
              <a:defRPr/>
            </a:pPr>
            <a:r>
              <a:rPr lang="tr-TR" altLang="tr-TR" dirty="0">
                <a:cs typeface="Arial" panose="020B0604020202020204" pitchFamily="34" charset="0"/>
              </a:rPr>
              <a:t>Δ</a:t>
            </a:r>
            <a:r>
              <a:rPr lang="tr-TR" altLang="tr-TR" dirty="0"/>
              <a:t> </a:t>
            </a:r>
            <a:r>
              <a:rPr lang="tr-TR" altLang="tr-TR" dirty="0" err="1"/>
              <a:t>Plasma</a:t>
            </a:r>
            <a:r>
              <a:rPr lang="tr-TR" altLang="tr-TR" dirty="0"/>
              <a:t> </a:t>
            </a:r>
            <a:r>
              <a:rPr lang="tr-TR" altLang="tr-TR" dirty="0" err="1"/>
              <a:t>Na</a:t>
            </a:r>
            <a:r>
              <a:rPr lang="tr-TR" altLang="tr-TR" dirty="0"/>
              <a:t> : 	</a:t>
            </a:r>
            <a:r>
              <a:rPr lang="tr-TR" altLang="tr-TR" u="sng" dirty="0"/>
              <a:t>(77+30)-112</a:t>
            </a:r>
            <a:r>
              <a:rPr lang="tr-TR" altLang="tr-TR" dirty="0"/>
              <a:t>				  		                27+1</a:t>
            </a:r>
          </a:p>
          <a:p>
            <a:pPr>
              <a:buFontTx/>
              <a:buNone/>
              <a:defRPr/>
            </a:pPr>
            <a:r>
              <a:rPr lang="tr-TR" altLang="tr-TR" dirty="0">
                <a:cs typeface="Arial" panose="020B0604020202020204" pitchFamily="34" charset="0"/>
              </a:rPr>
              <a:t>Δ</a:t>
            </a:r>
            <a:r>
              <a:rPr lang="tr-TR" altLang="tr-TR" dirty="0"/>
              <a:t> </a:t>
            </a:r>
            <a:r>
              <a:rPr lang="tr-TR" altLang="tr-TR" dirty="0" err="1"/>
              <a:t>Plasma</a:t>
            </a:r>
            <a:r>
              <a:rPr lang="tr-TR" altLang="tr-TR" dirty="0"/>
              <a:t> </a:t>
            </a:r>
            <a:r>
              <a:rPr lang="tr-TR" altLang="tr-TR" dirty="0" err="1"/>
              <a:t>Na</a:t>
            </a:r>
            <a:r>
              <a:rPr lang="tr-TR" altLang="tr-TR" dirty="0"/>
              <a:t> :   - 0.2</a:t>
            </a:r>
          </a:p>
          <a:p>
            <a:pPr>
              <a:buFontTx/>
              <a:buNone/>
              <a:defRPr/>
            </a:pPr>
            <a:endParaRPr lang="tr-TR" altLang="tr-TR" dirty="0"/>
          </a:p>
          <a:p>
            <a:pPr>
              <a:buFontTx/>
              <a:buNone/>
              <a:defRPr/>
            </a:pPr>
            <a:r>
              <a:rPr lang="tr-TR" altLang="tr-TR" dirty="0" err="1">
                <a:solidFill>
                  <a:srgbClr val="FFFF66"/>
                </a:solidFill>
              </a:rPr>
              <a:t>Plasma</a:t>
            </a:r>
            <a:r>
              <a:rPr lang="tr-TR" altLang="tr-TR" dirty="0">
                <a:solidFill>
                  <a:srgbClr val="FFFF66"/>
                </a:solidFill>
              </a:rPr>
              <a:t> </a:t>
            </a:r>
            <a:r>
              <a:rPr lang="tr-TR" altLang="tr-TR" dirty="0" err="1">
                <a:solidFill>
                  <a:srgbClr val="FFFF66"/>
                </a:solidFill>
              </a:rPr>
              <a:t>Na</a:t>
            </a:r>
            <a:r>
              <a:rPr lang="tr-TR" altLang="tr-TR" dirty="0">
                <a:solidFill>
                  <a:srgbClr val="FFFF66"/>
                </a:solidFill>
              </a:rPr>
              <a:t>:     112 – 0.2: 111.8 yani düşer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/>
              <a:t>Ama böbrekten su kaybı başlar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Hastanın verilen sıvıdaki Na + K’dan daha dilue idrar yapması yani 77 + 30 dan daha az idrar yapması vücutta Na + K birikimine yol açacaktır</a:t>
            </a:r>
          </a:p>
          <a:p>
            <a:pPr>
              <a:defRPr/>
            </a:pPr>
            <a:r>
              <a:rPr lang="tr-TR" altLang="tr-TR"/>
              <a:t>Hem hiponatremi, hem hipopotasemi düzelmeye devam edecektir</a:t>
            </a:r>
          </a:p>
          <a:p>
            <a:pPr>
              <a:defRPr/>
            </a:pPr>
            <a:r>
              <a:rPr lang="tr-TR" altLang="tr-TR"/>
              <a:t>Ayrıca hipopotaseminin tedavisi için verilen K, hücre içinden dışına Na çıkmasına yol açacaktır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z="4400" dirty="0">
                <a:latin typeface="Comic Sans MS" panose="030F0902030302020204" pitchFamily="66" charset="0"/>
              </a:rPr>
              <a:t>SIVI TEDAVİSİNDE AMAÇLAR</a:t>
            </a:r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sz="3200" dirty="0">
                <a:latin typeface="Comic Sans MS" panose="030F0902030302020204" pitchFamily="66" charset="0"/>
              </a:rPr>
              <a:t>Sıvı dengesi normal bir hastada (</a:t>
            </a:r>
            <a:r>
              <a:rPr lang="tr-TR" altLang="en-US" sz="3200" dirty="0" err="1">
                <a:latin typeface="Comic Sans MS" panose="030F0902030302020204" pitchFamily="66" charset="0"/>
              </a:rPr>
              <a:t>övolemik</a:t>
            </a:r>
            <a:r>
              <a:rPr lang="tr-TR" altLang="en-US" sz="3200" dirty="0">
                <a:latin typeface="Comic Sans MS" panose="030F0902030302020204" pitchFamily="66" charset="0"/>
              </a:rPr>
              <a:t>) mevcut dengenin korunması </a:t>
            </a:r>
          </a:p>
          <a:p>
            <a:r>
              <a:rPr lang="tr-TR" altLang="en-US" sz="3200" dirty="0">
                <a:latin typeface="Comic Sans MS" panose="030F0902030302020204" pitchFamily="66" charset="0"/>
              </a:rPr>
              <a:t>Sıvı dengesi bozulma tehlikesi taşıyan hastalarda gerekli önlemlerin önceden alınması </a:t>
            </a:r>
            <a:r>
              <a:rPr lang="tr-TR" altLang="en-US" sz="3200" dirty="0">
                <a:solidFill>
                  <a:srgbClr val="FFFF66"/>
                </a:solidFill>
                <a:latin typeface="Comic Sans MS" panose="030F0902030302020204" pitchFamily="66" charset="0"/>
              </a:rPr>
              <a:t>(Çok önemli)</a:t>
            </a:r>
          </a:p>
          <a:p>
            <a:r>
              <a:rPr lang="tr-TR" altLang="en-US" sz="3200" dirty="0">
                <a:latin typeface="Comic Sans MS" panose="030F0902030302020204" pitchFamily="66" charset="0"/>
              </a:rPr>
              <a:t>Sıvı dengesi bozulmuş hastalarda sıvı dengesinin düzeltilmesi</a:t>
            </a:r>
            <a:endParaRPr lang="tr-TR" altLang="en-US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8235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30400"/>
            <a:ext cx="1059180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5891" name="Metin kutusu 1"/>
          <p:cNvSpPr txBox="1">
            <a:spLocks noChangeArrowheads="1"/>
          </p:cNvSpPr>
          <p:nvPr/>
        </p:nvSpPr>
        <p:spPr bwMode="auto">
          <a:xfrm>
            <a:off x="2127250" y="879475"/>
            <a:ext cx="6624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>
                <a:solidFill>
                  <a:srgbClr val="FFFF66"/>
                </a:solidFill>
              </a:rPr>
              <a:t>Hangi sıvı ne kadar sodyum ne kadarı hücre içi/dışı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Osmolar açık nedir?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tr-TR" altLang="tr-T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Osmolar açık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tr-TR" altLang="tr-TR"/>
              <a:t>Ölçülen osmolarite – Beklenen osmolarite</a:t>
            </a:r>
          </a:p>
          <a:p>
            <a:pPr>
              <a:buFontTx/>
              <a:buNone/>
              <a:defRPr/>
            </a:pPr>
            <a:endParaRPr lang="tr-TR" altLang="tr-TR"/>
          </a:p>
          <a:p>
            <a:pPr>
              <a:buFontTx/>
              <a:buNone/>
              <a:defRPr/>
            </a:pPr>
            <a:r>
              <a:rPr lang="tr-TR" altLang="tr-TR"/>
              <a:t>Beklenen osmolarite: </a:t>
            </a:r>
          </a:p>
          <a:p>
            <a:pPr>
              <a:buFontTx/>
              <a:buNone/>
              <a:defRPr/>
            </a:pPr>
            <a:endParaRPr lang="tr-TR" altLang="tr-TR"/>
          </a:p>
          <a:p>
            <a:pPr>
              <a:buFontTx/>
              <a:buNone/>
              <a:defRPr/>
            </a:pPr>
            <a:r>
              <a:rPr lang="tr-TR" altLang="tr-TR"/>
              <a:t>2 x </a:t>
            </a:r>
            <a:r>
              <a:rPr lang="tr-TR" altLang="tr-TR">
                <a:sym typeface="Symbol" panose="05050102010706020507" pitchFamily="18" charset="2"/>
              </a:rPr>
              <a:t>Na + </a:t>
            </a:r>
            <a:r>
              <a:rPr lang="tr-TR" altLang="tr-TR" u="sng">
                <a:sym typeface="Symbol" panose="05050102010706020507" pitchFamily="18" charset="2"/>
              </a:rPr>
              <a:t>Glukoz(mg/dl)</a:t>
            </a:r>
            <a:r>
              <a:rPr lang="tr-TR" altLang="tr-TR">
                <a:sym typeface="Symbol" panose="05050102010706020507" pitchFamily="18" charset="2"/>
              </a:rPr>
              <a:t> +  </a:t>
            </a:r>
            <a:r>
              <a:rPr lang="tr-TR" altLang="tr-TR" u="sng">
                <a:sym typeface="Symbol" panose="05050102010706020507" pitchFamily="18" charset="2"/>
              </a:rPr>
              <a:t>BUN (mg/dl)</a:t>
            </a:r>
            <a:r>
              <a:rPr lang="tr-TR" altLang="tr-TR">
                <a:sym typeface="Symbol" panose="05050102010706020507" pitchFamily="18" charset="2"/>
              </a:rPr>
              <a:t> </a:t>
            </a:r>
          </a:p>
          <a:p>
            <a:pPr>
              <a:buFontTx/>
              <a:buNone/>
              <a:defRPr/>
            </a:pPr>
            <a:r>
              <a:rPr lang="tr-TR" altLang="tr-TR">
                <a:sym typeface="Symbol" panose="05050102010706020507" pitchFamily="18" charset="2"/>
              </a:rPr>
              <a:t>			       18		   2.8</a:t>
            </a:r>
          </a:p>
          <a:p>
            <a:pPr>
              <a:buFontTx/>
              <a:buNone/>
              <a:defRPr/>
            </a:pPr>
            <a:endParaRPr lang="tr-TR" altLang="tr-TR">
              <a:sym typeface="Symbol" panose="05050102010706020507" pitchFamily="18" charset="2"/>
            </a:endParaRPr>
          </a:p>
          <a:p>
            <a:pPr>
              <a:buFontTx/>
              <a:buNone/>
              <a:defRPr/>
            </a:pPr>
            <a:r>
              <a:rPr lang="tr-TR" altLang="tr-TR">
                <a:sym typeface="Symbol" panose="05050102010706020507" pitchFamily="18" charset="2"/>
              </a:rPr>
              <a:t>Normalde 10 mOsm/kg açık vardır.	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Hangi durumda osmolar açık artar?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Hangi durumda osmolar açık artar?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Bir madde</a:t>
            </a:r>
          </a:p>
          <a:p>
            <a:pPr>
              <a:buFontTx/>
              <a:buNone/>
              <a:defRPr/>
            </a:pPr>
            <a:endParaRPr lang="tr-TR" altLang="tr-TR"/>
          </a:p>
          <a:p>
            <a:pPr>
              <a:buFontTx/>
              <a:buNone/>
              <a:defRPr/>
            </a:pPr>
            <a:r>
              <a:rPr lang="tr-TR" altLang="tr-TR"/>
              <a:t>Osmolariteyi arttıracak</a:t>
            </a:r>
          </a:p>
          <a:p>
            <a:pPr>
              <a:buFontTx/>
              <a:buNone/>
              <a:defRPr/>
            </a:pPr>
            <a:r>
              <a:rPr lang="tr-TR" altLang="tr-TR"/>
              <a:t>Bu formülde olmayacak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Translocational hiponatremi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Plasma osmolaritesini arttıran bazı maddeler hücre içi sıvının dışarı çıkmasına neden olarak hiponatremiye neden olurlar.</a:t>
            </a:r>
          </a:p>
          <a:p>
            <a:pPr>
              <a:buFontTx/>
              <a:buNone/>
              <a:defRPr/>
            </a:pPr>
            <a:endParaRPr lang="tr-TR" altLang="tr-TR"/>
          </a:p>
          <a:p>
            <a:pPr algn="ctr">
              <a:buFontTx/>
              <a:buNone/>
              <a:defRPr/>
            </a:pPr>
            <a:r>
              <a:rPr lang="tr-TR" altLang="tr-TR" sz="3200"/>
              <a:t>Hangi maddeler?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Hangi maddeler?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Hücre içine giremeyen maddeler veya girmesinde problem olan maddeler</a:t>
            </a:r>
          </a:p>
          <a:p>
            <a:pPr>
              <a:buFontTx/>
              <a:buNone/>
              <a:defRPr/>
            </a:pPr>
            <a:endParaRPr lang="tr-TR" altLang="tr-TR"/>
          </a:p>
          <a:p>
            <a:pPr>
              <a:buFontTx/>
              <a:buNone/>
              <a:defRPr/>
            </a:pPr>
            <a:r>
              <a:rPr lang="tr-TR" altLang="tr-TR"/>
              <a:t>Glukoz: Plasma glukozunda her 100 mg/dl artış serum Na konsantrasyonunu 1.6 mmol/l azaltır</a:t>
            </a:r>
          </a:p>
          <a:p>
            <a:pPr>
              <a:buFontTx/>
              <a:buNone/>
              <a:defRPr/>
            </a:pPr>
            <a:r>
              <a:rPr lang="tr-TR" altLang="tr-TR"/>
              <a:t>Mannitol</a:t>
            </a:r>
          </a:p>
          <a:p>
            <a:pPr>
              <a:buFontTx/>
              <a:buNone/>
              <a:defRPr/>
            </a:pPr>
            <a:r>
              <a:rPr lang="tr-TR" altLang="tr-TR"/>
              <a:t>Glycine (Prostat TUR ve endometrial cerrahide irrigan madde olarak kullanılır)</a:t>
            </a:r>
          </a:p>
          <a:p>
            <a:pPr>
              <a:buFontTx/>
              <a:buNone/>
              <a:defRPr/>
            </a:pPr>
            <a:r>
              <a:rPr lang="tr-TR" altLang="tr-TR"/>
              <a:t>Maltose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Hücre içine serbestçe girebilen maddeler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Üre</a:t>
            </a:r>
          </a:p>
          <a:p>
            <a:pPr>
              <a:defRPr/>
            </a:pPr>
            <a:r>
              <a:rPr lang="tr-TR" altLang="tr-TR">
                <a:solidFill>
                  <a:srgbClr val="FFCC00"/>
                </a:solidFill>
              </a:rPr>
              <a:t>Etanol</a:t>
            </a:r>
          </a:p>
          <a:p>
            <a:pPr>
              <a:defRPr/>
            </a:pPr>
            <a:r>
              <a:rPr lang="tr-TR" altLang="tr-TR">
                <a:solidFill>
                  <a:srgbClr val="FFCC00"/>
                </a:solidFill>
              </a:rPr>
              <a:t>Etilen glikol</a:t>
            </a:r>
          </a:p>
          <a:p>
            <a:pPr>
              <a:defRPr/>
            </a:pPr>
            <a:r>
              <a:rPr lang="tr-TR" altLang="tr-TR">
                <a:solidFill>
                  <a:srgbClr val="FFCC00"/>
                </a:solidFill>
              </a:rPr>
              <a:t>Isopropyl alkol</a:t>
            </a:r>
          </a:p>
          <a:p>
            <a:pPr>
              <a:defRPr/>
            </a:pPr>
            <a:r>
              <a:rPr lang="tr-TR" altLang="tr-TR">
                <a:solidFill>
                  <a:srgbClr val="FFCC00"/>
                </a:solidFill>
              </a:rPr>
              <a:t>Methanol</a:t>
            </a:r>
          </a:p>
          <a:p>
            <a:pPr>
              <a:defRPr/>
            </a:pPr>
            <a:endParaRPr lang="tr-TR" altLang="tr-TR"/>
          </a:p>
          <a:p>
            <a:pPr>
              <a:buFontTx/>
              <a:buNone/>
              <a:defRPr/>
            </a:pPr>
            <a:r>
              <a:rPr lang="tr-TR" altLang="tr-TR"/>
              <a:t>Bildiğim kadarı ile sadece bu maddeler osmolar açığı arttırır.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Hiponatremi ayırıcı tanısı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Pseudohiponatremi</a:t>
            </a:r>
          </a:p>
          <a:p>
            <a:pPr>
              <a:defRPr/>
            </a:pPr>
            <a:r>
              <a:rPr lang="tr-TR" altLang="tr-TR"/>
              <a:t>Translocational</a:t>
            </a:r>
          </a:p>
          <a:p>
            <a:pPr>
              <a:defRPr/>
            </a:pPr>
            <a:r>
              <a:rPr lang="tr-TR" altLang="tr-TR"/>
              <a:t>Hipoosmolar hiponatremi</a:t>
            </a:r>
          </a:p>
          <a:p>
            <a:pPr>
              <a:buFontTx/>
              <a:buNone/>
              <a:defRPr/>
            </a:pPr>
            <a:r>
              <a:rPr lang="tr-TR" altLang="tr-TR"/>
              <a:t>Hipovolemik</a:t>
            </a:r>
          </a:p>
          <a:p>
            <a:pPr>
              <a:buFontTx/>
              <a:buNone/>
              <a:defRPr/>
            </a:pPr>
            <a:r>
              <a:rPr lang="tr-TR" altLang="tr-TR"/>
              <a:t>Övolemik</a:t>
            </a:r>
          </a:p>
          <a:p>
            <a:pPr>
              <a:buFontTx/>
              <a:buNone/>
              <a:defRPr/>
            </a:pPr>
            <a:r>
              <a:rPr lang="tr-TR" altLang="tr-TR"/>
              <a:t>Hipervolemik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Pseudohiponatremi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Ölçüm yöntemi ile ilgilidir</a:t>
            </a:r>
          </a:p>
          <a:p>
            <a:pPr>
              <a:defRPr/>
            </a:pPr>
            <a:r>
              <a:rPr lang="tr-TR" altLang="tr-TR"/>
              <a:t>Plazmanın solid kısmının artması (normalde % 6-8’idir) durumudur</a:t>
            </a:r>
          </a:p>
          <a:p>
            <a:pPr>
              <a:defRPr/>
            </a:pPr>
            <a:r>
              <a:rPr lang="tr-TR" altLang="tr-TR"/>
              <a:t>Flame fotometri yöntemi Na’u tüm plazmada (katı+sıvı bölümü) ölçer</a:t>
            </a:r>
          </a:p>
          <a:p>
            <a:pPr>
              <a:defRPr/>
            </a:pPr>
            <a:r>
              <a:rPr lang="tr-TR" altLang="tr-TR"/>
              <a:t>Plasma lipidlerinde her 4.6 g/l (460 mg/dl) artış serum Na konsantrasyonunu 1 mmol/l azaltır</a:t>
            </a:r>
          </a:p>
          <a:p>
            <a:pPr>
              <a:defRPr/>
            </a:pPr>
            <a:r>
              <a:rPr lang="tr-TR" altLang="tr-TR"/>
              <a:t>Plasma proteinlerinde her 10 g/dl artış serum Na konsantrasyonunu 1 mmol/l azaltır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YANIT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Bu hasta </a:t>
            </a:r>
            <a:r>
              <a:rPr lang="en-US" altLang="tr-TR" dirty="0" err="1">
                <a:latin typeface="Comic Sans MS" panose="030F0902030302020204" pitchFamily="66" charset="0"/>
              </a:rPr>
              <a:t>dehidrate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bırakılmamalıdır</a:t>
            </a:r>
            <a:endParaRPr lang="en-US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US" altLang="tr-TR" dirty="0" err="1">
                <a:latin typeface="Comic Sans MS" panose="030F0902030302020204" pitchFamily="66" charset="0"/>
              </a:rPr>
              <a:t>Gerekirse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intravenöz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sıvı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verilmelidir</a:t>
            </a:r>
            <a:endParaRPr lang="en-US" altLang="tr-TR" dirty="0"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Translocational hiponatremi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Plasma osmolaritesini arttıran bazı maddeler hücre içi sıvının dışarı çıkmasına neden olarak hiponatremiye neden olurlar.</a:t>
            </a:r>
          </a:p>
          <a:p>
            <a:pPr>
              <a:buFontTx/>
              <a:buNone/>
              <a:defRPr/>
            </a:pPr>
            <a:endParaRPr lang="tr-TR" altLang="tr-TR"/>
          </a:p>
          <a:p>
            <a:pPr algn="ctr">
              <a:buFontTx/>
              <a:buNone/>
              <a:defRPr/>
            </a:pPr>
            <a:r>
              <a:rPr lang="tr-TR" altLang="tr-TR" sz="3200"/>
              <a:t>Hangi maddeler?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Hangi maddeler?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Hücre içine giremeyen maddeler veya girmesinde problem olan maddeler</a:t>
            </a:r>
          </a:p>
          <a:p>
            <a:pPr>
              <a:buFontTx/>
              <a:buNone/>
              <a:defRPr/>
            </a:pPr>
            <a:endParaRPr lang="tr-TR" altLang="tr-TR"/>
          </a:p>
          <a:p>
            <a:pPr>
              <a:buFontTx/>
              <a:buNone/>
              <a:defRPr/>
            </a:pPr>
            <a:r>
              <a:rPr lang="tr-TR" altLang="tr-TR"/>
              <a:t>Glukoz: Plasma glukozunda her 100 mg/dl artış serum Na konsantrasyonunu 1.6 mmol/l azaltır</a:t>
            </a:r>
          </a:p>
          <a:p>
            <a:pPr>
              <a:buFontTx/>
              <a:buNone/>
              <a:defRPr/>
            </a:pPr>
            <a:r>
              <a:rPr lang="tr-TR" altLang="tr-TR"/>
              <a:t>Mannitol</a:t>
            </a:r>
          </a:p>
          <a:p>
            <a:pPr>
              <a:buFontTx/>
              <a:buNone/>
              <a:defRPr/>
            </a:pPr>
            <a:r>
              <a:rPr lang="tr-TR" altLang="tr-TR"/>
              <a:t>Glycine (Prostat TUR ve endometrial cerrahide irrigan madde olarak kullanılır)</a:t>
            </a:r>
          </a:p>
          <a:p>
            <a:pPr>
              <a:buFontTx/>
              <a:buNone/>
              <a:defRPr/>
            </a:pPr>
            <a:r>
              <a:rPr lang="tr-TR" altLang="tr-TR"/>
              <a:t>Maltose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Hücre içine serbestçe girebilen maddeler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Üre</a:t>
            </a:r>
          </a:p>
          <a:p>
            <a:pPr>
              <a:defRPr/>
            </a:pPr>
            <a:r>
              <a:rPr lang="tr-TR" altLang="tr-TR"/>
              <a:t>Etanol</a:t>
            </a:r>
          </a:p>
          <a:p>
            <a:pPr>
              <a:defRPr/>
            </a:pPr>
            <a:r>
              <a:rPr lang="tr-TR" altLang="tr-TR"/>
              <a:t>Etilen glikol</a:t>
            </a:r>
          </a:p>
          <a:p>
            <a:pPr>
              <a:defRPr/>
            </a:pPr>
            <a:r>
              <a:rPr lang="tr-TR" altLang="tr-TR"/>
              <a:t>Isopropyl alkol</a:t>
            </a:r>
          </a:p>
          <a:p>
            <a:pPr>
              <a:defRPr/>
            </a:pPr>
            <a:r>
              <a:rPr lang="tr-TR" altLang="tr-TR"/>
              <a:t>Methanol</a:t>
            </a:r>
          </a:p>
          <a:p>
            <a:pPr>
              <a:defRPr/>
            </a:pPr>
            <a:endParaRPr lang="tr-TR" altLang="tr-TR"/>
          </a:p>
          <a:p>
            <a:pPr>
              <a:buFontTx/>
              <a:buNone/>
              <a:defRPr/>
            </a:pPr>
            <a:r>
              <a:rPr lang="tr-TR" altLang="tr-TR"/>
              <a:t>Bu maddeler osmolaliteyi arttırmalarına rağmen hücre içine kolayca girebildikleri için serum Na konsantrasyonunu etkilemezler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08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80963"/>
            <a:ext cx="9793287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08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0"/>
            <a:ext cx="6897687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08_07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105918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3600"/>
            <a:ext cx="999648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tr-TR" dirty="0" err="1"/>
              <a:t>Adrogue-Madias</a:t>
            </a:r>
            <a:r>
              <a:rPr lang="tr-TR" dirty="0"/>
              <a:t> eşitliği </a:t>
            </a:r>
            <a:br>
              <a:rPr lang="tr-TR" dirty="0"/>
            </a:br>
            <a:r>
              <a:rPr lang="tr-TR" dirty="0"/>
              <a:t>Potasyumlu formül</a:t>
            </a:r>
            <a:endParaRPr lang="tr-TR" altLang="tr-TR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/>
              <a:t>Vaka </a:t>
            </a:r>
            <a:r>
              <a:rPr lang="tr-TR" altLang="tr-TR" dirty="0" smtClean="0"/>
              <a:t>9</a:t>
            </a:r>
            <a:endParaRPr lang="tr-TR" altLang="tr-TR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/>
              <a:t>58 yaşında erkek hasta küçük hücreli akciğer kanseri tanısı ile izleniyor</a:t>
            </a:r>
          </a:p>
          <a:p>
            <a:pPr>
              <a:defRPr/>
            </a:pPr>
            <a:r>
              <a:rPr lang="tr-TR" altLang="tr-TR" dirty="0"/>
              <a:t>Uykuya eğilim ve </a:t>
            </a:r>
            <a:r>
              <a:rPr lang="tr-TR" altLang="tr-TR" dirty="0" err="1"/>
              <a:t>konfüzyonla</a:t>
            </a:r>
            <a:r>
              <a:rPr lang="tr-TR" altLang="tr-TR" dirty="0"/>
              <a:t> başvurdu</a:t>
            </a:r>
          </a:p>
          <a:p>
            <a:pPr>
              <a:defRPr/>
            </a:pPr>
            <a:r>
              <a:rPr lang="tr-TR" altLang="tr-TR" dirty="0" err="1"/>
              <a:t>Övolemik</a:t>
            </a:r>
            <a:r>
              <a:rPr lang="tr-TR" altLang="tr-TR" dirty="0"/>
              <a:t> ve 60 kg</a:t>
            </a:r>
          </a:p>
          <a:p>
            <a:pPr>
              <a:defRPr/>
            </a:pPr>
            <a:r>
              <a:rPr lang="tr-TR" altLang="tr-TR" dirty="0"/>
              <a:t>Serum </a:t>
            </a:r>
            <a:r>
              <a:rPr lang="tr-TR" altLang="tr-TR" dirty="0" err="1"/>
              <a:t>Na</a:t>
            </a:r>
            <a:r>
              <a:rPr lang="tr-TR" altLang="tr-TR" dirty="0"/>
              <a:t> 108 </a:t>
            </a:r>
            <a:r>
              <a:rPr lang="tr-TR" altLang="tr-TR" dirty="0" err="1"/>
              <a:t>mmol</a:t>
            </a:r>
            <a:r>
              <a:rPr lang="tr-TR" altLang="tr-TR" dirty="0"/>
              <a:t>/l, K 3.9 </a:t>
            </a:r>
            <a:r>
              <a:rPr lang="tr-TR" altLang="tr-TR" dirty="0" err="1"/>
              <a:t>mmol</a:t>
            </a:r>
            <a:r>
              <a:rPr lang="tr-TR" altLang="tr-TR" dirty="0"/>
              <a:t>/l, </a:t>
            </a:r>
            <a:r>
              <a:rPr lang="tr-TR" altLang="tr-TR" dirty="0" err="1"/>
              <a:t>kreatinin</a:t>
            </a:r>
            <a:r>
              <a:rPr lang="tr-TR" altLang="tr-TR" dirty="0"/>
              <a:t> 0.5 mg/dl, BUN 5 mg/dl</a:t>
            </a:r>
          </a:p>
          <a:p>
            <a:pPr>
              <a:defRPr/>
            </a:pPr>
            <a:r>
              <a:rPr lang="tr-TR" altLang="tr-TR" dirty="0"/>
              <a:t>Serum </a:t>
            </a:r>
            <a:r>
              <a:rPr lang="tr-TR" altLang="tr-TR" dirty="0" err="1"/>
              <a:t>osmolalitesi</a:t>
            </a:r>
            <a:r>
              <a:rPr lang="tr-TR" altLang="tr-TR" dirty="0"/>
              <a:t> 220 </a:t>
            </a:r>
            <a:r>
              <a:rPr lang="tr-TR" altLang="tr-TR" dirty="0" err="1"/>
              <a:t>mOsm</a:t>
            </a:r>
            <a:r>
              <a:rPr lang="tr-TR" altLang="tr-TR" dirty="0"/>
              <a:t>/kg</a:t>
            </a:r>
          </a:p>
          <a:p>
            <a:pPr>
              <a:defRPr/>
            </a:pPr>
            <a:r>
              <a:rPr lang="tr-TR" altLang="tr-TR" dirty="0"/>
              <a:t>İdrar </a:t>
            </a:r>
            <a:r>
              <a:rPr lang="tr-TR" altLang="tr-TR" dirty="0" err="1"/>
              <a:t>osmolalitesi</a:t>
            </a:r>
            <a:r>
              <a:rPr lang="tr-TR" altLang="tr-TR" dirty="0"/>
              <a:t> 600 </a:t>
            </a:r>
            <a:r>
              <a:rPr lang="tr-TR" altLang="tr-TR" dirty="0" err="1"/>
              <a:t>mOsm</a:t>
            </a:r>
            <a:r>
              <a:rPr lang="tr-TR" altLang="tr-TR" dirty="0"/>
              <a:t>/kg</a:t>
            </a:r>
          </a:p>
          <a:p>
            <a:pPr>
              <a:defRPr/>
            </a:pPr>
            <a:r>
              <a:rPr lang="tr-TR" altLang="tr-TR" dirty="0"/>
              <a:t>Başka hangi laboratuvar sonuçlarını bilmek istersiniz?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YANIT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Teorik bilgi önemli</a:t>
            </a:r>
          </a:p>
          <a:p>
            <a:pPr>
              <a:defRPr/>
            </a:pPr>
            <a:r>
              <a:rPr lang="tr-TR" altLang="tr-TR" dirty="0"/>
              <a:t>Küçük hücreli akciğer kanseri </a:t>
            </a:r>
            <a:r>
              <a:rPr lang="tr-TR" altLang="tr-TR" dirty="0">
                <a:solidFill>
                  <a:srgbClr val="FFFF66"/>
                </a:solidFill>
              </a:rPr>
              <a:t>UYGUNSUZ ADH SENDROMUNA </a:t>
            </a:r>
            <a:r>
              <a:rPr lang="tr-TR" altLang="tr-TR" dirty="0"/>
              <a:t>yol açabilir</a:t>
            </a:r>
            <a:endParaRPr lang="tr-TR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Tedavi planınız nedir?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/>
              <a:t>Uygunsuz ADH sendromunda </a:t>
            </a:r>
            <a:r>
              <a:rPr lang="tr-TR" altLang="tr-TR" dirty="0" err="1"/>
              <a:t>hiponatremi</a:t>
            </a:r>
            <a:r>
              <a:rPr lang="tr-TR" altLang="tr-TR" dirty="0"/>
              <a:t> birikimi esas olarak sıvı birikimidir ama ödem olmaz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HASTA İSTEMLERİ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r>
              <a:rPr lang="tr-TR" altLang="tr-TR" sz="4000" dirty="0">
                <a:latin typeface="Comic Sans MS" panose="030F0902030302020204" pitchFamily="66" charset="0"/>
              </a:rPr>
              <a:t>İstem vermeden önce ne kadar süre için verileceği kararlaştırılmalıdır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Tedavi planınız nedir? (1)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Su kısıtlaması</a:t>
            </a:r>
          </a:p>
          <a:p>
            <a:pPr>
              <a:defRPr/>
            </a:pPr>
            <a:r>
              <a:rPr lang="tr-TR" altLang="tr-TR"/>
              <a:t>% 3 NaCl + furosemide</a:t>
            </a:r>
          </a:p>
          <a:p>
            <a:pPr>
              <a:defRPr/>
            </a:pPr>
            <a:r>
              <a:rPr lang="tr-TR" altLang="tr-TR"/>
              <a:t>Vücut suyu 36 litre</a:t>
            </a:r>
          </a:p>
          <a:p>
            <a:pPr>
              <a:defRPr/>
            </a:pPr>
            <a:r>
              <a:rPr lang="tr-TR" altLang="tr-TR"/>
              <a:t>Formüle göre 1 litre % 3 NaCl serum Na’unu 10.9 mmol/l yükseltir</a:t>
            </a:r>
          </a:p>
          <a:p>
            <a:pPr>
              <a:defRPr/>
            </a:pPr>
            <a:r>
              <a:rPr lang="tr-TR" altLang="tr-TR"/>
              <a:t>12 saatte 5 mmol/lt’den fazla yükseltilmemeli</a:t>
            </a:r>
          </a:p>
          <a:p>
            <a:pPr>
              <a:defRPr/>
            </a:pPr>
            <a:r>
              <a:rPr lang="tr-TR" altLang="tr-TR"/>
              <a:t>5 mmol/l yükseltmek için 460 ml yeterli</a:t>
            </a:r>
          </a:p>
          <a:p>
            <a:pPr>
              <a:defRPr/>
            </a:pPr>
            <a:r>
              <a:rPr lang="tr-TR" altLang="tr-TR"/>
              <a:t>460/12: 38 ml/saat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Tedavi planınız nedir? (2)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/>
              <a:t>12 saat sonra </a:t>
            </a:r>
            <a:r>
              <a:rPr lang="tr-TR" altLang="tr-TR" dirty="0" err="1"/>
              <a:t>Na</a:t>
            </a:r>
            <a:r>
              <a:rPr lang="tr-TR" altLang="tr-TR" dirty="0"/>
              <a:t> 114</a:t>
            </a:r>
          </a:p>
          <a:p>
            <a:pPr>
              <a:defRPr/>
            </a:pPr>
            <a:r>
              <a:rPr lang="tr-TR" altLang="tr-TR" dirty="0"/>
              <a:t>Hasta hafif </a:t>
            </a:r>
            <a:r>
              <a:rPr lang="tr-TR" altLang="tr-TR" dirty="0" err="1"/>
              <a:t>letarjik</a:t>
            </a:r>
            <a:r>
              <a:rPr lang="tr-TR" altLang="tr-TR" dirty="0"/>
              <a:t> ama daha iyi</a:t>
            </a:r>
          </a:p>
          <a:p>
            <a:pPr>
              <a:defRPr/>
            </a:pPr>
            <a:r>
              <a:rPr lang="tr-TR" altLang="tr-TR" dirty="0"/>
              <a:t>% 3 </a:t>
            </a:r>
            <a:r>
              <a:rPr lang="tr-TR" altLang="tr-TR" dirty="0" err="1"/>
              <a:t>NaCl</a:t>
            </a:r>
            <a:r>
              <a:rPr lang="tr-TR" altLang="tr-TR" dirty="0"/>
              <a:t> durduruldu, sıvı kısıtlamasına devam edildi</a:t>
            </a:r>
          </a:p>
          <a:p>
            <a:pPr>
              <a:defRPr/>
            </a:pPr>
            <a:r>
              <a:rPr lang="tr-TR" altLang="tr-TR" dirty="0"/>
              <a:t>Uzun dönem tedavi planlandı: Sıvı kısıtlaması, gerekirse </a:t>
            </a:r>
            <a:r>
              <a:rPr lang="tr-TR" dirty="0" err="1">
                <a:solidFill>
                  <a:srgbClr val="FFFF66"/>
                </a:solidFill>
              </a:rPr>
              <a:t>Vasopressin</a:t>
            </a:r>
            <a:r>
              <a:rPr lang="tr-TR" dirty="0">
                <a:solidFill>
                  <a:srgbClr val="FFFF66"/>
                </a:solidFill>
              </a:rPr>
              <a:t> Reseptör Antagonistleri (</a:t>
            </a:r>
            <a:r>
              <a:rPr lang="tr-TR" dirty="0" err="1">
                <a:solidFill>
                  <a:srgbClr val="FFFF66"/>
                </a:solidFill>
              </a:rPr>
              <a:t>Tolvaptan</a:t>
            </a:r>
            <a:r>
              <a:rPr lang="tr-TR" dirty="0">
                <a:solidFill>
                  <a:srgbClr val="FFFF66"/>
                </a:solidFill>
              </a:rPr>
              <a:t>)</a:t>
            </a:r>
            <a:endParaRPr lang="tr-TR" altLang="tr-TR" dirty="0">
              <a:solidFill>
                <a:srgbClr val="FFFF66"/>
              </a:solidFill>
            </a:endParaRPr>
          </a:p>
          <a:p>
            <a:pPr>
              <a:buFontTx/>
              <a:buNone/>
              <a:defRPr/>
            </a:pPr>
            <a:endParaRPr lang="tr-TR" altLang="tr-TR" dirty="0"/>
          </a:p>
          <a:p>
            <a:pPr>
              <a:buFontTx/>
              <a:buNone/>
              <a:defRPr/>
            </a:pPr>
            <a:endParaRPr lang="tr-TR" altLang="tr-TR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/>
              <a:t>Vaka </a:t>
            </a:r>
            <a:r>
              <a:rPr lang="tr-TR" altLang="tr-TR" dirty="0" smtClean="0"/>
              <a:t>10</a:t>
            </a:r>
            <a:endParaRPr lang="tr-TR" altLang="tr-TR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76 yaşında erkek hasta</a:t>
            </a:r>
          </a:p>
          <a:p>
            <a:pPr>
              <a:defRPr/>
            </a:pPr>
            <a:r>
              <a:rPr lang="tr-TR" altLang="tr-TR"/>
              <a:t>Sersemlik, mukozada kuruluk, cilt turgor-tonusunda azalma, ateş, takipne ile başvurdu</a:t>
            </a:r>
          </a:p>
          <a:p>
            <a:pPr>
              <a:defRPr/>
            </a:pPr>
            <a:r>
              <a:rPr lang="tr-TR" altLang="tr-TR"/>
              <a:t>Kan basıncı 142/82, ortostatik hipotansiyon yok</a:t>
            </a:r>
          </a:p>
          <a:p>
            <a:pPr>
              <a:defRPr/>
            </a:pPr>
            <a:r>
              <a:rPr lang="tr-TR" altLang="tr-TR"/>
              <a:t>Hasta 68 kg</a:t>
            </a:r>
          </a:p>
          <a:p>
            <a:pPr>
              <a:defRPr/>
            </a:pPr>
            <a:r>
              <a:rPr lang="tr-TR" altLang="tr-TR"/>
              <a:t>Serum Na 168 mmol/l</a:t>
            </a:r>
          </a:p>
          <a:p>
            <a:pPr>
              <a:defRPr/>
            </a:pPr>
            <a:r>
              <a:rPr lang="tr-TR" altLang="tr-TR"/>
              <a:t>Tanınız nedir?</a:t>
            </a:r>
          </a:p>
          <a:p>
            <a:pPr>
              <a:buFontTx/>
              <a:buNone/>
              <a:defRPr/>
            </a:pPr>
            <a:endParaRPr lang="tr-TR" altLang="tr-TR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YANIT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Önce sıvı dengesi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pic>
        <p:nvPicPr>
          <p:cNvPr id="196611" name="Picture 3" descr="08_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950" y="230188"/>
            <a:ext cx="9290050" cy="6616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Hipernatremi nedenleri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4013" y="438150"/>
            <a:ext cx="7200900" cy="608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5088" y="639763"/>
            <a:ext cx="7848600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725" y="714375"/>
            <a:ext cx="8353425" cy="546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Tedavi planınız nedir?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Örnek 3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70 yaşında kadın hasta, katarakt ameliyatı nedeni ile göz servisine yatırıldı, yarın ameliyat olması planlanıyor.</a:t>
            </a:r>
          </a:p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Ameliyat günü için sıvı isteminiz nedir?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08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-9525"/>
            <a:ext cx="8208963" cy="709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3600"/>
            <a:ext cx="999648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tr-TR" dirty="0" err="1"/>
              <a:t>Adrogue-Madias</a:t>
            </a:r>
            <a:r>
              <a:rPr lang="tr-TR" dirty="0"/>
              <a:t> eşitliği </a:t>
            </a:r>
            <a:endParaRPr lang="tr-TR" altLang="tr-TR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Tedavi planınız nedir?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tr-TR" altLang="tr-TR"/>
              <a:t>Toplam vücut suyu 34 litre</a:t>
            </a:r>
          </a:p>
          <a:p>
            <a:pPr>
              <a:lnSpc>
                <a:spcPct val="80000"/>
              </a:lnSpc>
              <a:defRPr/>
            </a:pPr>
            <a:r>
              <a:rPr lang="tr-TR" altLang="tr-TR"/>
              <a:t>1 litre % 5 Dx serum Na konsantrasyonunu 4.8 mmol/l düşürür</a:t>
            </a:r>
          </a:p>
          <a:p>
            <a:pPr>
              <a:lnSpc>
                <a:spcPct val="80000"/>
              </a:lnSpc>
              <a:defRPr/>
            </a:pPr>
            <a:r>
              <a:rPr lang="tr-TR" altLang="tr-TR"/>
              <a:t>Amaç 24 saatte 10 mmol/l düşürmek olmalı</a:t>
            </a:r>
          </a:p>
          <a:p>
            <a:pPr>
              <a:lnSpc>
                <a:spcPct val="80000"/>
              </a:lnSpc>
              <a:defRPr/>
            </a:pPr>
            <a:r>
              <a:rPr lang="tr-TR" altLang="tr-TR"/>
              <a:t>2.1 litre % 5 Dx yeterli</a:t>
            </a:r>
          </a:p>
          <a:p>
            <a:pPr>
              <a:lnSpc>
                <a:spcPct val="80000"/>
              </a:lnSpc>
              <a:defRPr/>
            </a:pPr>
            <a:r>
              <a:rPr lang="tr-TR" altLang="tr-TR"/>
              <a:t>Hastanın 24 saatlik sıvı kaybı yaklaşık 1.5 litre</a:t>
            </a:r>
          </a:p>
          <a:p>
            <a:pPr>
              <a:lnSpc>
                <a:spcPct val="80000"/>
              </a:lnSpc>
              <a:defRPr/>
            </a:pPr>
            <a:r>
              <a:rPr lang="tr-TR" altLang="tr-TR"/>
              <a:t>Bu nedenle günlük sıvı miktarı 2.1 + 1.5 litre olmalı</a:t>
            </a:r>
          </a:p>
          <a:p>
            <a:pPr>
              <a:lnSpc>
                <a:spcPct val="80000"/>
              </a:lnSpc>
              <a:defRPr/>
            </a:pPr>
            <a:r>
              <a:rPr lang="tr-TR" altLang="tr-TR"/>
              <a:t>3.6/24: 0.150 litre/saat</a:t>
            </a:r>
          </a:p>
          <a:p>
            <a:pPr>
              <a:lnSpc>
                <a:spcPct val="80000"/>
              </a:lnSpc>
              <a:defRPr/>
            </a:pPr>
            <a:r>
              <a:rPr lang="tr-TR" altLang="tr-TR"/>
              <a:t>Kan şekeri yakından takip edilmeli</a:t>
            </a:r>
          </a:p>
          <a:p>
            <a:pPr>
              <a:lnSpc>
                <a:spcPct val="80000"/>
              </a:lnSpc>
              <a:defRPr/>
            </a:pPr>
            <a:r>
              <a:rPr lang="tr-TR" altLang="tr-TR"/>
              <a:t>Hasta 6-8 saatte bir izlenmeli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Su eksikliği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tr-TR" altLang="tr-TR"/>
          </a:p>
          <a:p>
            <a:pPr>
              <a:buFontTx/>
              <a:buNone/>
              <a:defRPr/>
            </a:pPr>
            <a:r>
              <a:rPr lang="tr-TR" altLang="tr-TR"/>
              <a:t>Toplam vücut suyu X </a:t>
            </a:r>
            <a:r>
              <a:rPr lang="tr-TR" altLang="tr-TR" u="sng"/>
              <a:t>Serum Na – 140</a:t>
            </a:r>
          </a:p>
          <a:p>
            <a:pPr>
              <a:buFontTx/>
              <a:buNone/>
              <a:defRPr/>
            </a:pPr>
            <a:r>
              <a:rPr lang="tr-TR" altLang="tr-TR"/>
              <a:t>					140</a:t>
            </a:r>
          </a:p>
          <a:p>
            <a:pPr>
              <a:buFontTx/>
              <a:buNone/>
              <a:defRPr/>
            </a:pPr>
            <a:endParaRPr lang="tr-TR" altLang="tr-TR"/>
          </a:p>
          <a:p>
            <a:pPr>
              <a:buFontTx/>
              <a:buNone/>
              <a:defRPr/>
            </a:pPr>
            <a:r>
              <a:rPr lang="tr-TR" altLang="tr-TR"/>
              <a:t>Bu durumda 34 X (28/140) = 7 litre</a:t>
            </a:r>
          </a:p>
          <a:p>
            <a:pPr>
              <a:buFontTx/>
              <a:buNone/>
              <a:defRPr/>
            </a:pPr>
            <a:endParaRPr lang="tr-TR" altLang="tr-TR"/>
          </a:p>
          <a:p>
            <a:pPr>
              <a:buFontTx/>
              <a:buNone/>
              <a:defRPr/>
            </a:pPr>
            <a:r>
              <a:rPr lang="tr-TR" altLang="tr-TR"/>
              <a:t>2.1 litre % 5 Dx serum Na 10 mmol/l azaltıyor</a:t>
            </a:r>
          </a:p>
          <a:p>
            <a:pPr>
              <a:buFontTx/>
              <a:buNone/>
              <a:defRPr/>
            </a:pPr>
            <a:r>
              <a:rPr lang="tr-TR" altLang="tr-TR"/>
              <a:t>28 mmol/l azaltmak için gereken sıvı miktarı </a:t>
            </a:r>
          </a:p>
          <a:p>
            <a:pPr>
              <a:buFontTx/>
              <a:buNone/>
              <a:defRPr/>
            </a:pPr>
            <a:r>
              <a:rPr lang="tr-TR" altLang="tr-TR"/>
              <a:t>2.1 X 2.8 = 5.9 litre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YORUM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Su eksikliği ve </a:t>
            </a:r>
            <a:r>
              <a:rPr lang="tr-TR" dirty="0" err="1"/>
              <a:t>Adrogue-Madias</a:t>
            </a:r>
            <a:r>
              <a:rPr lang="tr-TR" dirty="0"/>
              <a:t> formüllerinde bulunan değerler farklı</a:t>
            </a:r>
          </a:p>
          <a:p>
            <a:pPr>
              <a:defRPr/>
            </a:pPr>
            <a:r>
              <a:rPr lang="tr-TR" dirty="0"/>
              <a:t>Önemli olan hangi yönde ilerlediğindir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/>
              <a:t>Vaka </a:t>
            </a:r>
            <a:r>
              <a:rPr lang="tr-TR" altLang="tr-TR" dirty="0" smtClean="0"/>
              <a:t>11</a:t>
            </a:r>
            <a:endParaRPr lang="tr-TR" altLang="tr-TR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45 yaşında erkek hasta bilinç kaybı ile hastaneye başvurdu</a:t>
            </a:r>
          </a:p>
          <a:p>
            <a:pPr>
              <a:defRPr/>
            </a:pPr>
            <a:r>
              <a:rPr lang="tr-TR" altLang="tr-TR"/>
              <a:t>Kan basıncı 230/140 mm Hg</a:t>
            </a:r>
          </a:p>
          <a:p>
            <a:pPr>
              <a:defRPr/>
            </a:pPr>
            <a:r>
              <a:rPr lang="tr-TR" altLang="tr-TR"/>
              <a:t>Venöz dolgunluk ve ödem yok</a:t>
            </a:r>
          </a:p>
          <a:p>
            <a:pPr>
              <a:defRPr/>
            </a:pPr>
            <a:r>
              <a:rPr lang="tr-TR" altLang="tr-TR"/>
              <a:t>İntrakraniyel kanama saptandı ve mannitol verildi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Plazma değerleri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solidFill>
                  <a:srgbClr val="FFFF00"/>
                </a:solidFill>
              </a:rPr>
              <a:t>Na</a:t>
            </a:r>
            <a:r>
              <a:rPr lang="tr-TR" altLang="tr-TR" dirty="0">
                <a:solidFill>
                  <a:srgbClr val="FFFF00"/>
                </a:solidFill>
              </a:rPr>
              <a:t>			122 </a:t>
            </a:r>
            <a:r>
              <a:rPr lang="tr-TR" altLang="tr-TR" dirty="0" err="1">
                <a:solidFill>
                  <a:srgbClr val="FFFF00"/>
                </a:solidFill>
              </a:rPr>
              <a:t>mEq</a:t>
            </a:r>
            <a:r>
              <a:rPr lang="tr-TR" altLang="tr-TR" dirty="0">
                <a:solidFill>
                  <a:srgbClr val="FFFF00"/>
                </a:solidFill>
              </a:rPr>
              <a:t>/l</a:t>
            </a:r>
          </a:p>
          <a:p>
            <a:pPr>
              <a:defRPr/>
            </a:pPr>
            <a:r>
              <a:rPr lang="tr-TR" altLang="tr-TR" dirty="0"/>
              <a:t>K			4 </a:t>
            </a:r>
            <a:r>
              <a:rPr lang="tr-TR" altLang="tr-TR" dirty="0" err="1"/>
              <a:t>mEq</a:t>
            </a:r>
            <a:r>
              <a:rPr lang="tr-TR" altLang="tr-TR" dirty="0"/>
              <a:t>/l</a:t>
            </a:r>
          </a:p>
          <a:p>
            <a:pPr>
              <a:defRPr/>
            </a:pPr>
            <a:r>
              <a:rPr lang="tr-TR" altLang="tr-TR" dirty="0">
                <a:solidFill>
                  <a:srgbClr val="FFFF00"/>
                </a:solidFill>
              </a:rPr>
              <a:t>Cl 			87 </a:t>
            </a:r>
            <a:r>
              <a:rPr lang="tr-TR" altLang="tr-TR" dirty="0" err="1">
                <a:solidFill>
                  <a:srgbClr val="FFFF00"/>
                </a:solidFill>
              </a:rPr>
              <a:t>mEq</a:t>
            </a:r>
            <a:r>
              <a:rPr lang="tr-TR" altLang="tr-TR" dirty="0">
                <a:solidFill>
                  <a:srgbClr val="FFFF00"/>
                </a:solidFill>
              </a:rPr>
              <a:t>/l</a:t>
            </a:r>
          </a:p>
          <a:p>
            <a:pPr>
              <a:defRPr/>
            </a:pPr>
            <a:r>
              <a:rPr lang="tr-TR" altLang="tr-TR" dirty="0"/>
              <a:t>Bikarbonat	24 </a:t>
            </a:r>
            <a:r>
              <a:rPr lang="tr-TR" altLang="tr-TR" dirty="0" err="1"/>
              <a:t>mmol</a:t>
            </a:r>
            <a:r>
              <a:rPr lang="tr-TR" altLang="tr-TR" dirty="0"/>
              <a:t>/l</a:t>
            </a:r>
          </a:p>
          <a:p>
            <a:pPr>
              <a:defRPr/>
            </a:pPr>
            <a:r>
              <a:rPr lang="tr-TR" altLang="tr-TR" dirty="0" err="1"/>
              <a:t>Glukoz</a:t>
            </a:r>
            <a:r>
              <a:rPr lang="tr-TR" altLang="tr-TR" dirty="0"/>
              <a:t>		109 mg/dl</a:t>
            </a:r>
          </a:p>
          <a:p>
            <a:pPr>
              <a:defRPr/>
            </a:pPr>
            <a:r>
              <a:rPr lang="tr-TR" altLang="tr-TR" dirty="0"/>
              <a:t>BUN		13 mg/dl</a:t>
            </a:r>
          </a:p>
          <a:p>
            <a:pPr>
              <a:defRPr/>
            </a:pPr>
            <a:r>
              <a:rPr lang="tr-TR" altLang="tr-TR" dirty="0" err="1"/>
              <a:t>Kreatinin</a:t>
            </a:r>
            <a:r>
              <a:rPr lang="tr-TR" altLang="tr-TR" dirty="0"/>
              <a:t> 		1.1 mg/dl</a:t>
            </a:r>
          </a:p>
          <a:p>
            <a:pPr>
              <a:defRPr/>
            </a:pPr>
            <a:r>
              <a:rPr lang="tr-TR" altLang="tr-TR" dirty="0" err="1"/>
              <a:t>Posm</a:t>
            </a:r>
            <a:r>
              <a:rPr lang="tr-TR" altLang="tr-TR" dirty="0"/>
              <a:t>		298 </a:t>
            </a:r>
            <a:r>
              <a:rPr lang="tr-TR" altLang="tr-TR" dirty="0" err="1"/>
              <a:t>mOsm</a:t>
            </a:r>
            <a:r>
              <a:rPr lang="tr-TR" altLang="tr-TR" dirty="0"/>
              <a:t>/kg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İdrar değerleri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Na			49 mEq/l</a:t>
            </a:r>
          </a:p>
          <a:p>
            <a:pPr>
              <a:defRPr/>
            </a:pPr>
            <a:r>
              <a:rPr lang="tr-TR" altLang="tr-TR"/>
              <a:t>K			34 mEq/l</a:t>
            </a:r>
          </a:p>
          <a:p>
            <a:pPr>
              <a:defRPr/>
            </a:pPr>
            <a:r>
              <a:rPr lang="tr-TR" altLang="tr-TR"/>
              <a:t>Uosm		709 mOsm/kg</a:t>
            </a:r>
          </a:p>
          <a:p>
            <a:pPr>
              <a:buFontTx/>
              <a:buNone/>
              <a:defRPr/>
            </a:pPr>
            <a:endParaRPr lang="tr-TR" altLang="tr-TR"/>
          </a:p>
          <a:p>
            <a:pPr>
              <a:buFontTx/>
              <a:buNone/>
              <a:defRPr/>
            </a:pPr>
            <a:r>
              <a:rPr lang="tr-TR" altLang="tr-TR"/>
              <a:t>Tanınız nedir?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YANIT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Teorik bilgi önemli</a:t>
            </a:r>
          </a:p>
          <a:p>
            <a:pPr>
              <a:defRPr/>
            </a:pPr>
            <a:r>
              <a:rPr lang="tr-TR" dirty="0"/>
              <a:t>Önce sıvı dengesi</a:t>
            </a:r>
          </a:p>
          <a:p>
            <a:pPr>
              <a:defRPr/>
            </a:pPr>
            <a:r>
              <a:rPr lang="tr-TR" dirty="0">
                <a:solidFill>
                  <a:srgbClr val="FFFF66"/>
                </a:solidFill>
              </a:rPr>
              <a:t>Ama daha önce </a:t>
            </a:r>
            <a:r>
              <a:rPr lang="tr-TR" dirty="0" err="1">
                <a:solidFill>
                  <a:srgbClr val="FFFF66"/>
                </a:solidFill>
              </a:rPr>
              <a:t>Mannitol</a:t>
            </a:r>
            <a:r>
              <a:rPr lang="tr-TR" dirty="0">
                <a:solidFill>
                  <a:srgbClr val="FFFF66"/>
                </a:solidFill>
              </a:rPr>
              <a:t> ne yapar</a:t>
            </a:r>
          </a:p>
          <a:p>
            <a:pPr>
              <a:defRPr/>
            </a:pPr>
            <a:r>
              <a:rPr lang="tr-TR" altLang="tr-TR" dirty="0" err="1"/>
              <a:t>Translocational</a:t>
            </a:r>
            <a:r>
              <a:rPr lang="tr-TR" altLang="tr-TR" dirty="0"/>
              <a:t> </a:t>
            </a:r>
            <a:r>
              <a:rPr lang="tr-TR" altLang="tr-TR" dirty="0" err="1"/>
              <a:t>hiponatremi</a:t>
            </a:r>
            <a:endParaRPr lang="tr-TR" dirty="0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/>
              <a:t>Translocational</a:t>
            </a:r>
            <a:r>
              <a:rPr lang="tr-TR" altLang="tr-TR" dirty="0"/>
              <a:t> </a:t>
            </a:r>
            <a:r>
              <a:rPr lang="tr-TR" altLang="tr-TR" dirty="0" err="1"/>
              <a:t>hiponatremi</a:t>
            </a:r>
            <a:endParaRPr lang="tr-TR" altLang="tr-TR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Plasma osmolaritesini arttıran bazı maddeler hücre içi sıvının dışarı çıkmasına neden olarak hiponatremiye neden olurlar.</a:t>
            </a:r>
          </a:p>
          <a:p>
            <a:pPr>
              <a:buFontTx/>
              <a:buNone/>
              <a:defRPr/>
            </a:pPr>
            <a:endParaRPr lang="tr-TR" altLang="tr-TR"/>
          </a:p>
          <a:p>
            <a:pPr algn="ctr">
              <a:buFontTx/>
              <a:buNone/>
              <a:defRPr/>
            </a:pPr>
            <a:r>
              <a:rPr lang="tr-TR" altLang="tr-TR" sz="3200"/>
              <a:t>Hangi maddeler?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YANIT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Bu hasta </a:t>
            </a:r>
            <a:r>
              <a:rPr lang="en-US" altLang="tr-TR" dirty="0" err="1">
                <a:latin typeface="Comic Sans MS" panose="030F0902030302020204" pitchFamily="66" charset="0"/>
              </a:rPr>
              <a:t>dehidrate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bırakılmamalıdır</a:t>
            </a:r>
            <a:endParaRPr lang="en-US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US" altLang="tr-TR" dirty="0" err="1">
                <a:latin typeface="Comic Sans MS" panose="030F0902030302020204" pitchFamily="66" charset="0"/>
              </a:rPr>
              <a:t>Gerekirse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intravenöz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sıvı</a:t>
            </a:r>
            <a:r>
              <a:rPr lang="en-US" altLang="tr-TR" dirty="0">
                <a:latin typeface="Comic Sans MS" panose="030F0902030302020204" pitchFamily="66" charset="0"/>
              </a:rPr>
              <a:t> </a:t>
            </a:r>
            <a:r>
              <a:rPr lang="en-US" altLang="tr-TR" dirty="0" err="1">
                <a:latin typeface="Comic Sans MS" panose="030F0902030302020204" pitchFamily="66" charset="0"/>
              </a:rPr>
              <a:t>verilmelidir</a:t>
            </a:r>
            <a:endParaRPr lang="en-US" altLang="tr-TR" dirty="0"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Hangi maddeler?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Hücre içine giremeyen maddeler veya girmesinde problem olan maddeler</a:t>
            </a:r>
          </a:p>
          <a:p>
            <a:pPr>
              <a:buFontTx/>
              <a:buNone/>
              <a:defRPr/>
            </a:pPr>
            <a:endParaRPr lang="tr-TR" altLang="tr-TR"/>
          </a:p>
          <a:p>
            <a:pPr>
              <a:buFontTx/>
              <a:buNone/>
              <a:defRPr/>
            </a:pPr>
            <a:r>
              <a:rPr lang="tr-TR" altLang="tr-TR"/>
              <a:t>Glukoz: Plasma glukozunda her 100 mg/dl artış serum Na konsantrasyonunu 1.6 mmol/l azaltır</a:t>
            </a:r>
          </a:p>
          <a:p>
            <a:pPr>
              <a:buFontTx/>
              <a:buNone/>
              <a:defRPr/>
            </a:pPr>
            <a:r>
              <a:rPr lang="tr-TR" altLang="tr-TR">
                <a:solidFill>
                  <a:srgbClr val="FFFF66"/>
                </a:solidFill>
              </a:rPr>
              <a:t>Mannitol: Bu hastada neden</a:t>
            </a:r>
          </a:p>
          <a:p>
            <a:pPr>
              <a:buFontTx/>
              <a:buNone/>
              <a:defRPr/>
            </a:pPr>
            <a:r>
              <a:rPr lang="tr-TR" altLang="tr-TR"/>
              <a:t>Glycine (Prostat TUR ve endometrial cerrahide irrigan madde olarak kullanılır)</a:t>
            </a:r>
          </a:p>
          <a:p>
            <a:pPr>
              <a:buFontTx/>
              <a:buNone/>
              <a:defRPr/>
            </a:pPr>
            <a:r>
              <a:rPr lang="tr-TR" altLang="tr-TR"/>
              <a:t>Maltose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Tedavi planınız nedir?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Tedavi planı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/>
              <a:t>Tedavi gerekmez</a:t>
            </a:r>
          </a:p>
          <a:p>
            <a:pPr>
              <a:buFontTx/>
              <a:buNone/>
              <a:defRPr/>
            </a:pPr>
            <a:r>
              <a:rPr lang="tr-TR" altLang="tr-TR" dirty="0">
                <a:solidFill>
                  <a:srgbClr val="FFFF66"/>
                </a:solidFill>
              </a:rPr>
              <a:t>Bu hastada </a:t>
            </a:r>
            <a:r>
              <a:rPr lang="tr-TR" altLang="tr-TR" dirty="0" err="1">
                <a:solidFill>
                  <a:srgbClr val="FFFF66"/>
                </a:solidFill>
              </a:rPr>
              <a:t>mannitol</a:t>
            </a:r>
            <a:r>
              <a:rPr lang="tr-TR" altLang="tr-TR" dirty="0">
                <a:solidFill>
                  <a:srgbClr val="FFFF66"/>
                </a:solidFill>
              </a:rPr>
              <a:t> tedavisi zorunlu ve öncelikle</a:t>
            </a:r>
          </a:p>
          <a:p>
            <a:pPr>
              <a:buFontTx/>
              <a:buNone/>
              <a:defRPr/>
            </a:pPr>
            <a:r>
              <a:rPr lang="tr-TR" altLang="tr-TR" dirty="0"/>
              <a:t>Plazma </a:t>
            </a:r>
            <a:r>
              <a:rPr lang="tr-TR" altLang="tr-TR" dirty="0" err="1"/>
              <a:t>tonisitesi</a:t>
            </a:r>
            <a:r>
              <a:rPr lang="tr-TR" altLang="tr-TR" dirty="0"/>
              <a:t> pek değişiklik göstermemiş</a:t>
            </a:r>
          </a:p>
          <a:p>
            <a:pPr>
              <a:defRPr/>
            </a:pPr>
            <a:r>
              <a:rPr lang="tr-TR" altLang="tr-TR" dirty="0" err="1"/>
              <a:t>Mannitole</a:t>
            </a:r>
            <a:r>
              <a:rPr lang="tr-TR" altLang="tr-TR" dirty="0"/>
              <a:t> bağlı </a:t>
            </a:r>
            <a:r>
              <a:rPr lang="tr-TR" altLang="tr-TR" dirty="0" err="1"/>
              <a:t>hipovolemi</a:t>
            </a:r>
            <a:r>
              <a:rPr lang="tr-TR" altLang="tr-TR" dirty="0"/>
              <a:t> ve </a:t>
            </a:r>
            <a:r>
              <a:rPr lang="tr-TR" altLang="tr-TR" dirty="0" err="1"/>
              <a:t>NaCl</a:t>
            </a:r>
            <a:r>
              <a:rPr lang="tr-TR" altLang="tr-TR" dirty="0"/>
              <a:t> kaybına dikkat edilmeli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444" y="662980"/>
            <a:ext cx="8296275" cy="1181100"/>
          </a:xfrm>
        </p:spPr>
        <p:txBody>
          <a:bodyPr/>
          <a:lstStyle/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436" y="2175148"/>
            <a:ext cx="9004300" cy="5237163"/>
          </a:xfrm>
        </p:spPr>
        <p:txBody>
          <a:bodyPr/>
          <a:lstStyle/>
          <a:p>
            <a:pPr marL="0" indent="0" algn="ctr">
              <a:buNone/>
            </a:pPr>
            <a:r>
              <a:rPr lang="tr-TR" sz="2800" dirty="0" smtClean="0">
                <a:latin typeface="Comic Sans MS" panose="030F0902030302020204" pitchFamily="66" charset="0"/>
                <a:hlinkClick r:id="rId3"/>
              </a:rPr>
              <a:t>http://tekinakpolat.com</a:t>
            </a:r>
            <a:endParaRPr lang="en-US" sz="2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 algn="ctr">
              <a:buNone/>
            </a:pP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59127222"/>
      </p:ext>
    </p:extLst>
  </p:cSld>
  <p:clrMapOvr>
    <a:masterClrMapping/>
  </p:clrMapOvr>
</p:sld>
</file>

<file path=ppt/theme/theme1.xml><?xml version="1.0" encoding="utf-8"?>
<a:theme xmlns:a="http://schemas.openxmlformats.org/drawingml/2006/main" name="Varsayılan Tasarım">
  <a:themeElements>
    <a:clrScheme name="">
      <a:dk1>
        <a:srgbClr val="000000"/>
      </a:dk1>
      <a:lt1>
        <a:srgbClr val="114FFB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B2FD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4840</TotalTime>
  <Pages>8</Pages>
  <Words>1924</Words>
  <Application>Microsoft Office PowerPoint</Application>
  <PresentationFormat>Özel</PresentationFormat>
  <Paragraphs>416</Paragraphs>
  <Slides>93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93</vt:i4>
      </vt:variant>
    </vt:vector>
  </HeadingPairs>
  <TitlesOfParts>
    <vt:vector size="100" baseType="lpstr">
      <vt:lpstr>Arial</vt:lpstr>
      <vt:lpstr>Comic Sans MS</vt:lpstr>
      <vt:lpstr>Monotype Sorts</vt:lpstr>
      <vt:lpstr>Symbol</vt:lpstr>
      <vt:lpstr>Times New Roman</vt:lpstr>
      <vt:lpstr>Times New Roman Tur</vt:lpstr>
      <vt:lpstr>Varsayılan Tasarım</vt:lpstr>
      <vt:lpstr>SODYUM VE SU DENGESİ 2 </vt:lpstr>
      <vt:lpstr>Örnek 1</vt:lpstr>
      <vt:lpstr>YANIT</vt:lpstr>
      <vt:lpstr>Örnek 2</vt:lpstr>
      <vt:lpstr>SIVI TEDAVİSİNDE AMAÇLAR</vt:lpstr>
      <vt:lpstr>YANIT</vt:lpstr>
      <vt:lpstr>HASTA İSTEMLERİ</vt:lpstr>
      <vt:lpstr>Örnek 3</vt:lpstr>
      <vt:lpstr>YANIT</vt:lpstr>
      <vt:lpstr>Örnek 4</vt:lpstr>
      <vt:lpstr>YANIT</vt:lpstr>
      <vt:lpstr>Örnek (devam)</vt:lpstr>
      <vt:lpstr>YANIT</vt:lpstr>
      <vt:lpstr>Örnek (devam)</vt:lpstr>
      <vt:lpstr>YANIT</vt:lpstr>
      <vt:lpstr>Örnek (devam)</vt:lpstr>
      <vt:lpstr>YANIT</vt:lpstr>
      <vt:lpstr>Aynı örnek (devam ama koşullar değişik)</vt:lpstr>
      <vt:lpstr>YANIT</vt:lpstr>
      <vt:lpstr>Örnek 5</vt:lpstr>
      <vt:lpstr>YANIT</vt:lpstr>
      <vt:lpstr>Örnek 6</vt:lpstr>
      <vt:lpstr>YANIT</vt:lpstr>
      <vt:lpstr>Örnek 7</vt:lpstr>
      <vt:lpstr>Vaka (devam)</vt:lpstr>
      <vt:lpstr>Vaka (devam)</vt:lpstr>
      <vt:lpstr>PROBLEM</vt:lpstr>
      <vt:lpstr>Hiponatremi ayırıcı tanısı</vt:lpstr>
      <vt:lpstr>Pseudohiponatremi</vt:lpstr>
      <vt:lpstr>Translocational hiponatremi</vt:lpstr>
      <vt:lpstr>Hangi maddeler?</vt:lpstr>
      <vt:lpstr>Hücre içine serbestçe girebilen maddeler</vt:lpstr>
      <vt:lpstr>Hipoosmolar hiponatremi: Nedenler</vt:lpstr>
      <vt:lpstr>Hiponatremi ayırıcı tanısı</vt:lpstr>
      <vt:lpstr>Hipoosmolar hiponatremi</vt:lpstr>
      <vt:lpstr>Tedavi</vt:lpstr>
      <vt:lpstr>Adrogue-Madias eşitliği </vt:lpstr>
      <vt:lpstr>Toplam vücut suyu için katsayı</vt:lpstr>
      <vt:lpstr>PowerPoint Sunusu</vt:lpstr>
      <vt:lpstr>Vaka 8 (bir önceki vaka ile farkı K)</vt:lpstr>
      <vt:lpstr>Vaka 8 (devam)</vt:lpstr>
      <vt:lpstr>Vaka 8 (devam)</vt:lpstr>
      <vt:lpstr>YANIT</vt:lpstr>
      <vt:lpstr>Adrogue-Madias eşitliği  Potasyumlu formül</vt:lpstr>
      <vt:lpstr>Bu hastaya 1 saatte 1 litre SF  + 30 mmol KCl verirsek Na ne olur?</vt:lpstr>
      <vt:lpstr>PowerPoint Sunusu</vt:lpstr>
      <vt:lpstr>PowerPoint Sunusu</vt:lpstr>
      <vt:lpstr>Bu hastaya 1 saatte 1 litre 0.45 NaCl  + 30 mmol KCl verirsek Na ne olur?</vt:lpstr>
      <vt:lpstr>Ama böbrekten su kaybı başlar</vt:lpstr>
      <vt:lpstr>PowerPoint Sunusu</vt:lpstr>
      <vt:lpstr>Osmolar açık nedir?</vt:lpstr>
      <vt:lpstr>Osmolar açık</vt:lpstr>
      <vt:lpstr>Hangi durumda osmolar açık artar?</vt:lpstr>
      <vt:lpstr>Hangi durumda osmolar açık artar?</vt:lpstr>
      <vt:lpstr>Translocational hiponatremi</vt:lpstr>
      <vt:lpstr>Hangi maddeler?</vt:lpstr>
      <vt:lpstr>Hücre içine serbestçe girebilen maddeler</vt:lpstr>
      <vt:lpstr>Hiponatremi ayırıcı tanısı</vt:lpstr>
      <vt:lpstr>Pseudohiponatremi</vt:lpstr>
      <vt:lpstr>Translocational hiponatremi</vt:lpstr>
      <vt:lpstr>Hangi maddeler?</vt:lpstr>
      <vt:lpstr>Hücre içine serbestçe girebilen maddeler</vt:lpstr>
      <vt:lpstr>PowerPoint Sunusu</vt:lpstr>
      <vt:lpstr>PowerPoint Sunusu</vt:lpstr>
      <vt:lpstr>PowerPoint Sunusu</vt:lpstr>
      <vt:lpstr>Adrogue-Madias eşitliği  Potasyumlu formül</vt:lpstr>
      <vt:lpstr>Vaka 9</vt:lpstr>
      <vt:lpstr>YANIT</vt:lpstr>
      <vt:lpstr>Tedavi planınız nedir?</vt:lpstr>
      <vt:lpstr>Tedavi planınız nedir? (1)</vt:lpstr>
      <vt:lpstr>Tedavi planınız nedir? (2)</vt:lpstr>
      <vt:lpstr>Vaka 10</vt:lpstr>
      <vt:lpstr>YANIT</vt:lpstr>
      <vt:lpstr>PowerPoint Sunusu</vt:lpstr>
      <vt:lpstr>Hipernatremi nedenleri</vt:lpstr>
      <vt:lpstr>PowerPoint Sunusu</vt:lpstr>
      <vt:lpstr>PowerPoint Sunusu</vt:lpstr>
      <vt:lpstr>PowerPoint Sunusu</vt:lpstr>
      <vt:lpstr>Tedavi planınız nedir?</vt:lpstr>
      <vt:lpstr>PowerPoint Sunusu</vt:lpstr>
      <vt:lpstr>Adrogue-Madias eşitliği </vt:lpstr>
      <vt:lpstr>Tedavi planınız nedir?</vt:lpstr>
      <vt:lpstr>Su eksikliği</vt:lpstr>
      <vt:lpstr>YORUM</vt:lpstr>
      <vt:lpstr>Vaka 11</vt:lpstr>
      <vt:lpstr>Plazma değerleri</vt:lpstr>
      <vt:lpstr>İdrar değerleri</vt:lpstr>
      <vt:lpstr>YANIT</vt:lpstr>
      <vt:lpstr>Translocational hiponatremi</vt:lpstr>
      <vt:lpstr>Hangi maddeler?</vt:lpstr>
      <vt:lpstr>Tedavi planınız nedir?</vt:lpstr>
      <vt:lpstr>Tedavi planı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Asiner hücre hasarı ile birlikte olan pankreas inflamasyonuna PANKREATİT adı verilir.</dc:title>
  <dc:subject/>
  <dc:creator>Slayt merkezi</dc:creator>
  <cp:keywords/>
  <dc:description/>
  <cp:lastModifiedBy>Mehmet Tekin Akpolat</cp:lastModifiedBy>
  <cp:revision>520</cp:revision>
  <cp:lastPrinted>1601-01-01T00:00:00Z</cp:lastPrinted>
  <dcterms:created xsi:type="dcterms:W3CDTF">1998-02-23T21:08:58Z</dcterms:created>
  <dcterms:modified xsi:type="dcterms:W3CDTF">2025-10-14T07:25:00Z</dcterms:modified>
</cp:coreProperties>
</file>