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949" r:id="rId2"/>
    <p:sldId id="1027" r:id="rId3"/>
    <p:sldId id="1703" r:id="rId4"/>
    <p:sldId id="955" r:id="rId5"/>
    <p:sldId id="1044" r:id="rId6"/>
    <p:sldId id="888" r:id="rId7"/>
    <p:sldId id="956" r:id="rId8"/>
    <p:sldId id="957" r:id="rId9"/>
    <p:sldId id="1708" r:id="rId10"/>
    <p:sldId id="1709" r:id="rId11"/>
    <p:sldId id="890" r:id="rId12"/>
    <p:sldId id="895" r:id="rId13"/>
    <p:sldId id="898" r:id="rId14"/>
    <p:sldId id="899" r:id="rId15"/>
    <p:sldId id="900" r:id="rId16"/>
    <p:sldId id="901" r:id="rId17"/>
    <p:sldId id="902" r:id="rId18"/>
    <p:sldId id="1050" r:id="rId19"/>
    <p:sldId id="1056" r:id="rId20"/>
    <p:sldId id="905" r:id="rId21"/>
    <p:sldId id="906" r:id="rId22"/>
    <p:sldId id="907" r:id="rId23"/>
    <p:sldId id="908" r:id="rId24"/>
    <p:sldId id="909" r:id="rId25"/>
    <p:sldId id="910" r:id="rId26"/>
    <p:sldId id="911" r:id="rId27"/>
    <p:sldId id="920" r:id="rId28"/>
    <p:sldId id="921" r:id="rId29"/>
    <p:sldId id="1086" r:id="rId30"/>
    <p:sldId id="1691" r:id="rId31"/>
    <p:sldId id="1701" r:id="rId32"/>
    <p:sldId id="889" r:id="rId33"/>
    <p:sldId id="964" r:id="rId34"/>
    <p:sldId id="928" r:id="rId35"/>
    <p:sldId id="1102" r:id="rId36"/>
    <p:sldId id="965" r:id="rId37"/>
    <p:sldId id="1005" r:id="rId38"/>
    <p:sldId id="966" r:id="rId39"/>
    <p:sldId id="1699" r:id="rId40"/>
    <p:sldId id="967" r:id="rId41"/>
    <p:sldId id="968" r:id="rId42"/>
    <p:sldId id="1006" r:id="rId43"/>
    <p:sldId id="969" r:id="rId44"/>
    <p:sldId id="971" r:id="rId45"/>
    <p:sldId id="972" r:id="rId46"/>
    <p:sldId id="974" r:id="rId47"/>
    <p:sldId id="1130" r:id="rId48"/>
    <p:sldId id="1007" r:id="rId49"/>
    <p:sldId id="1028" r:id="rId50"/>
    <p:sldId id="985" r:id="rId51"/>
    <p:sldId id="986" r:id="rId52"/>
    <p:sldId id="987" r:id="rId53"/>
    <p:sldId id="1127" r:id="rId54"/>
    <p:sldId id="989" r:id="rId55"/>
    <p:sldId id="990" r:id="rId56"/>
    <p:sldId id="991" r:id="rId57"/>
    <p:sldId id="1134" r:id="rId58"/>
    <p:sldId id="993" r:id="rId59"/>
    <p:sldId id="994" r:id="rId60"/>
    <p:sldId id="998" r:id="rId61"/>
    <p:sldId id="1000" r:id="rId62"/>
    <p:sldId id="1001" r:id="rId63"/>
    <p:sldId id="1092" r:id="rId64"/>
    <p:sldId id="1003" r:id="rId65"/>
    <p:sldId id="1012" r:id="rId66"/>
    <p:sldId id="1013" r:id="rId67"/>
    <p:sldId id="1014" r:id="rId68"/>
    <p:sldId id="1015" r:id="rId69"/>
    <p:sldId id="1018" r:id="rId70"/>
    <p:sldId id="1023" r:id="rId71"/>
    <p:sldId id="1024" r:id="rId72"/>
    <p:sldId id="1025" r:id="rId73"/>
    <p:sldId id="1026" r:id="rId74"/>
    <p:sldId id="1016" r:id="rId75"/>
    <p:sldId id="1017" r:id="rId76"/>
    <p:sldId id="1004" r:id="rId77"/>
    <p:sldId id="945" r:id="rId78"/>
    <p:sldId id="1036" r:id="rId79"/>
    <p:sldId id="1043" r:id="rId80"/>
    <p:sldId id="1008" r:id="rId81"/>
    <p:sldId id="1009" r:id="rId82"/>
    <p:sldId id="1707" r:id="rId83"/>
  </p:sldIdLst>
  <p:sldSz cx="10591800" cy="70866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 autoAdjust="0"/>
    <p:restoredTop sz="68984" autoAdjust="0"/>
  </p:normalViewPr>
  <p:slideViewPr>
    <p:cSldViewPr>
      <p:cViewPr varScale="1">
        <p:scale>
          <a:sx n="77" d="100"/>
          <a:sy n="77" d="100"/>
        </p:scale>
        <p:origin x="198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A5D61548-73A0-BB45-8A9E-ED8F553AFDC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529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87388"/>
            <a:ext cx="51212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E0279CE0-637D-B745-8EF8-AF803EAA1F4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640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 dirty="0">
              <a:latin typeface="Times New Roman" charset="-94"/>
            </a:endParaRPr>
          </a:p>
        </p:txBody>
      </p:sp>
      <p:sp>
        <p:nvSpPr>
          <p:cNvPr id="1259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9AFBFCBB-E9FF-0F47-8D11-5B5B8329C526}" type="slidenum">
              <a:rPr lang="tr-TR" altLang="tr-TR" sz="1200">
                <a:latin typeface="Times New Roman" charset="-94"/>
              </a:rPr>
              <a:pPr/>
              <a:t>16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7580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2698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228EEB0A-185D-DB4E-9E0E-CFC306F3FCBE}" type="slidenum">
              <a:rPr lang="tr-TR" altLang="tr-TR" sz="1200">
                <a:latin typeface="Times New Roman" charset="-94"/>
              </a:rPr>
              <a:pPr/>
              <a:t>17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2978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  <p:sp>
        <p:nvSpPr>
          <p:cNvPr id="1730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panose="02020603050405020304" pitchFamily="18" charset="0"/>
              </a:defRPr>
            </a:lvl9pPr>
          </a:lstStyle>
          <a:p>
            <a:fld id="{AAA678F5-EEB8-4050-881B-1274F690DD01}" type="slidenum">
              <a:rPr lang="tr-TR" altLang="tr-TR" sz="1200">
                <a:latin typeface="Times New Roman" panose="02020603050405020304" pitchFamily="18" charset="0"/>
              </a:rPr>
              <a:pPr/>
              <a:t>18</a:t>
            </a:fld>
            <a:endParaRPr lang="tr-TR" altLang="tr-T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33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2902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ADC6D6BE-08B6-404C-AAA6-E9207BC9FFAF}" type="slidenum">
              <a:rPr lang="tr-TR" altLang="tr-TR" sz="1200">
                <a:latin typeface="Times New Roman" charset="-94"/>
              </a:rPr>
              <a:pPr/>
              <a:t>19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1110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 dirty="0">
              <a:latin typeface="Times New Roman" charset="-94"/>
            </a:endParaRPr>
          </a:p>
        </p:txBody>
      </p:sp>
      <p:sp>
        <p:nvSpPr>
          <p:cNvPr id="13005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94D01974-8180-F54B-932C-4EF47503E179}" type="slidenum">
              <a:rPr lang="tr-TR" altLang="tr-TR" sz="1200">
                <a:latin typeface="Times New Roman" charset="-94"/>
              </a:rPr>
              <a:pPr/>
              <a:t>20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04588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3107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B96AB8A-E9B3-FA4A-BF1D-8CBCB962F5BD}" type="slidenum">
              <a:rPr lang="tr-TR" altLang="tr-TR" sz="1200">
                <a:latin typeface="Times New Roman" charset="-94"/>
              </a:rPr>
              <a:pPr/>
              <a:t>21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48556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>
                <a:latin typeface="Times New Roman" charset="-94"/>
              </a:rPr>
              <a:t>Kaynak: Milliyet gazetesi</a:t>
            </a:r>
          </a:p>
        </p:txBody>
      </p:sp>
      <p:sp>
        <p:nvSpPr>
          <p:cNvPr id="13210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56746455-9097-5943-80BB-FC790C515550}" type="slidenum">
              <a:rPr lang="tr-TR" altLang="tr-TR" sz="1200">
                <a:latin typeface="Times New Roman" charset="-94"/>
              </a:rPr>
              <a:pPr/>
              <a:t>22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49908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>
                <a:latin typeface="Times New Roman" charset="-94"/>
              </a:rPr>
              <a:t>Comprehensive Clinical Nephrology, 2010</a:t>
            </a:r>
          </a:p>
        </p:txBody>
      </p:sp>
      <p:sp>
        <p:nvSpPr>
          <p:cNvPr id="13312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1E278E5C-CF84-9A42-81A0-E1CF0674DDFE}" type="slidenum">
              <a:rPr lang="tr-TR" altLang="tr-TR" sz="1200">
                <a:latin typeface="Times New Roman" charset="-94"/>
              </a:rPr>
              <a:pPr/>
              <a:t>25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28426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>
                <a:latin typeface="Times New Roman" charset="-94"/>
              </a:rPr>
              <a:t>Comprehensive Clinical Nephrology, 2010</a:t>
            </a:r>
          </a:p>
          <a:p>
            <a:endParaRPr lang="tr-TR" altLang="tr-TR">
              <a:latin typeface="Times New Roman" charset="-94"/>
            </a:endParaRPr>
          </a:p>
        </p:txBody>
      </p:sp>
      <p:sp>
        <p:nvSpPr>
          <p:cNvPr id="1341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027F482D-04F8-254A-993C-79237BA21C2E}" type="slidenum">
              <a:rPr lang="tr-TR" altLang="tr-TR" sz="1200">
                <a:latin typeface="Times New Roman" charset="-94"/>
              </a:rPr>
              <a:pPr/>
              <a:t>26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165403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4234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2F433DD6-4445-E749-93B9-0FBAD7F33E2C}" type="slidenum">
              <a:rPr lang="tr-TR" altLang="tr-TR" sz="1200">
                <a:latin typeface="Times New Roman" charset="-94"/>
              </a:rPr>
              <a:pPr/>
              <a:t>27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6163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33998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433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FEFBAB3E-36F2-3740-9710-0C9C3DD57F47}" type="slidenum">
              <a:rPr lang="tr-TR" altLang="tr-TR" sz="1200">
                <a:latin typeface="Times New Roman" charset="-94"/>
              </a:rPr>
              <a:pPr/>
              <a:t>28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16913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3251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EBA2BDF0-1306-4401-AFBE-2D14D6B1F1AC}" type="slidenum">
              <a:rPr lang="tr-TR" sz="1200">
                <a:latin typeface="Times New Roman" pitchFamily="18" charset="0"/>
              </a:rPr>
              <a:pPr/>
              <a:t>29</a:t>
            </a:fld>
            <a:endParaRPr lang="tr-T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66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CCFBE-D5D5-40D7-BE88-2823CB5F2F3F}" type="slidenum">
              <a:rPr lang="tr-TR" altLang="tr-TR" smtClean="0"/>
              <a:pPr>
                <a:defRPr/>
              </a:pPr>
              <a:t>30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93798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7347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EB4D1F71-331A-4385-96C2-2CCD89F63B7F}" type="slidenum">
              <a:rPr lang="tr-TR" sz="1200">
                <a:latin typeface="Times New Roman" pitchFamily="18" charset="0"/>
              </a:rPr>
              <a:pPr/>
              <a:t>31</a:t>
            </a:fld>
            <a:endParaRPr lang="tr-TR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14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198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2659BC46-5AFB-754D-80CE-8464E925E4A3}" type="slidenum">
              <a:rPr lang="tr-TR" altLang="tr-TR" sz="1200">
                <a:latin typeface="Times New Roman" charset="-94"/>
              </a:rPr>
              <a:pPr/>
              <a:t>32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441388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E6F59-3115-9041-9975-0604BDD169D9}" type="slidenum">
              <a:rPr lang="tr-TR" altLang="tr-TR"/>
              <a:pPr/>
              <a:t>33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4472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9CCFBE-D5D5-40D7-BE88-2823CB5F2F3F}" type="slidenum">
              <a:rPr lang="tr-TR" altLang="tr-TR" smtClean="0"/>
              <a:pPr>
                <a:defRPr/>
              </a:pPr>
              <a:t>39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7429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E0926EF-2DD8-4B9E-9533-98B41530254E}" type="slidenum">
              <a:rPr lang="tr-TR" sz="1000" b="0">
                <a:latin typeface="Times New Roman" pitchFamily="18" charset="0"/>
              </a:rPr>
              <a:pPr/>
              <a:t>41</a:t>
            </a:fld>
            <a:endParaRPr lang="tr-TR" sz="1000" b="0">
              <a:latin typeface="Times New Roman Tur" charset="-94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50888"/>
            <a:ext cx="4933950" cy="3300412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017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80276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44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8821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3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433290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46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76285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47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335785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charset="-94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69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0649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71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90685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958539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80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22255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81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448035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82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6558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7620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9969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187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B83E154-F4DC-3F47-8D51-880F4C683081}" type="slidenum">
              <a:rPr lang="tr-TR" altLang="tr-TR" sz="1200">
                <a:latin typeface="Times New Roman" charset="-94"/>
              </a:rPr>
              <a:pPr/>
              <a:t>6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693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 dirty="0">
              <a:latin typeface="Times New Roman" charset="-94"/>
            </a:endParaRPr>
          </a:p>
        </p:txBody>
      </p:sp>
      <p:sp>
        <p:nvSpPr>
          <p:cNvPr id="1187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B83E154-F4DC-3F47-8D51-880F4C683081}" type="slidenum">
              <a:rPr lang="tr-TR" altLang="tr-TR" sz="1200">
                <a:latin typeface="Times New Roman" charset="-94"/>
              </a:rPr>
              <a:pPr/>
              <a:t>7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6931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tr-TR" altLang="tr-TR">
              <a:latin typeface="Times New Roman" charset="-94"/>
            </a:endParaRPr>
          </a:p>
        </p:txBody>
      </p:sp>
      <p:sp>
        <p:nvSpPr>
          <p:cNvPr id="11878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B83E154-F4DC-3F47-8D51-880F4C683081}" type="slidenum">
              <a:rPr lang="tr-TR" altLang="tr-TR" sz="1200">
                <a:latin typeface="Times New Roman" charset="-94"/>
              </a:rPr>
              <a:pPr/>
              <a:t>8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693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tr-TR">
                <a:latin typeface="Arial" charset="-94"/>
              </a:rPr>
              <a:t/>
            </a:r>
            <a:br>
              <a:rPr lang="en-US" altLang="tr-TR">
                <a:latin typeface="Arial" charset="-94"/>
              </a:rPr>
            </a:br>
            <a:endParaRPr lang="en-US" altLang="tr-TR">
              <a:latin typeface="Arial" charset="-94"/>
            </a:endParaRPr>
          </a:p>
          <a:p>
            <a:endParaRPr lang="tr-TR" altLang="tr-TR">
              <a:latin typeface="Times New Roman" charset="-94"/>
            </a:endParaRPr>
          </a:p>
        </p:txBody>
      </p:sp>
      <p:sp>
        <p:nvSpPr>
          <p:cNvPr id="12493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1DB76838-41CE-4E4B-B4D2-3FF8F1814975}" type="slidenum">
              <a:rPr lang="tr-TR" altLang="tr-TR" sz="1200">
                <a:latin typeface="Times New Roman" charset="-94"/>
              </a:rPr>
              <a:pPr/>
              <a:t>14</a:t>
            </a:fld>
            <a:endParaRPr lang="tr-TR" altLang="tr-TR" sz="1200">
              <a:latin typeface="Times New Roman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1601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FA77-B9C4-4043-BDEB-2E4AB0C3A17A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0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F9C4-F5BB-7047-83AE-EDFA972E4A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6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29550" y="190500"/>
            <a:ext cx="2251075" cy="56769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76325" y="190500"/>
            <a:ext cx="6600825" cy="5676900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8D67-61AD-0344-B632-D6400A95D3A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46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90500"/>
            <a:ext cx="9004300" cy="11811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sim Yer Tutucusu 3"/>
          <p:cNvSpPr>
            <a:spLocks noGrp="1"/>
          </p:cNvSpPr>
          <p:nvPr>
            <p:ph type="clipArt"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93750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91425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fld id="{FBE7CC0C-892D-E642-8F4E-E62901E92F1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131C-1FD1-D44E-AE55-4C357626100E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15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782-4F98-2F4D-980B-BEAF06959BE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5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176-7742-6348-ADDF-22F2B26373A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91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4A-2134-434F-A466-E7A29AFF9DB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66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2645-F59C-354A-AF80-DE9D1891E57B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3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9377-BD7D-614D-8EA3-7A0644DE8B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2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6B8A-4653-D44D-A242-CBBEE90EB33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1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FD7A-4B44-1E4D-B32E-C77423520B3F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06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90500"/>
            <a:ext cx="9004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616075"/>
            <a:ext cx="90043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750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defTabSz="1009650">
              <a:defRPr sz="15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56363"/>
            <a:ext cx="335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ctr" defTabSz="1009650">
              <a:defRPr sz="1500">
                <a:effectLst/>
                <a:latin typeface="Times New Roman" charset="-94"/>
              </a:defRPr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1425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r" defTabSz="1009650">
              <a:defRPr sz="1500">
                <a:effectLst/>
                <a:latin typeface="Times New Roman" charset="-94"/>
              </a:defRPr>
            </a:lvl1pPr>
          </a:lstStyle>
          <a:p>
            <a:fld id="{0F6B0755-B62E-8042-A1A7-40143091873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1009650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2pPr>
      <a:lvl3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3pPr>
      <a:lvl4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4pPr>
      <a:lvl5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5pPr>
      <a:lvl6pPr marL="4572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6pPr>
      <a:lvl7pPr marL="9144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7pPr>
      <a:lvl8pPr marL="13716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8pPr>
      <a:lvl9pPr marL="18288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9pPr>
    </p:titleStyle>
    <p:bodyStyle>
      <a:lvl1pPr marL="379413" indent="-379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Font typeface="Monotype Sorts" charset="2"/>
        <a:buChar char="l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20738" indent="-3159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62063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768475" indent="-254000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273300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tekinakpolat.com/kan-basinci-olcumu-ve-izlemi/" TargetMode="External"/><Relationship Id="rId2" Type="http://schemas.openxmlformats.org/officeDocument/2006/relationships/hyperlink" Target="http://tekinakpolat.com/tansiyon-olcumu-aletleri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>
                <a:latin typeface="Comic Sans MS" pitchFamily="66" charset="0"/>
              </a:rPr>
              <a:t>HİPERTANSİYON </a:t>
            </a:r>
            <a:br>
              <a:rPr lang="tr-TR" altLang="en-US" sz="4800" dirty="0">
                <a:latin typeface="Comic Sans MS" pitchFamily="66" charset="0"/>
              </a:rPr>
            </a:br>
            <a:r>
              <a:rPr lang="tr-TR" altLang="en-US" sz="4800" dirty="0">
                <a:latin typeface="Comic Sans MS" pitchFamily="66" charset="0"/>
              </a:rPr>
              <a:t>TEMEL BİLGİLER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İstinye Üniversitesi Tıp Fakültesi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Aralık </a:t>
            </a:r>
            <a:r>
              <a:rPr lang="tr-TR" altLang="en-US" dirty="0" smtClean="0">
                <a:latin typeface="Comic Sans MS" pitchFamily="66" charset="0"/>
              </a:rPr>
              <a:t>2025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r>
              <a:rPr lang="tr-TR" altLang="en-US" dirty="0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7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Amerika 2025</a:t>
            </a:r>
            <a:endParaRPr lang="tr-TR" dirty="0">
              <a:latin typeface="Comic Sans MS" panose="030F0702030302020204" pitchFamily="66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687" y="1832537"/>
            <a:ext cx="8023576" cy="3818400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 dirty="0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0656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Tedavi öncesi dönem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Etkin ilaç yok</a:t>
            </a:r>
          </a:p>
          <a:p>
            <a:r>
              <a:rPr lang="tr-TR" altLang="tr-TR">
                <a:latin typeface="Comic Sans MS" charset="-94"/>
              </a:rPr>
              <a:t>Yan etkiler fazla</a:t>
            </a:r>
          </a:p>
          <a:p>
            <a:r>
              <a:rPr lang="tr-TR" altLang="tr-TR">
                <a:latin typeface="Comic Sans MS" charset="-94"/>
              </a:rPr>
              <a:t>Tedavi edilmesi gerektiğine dair yeterli kanıt yok</a:t>
            </a:r>
          </a:p>
          <a:p>
            <a:r>
              <a:rPr lang="tr-TR" altLang="tr-TR">
                <a:latin typeface="Comic Sans MS" charset="-94"/>
              </a:rPr>
              <a:t>Tedavinin amacı belli değil</a:t>
            </a:r>
          </a:p>
          <a:p>
            <a:r>
              <a:rPr lang="tr-TR" altLang="tr-TR">
                <a:latin typeface="Comic Sans MS" charset="-94"/>
              </a:rPr>
              <a:t>Tedaviye karşı çıkanlar var</a:t>
            </a:r>
          </a:p>
          <a:p>
            <a:endParaRPr lang="tr-TR" altLang="tr-TR"/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8343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>
          <a:xfrm>
            <a:off x="1009650" y="757238"/>
            <a:ext cx="9004300" cy="1181100"/>
          </a:xfrm>
        </p:spPr>
        <p:txBody>
          <a:bodyPr/>
          <a:lstStyle/>
          <a:p>
            <a:r>
              <a:rPr lang="tr-TR" altLang="tr-TR">
                <a:latin typeface="Comic Sans MS" charset="-94"/>
              </a:rPr>
              <a:t>KB ölçümüne şüphe ile yaklaşanlar</a:t>
            </a:r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>
              <a:latin typeface="Comic Sans MS" charset="-94"/>
            </a:endParaRPr>
          </a:p>
          <a:p>
            <a:pPr algn="ctr">
              <a:buFont typeface="Monotype Sorts" charset="2"/>
              <a:buNone/>
            </a:pPr>
            <a:r>
              <a:rPr lang="tr-TR" altLang="tr-TR">
                <a:latin typeface="Comic Sans MS" charset="-94"/>
              </a:rPr>
              <a:t>Hislerimizi muhtaç ediyoruz ve klinik zekamızı/keskinliğimizi zayıflatıyoruz </a:t>
            </a:r>
          </a:p>
          <a:p>
            <a:pPr algn="ctr">
              <a:buFont typeface="Monotype Sorts" charset="2"/>
              <a:buNone/>
            </a:pPr>
            <a:r>
              <a:rPr lang="tr-TR" altLang="tr-TR">
                <a:latin typeface="Comic Sans MS" charset="-94"/>
              </a:rPr>
              <a:t>(We pauperize our senses and weaken clinical acuity).</a:t>
            </a:r>
          </a:p>
          <a:p>
            <a:pPr algn="ctr">
              <a:buFont typeface="Monotype Sorts" charset="2"/>
              <a:buNone/>
            </a:pPr>
            <a:endParaRPr lang="tr-TR" altLang="tr-TR" sz="2400">
              <a:solidFill>
                <a:srgbClr val="FFFF00"/>
              </a:solidFill>
              <a:latin typeface="Comic Sans MS" charset="-94"/>
            </a:endParaRPr>
          </a:p>
          <a:p>
            <a:pPr algn="ctr">
              <a:buFont typeface="Monotype Sorts" charset="2"/>
              <a:buNone/>
            </a:pPr>
            <a:r>
              <a:rPr lang="tr-TR" altLang="tr-TR" sz="2400">
                <a:solidFill>
                  <a:srgbClr val="FFFF00"/>
                </a:solidFill>
                <a:latin typeface="Comic Sans MS" charset="-94"/>
              </a:rPr>
              <a:t>Booth 1977, Kotchen 2011 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702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Başlık"/>
          <p:cNvSpPr>
            <a:spLocks noGrp="1"/>
          </p:cNvSpPr>
          <p:nvPr>
            <p:ph type="title"/>
          </p:nvPr>
        </p:nvSpPr>
        <p:spPr>
          <a:xfrm>
            <a:off x="1009650" y="900113"/>
            <a:ext cx="9004300" cy="1181100"/>
          </a:xfrm>
        </p:spPr>
        <p:txBody>
          <a:bodyPr/>
          <a:lstStyle/>
          <a:p>
            <a:r>
              <a:rPr lang="tr-TR" altLang="tr-TR">
                <a:latin typeface="Comic Sans MS" charset="-94"/>
              </a:rPr>
              <a:t>Hipertansiyon hakkında yorumlar 1931</a:t>
            </a:r>
          </a:p>
        </p:txBody>
      </p:sp>
      <p:sp>
        <p:nvSpPr>
          <p:cNvPr id="28675" name="2 İçerik Yer Tutucusu"/>
          <p:cNvSpPr>
            <a:spLocks noGrp="1"/>
          </p:cNvSpPr>
          <p:nvPr>
            <p:ph idx="1"/>
          </p:nvPr>
        </p:nvSpPr>
        <p:spPr>
          <a:xfrm>
            <a:off x="1152525" y="2328863"/>
            <a:ext cx="9004300" cy="4251325"/>
          </a:xfrm>
        </p:spPr>
        <p:txBody>
          <a:bodyPr/>
          <a:lstStyle/>
          <a:p>
            <a:r>
              <a:rPr lang="tr-TR" altLang="tr-TR">
                <a:latin typeface="Comic Sans MS" charset="-94"/>
              </a:rPr>
              <a:t>Bir erkeğin başına gelebilecek en büyük tehlike yüksek kan basıncının saptanmasıdır çünkü aptalın biri kesinlikle deneyecek ve onu düşürecektir.</a:t>
            </a:r>
          </a:p>
        </p:txBody>
      </p:sp>
      <p:sp>
        <p:nvSpPr>
          <p:cNvPr id="28676" name="3 Dikdörtgen"/>
          <p:cNvSpPr>
            <a:spLocks noChangeArrowheads="1"/>
          </p:cNvSpPr>
          <p:nvPr/>
        </p:nvSpPr>
        <p:spPr bwMode="auto">
          <a:xfrm>
            <a:off x="5438775" y="5257800"/>
            <a:ext cx="291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r>
              <a:rPr lang="en-US" altLang="tr-TR">
                <a:solidFill>
                  <a:srgbClr val="FFFF00"/>
                </a:solidFill>
                <a:latin typeface="Times New Roman" charset="-94"/>
              </a:rPr>
              <a:t>Hay, Brit Med J, 1931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6698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/>
          </p:nvPr>
        </p:nvSpPr>
        <p:spPr>
          <a:xfrm>
            <a:off x="1152525" y="542925"/>
            <a:ext cx="9004300" cy="1181100"/>
          </a:xfrm>
        </p:spPr>
        <p:txBody>
          <a:bodyPr/>
          <a:lstStyle/>
          <a:p>
            <a:r>
              <a:rPr lang="en-US" altLang="tr-TR">
                <a:latin typeface="Comic Sans MS" charset="-94"/>
              </a:rPr>
              <a:t>Paul Dudley White, 1931</a:t>
            </a:r>
            <a:endParaRPr lang="tr-TR" altLang="tr-TR">
              <a:latin typeface="Comic Sans MS" charset="-94"/>
            </a:endParaRPr>
          </a:p>
        </p:txBody>
      </p:sp>
      <p:sp>
        <p:nvSpPr>
          <p:cNvPr id="29699" name="2 İçerik Yer Tutucusu"/>
          <p:cNvSpPr>
            <a:spLocks noGrp="1"/>
          </p:cNvSpPr>
          <p:nvPr>
            <p:ph idx="1"/>
          </p:nvPr>
        </p:nvSpPr>
        <p:spPr>
          <a:xfrm>
            <a:off x="1081088" y="1971675"/>
            <a:ext cx="9004300" cy="4251325"/>
          </a:xfrm>
        </p:spPr>
        <p:txBody>
          <a:bodyPr/>
          <a:lstStyle/>
          <a:p>
            <a:r>
              <a:rPr lang="tr-TR" altLang="tr-TR">
                <a:latin typeface="Comic Sans MS" charset="-94"/>
              </a:rPr>
              <a:t>Hipertansiyon onu kontrol edebilecek olmamıza rağmen kurcalanmaması gereken önemli bir kompansatuvar mekanizma olabilir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69707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>
          <a:xfrm>
            <a:off x="1081088" y="542925"/>
            <a:ext cx="9004300" cy="1181100"/>
          </a:xfrm>
        </p:spPr>
        <p:txBody>
          <a:bodyPr/>
          <a:lstStyle/>
          <a:p>
            <a:r>
              <a:rPr lang="en-US" altLang="tr-TR" sz="3200">
                <a:latin typeface="Comic Sans MS" charset="-94"/>
              </a:rPr>
              <a:t>1946 Textbook - Diseases of the Heart, Friedberg</a:t>
            </a:r>
            <a:endParaRPr lang="tr-TR" altLang="tr-TR" sz="3200">
              <a:latin typeface="Comic Sans MS" charset="-94"/>
            </a:endParaRPr>
          </a:p>
        </p:txBody>
      </p: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>
          <a:xfrm>
            <a:off x="1081088" y="1971675"/>
            <a:ext cx="9004300" cy="4251325"/>
          </a:xfrm>
        </p:spPr>
        <p:txBody>
          <a:bodyPr/>
          <a:lstStyle/>
          <a:p>
            <a:r>
              <a:rPr lang="tr-TR" altLang="tr-TR">
                <a:latin typeface="Comic Sans MS" charset="-94"/>
              </a:rPr>
              <a:t>210/110 seviyesine kadar hafif benign hipertansiyonu olan insanların tedaviye ihtiyacı yoktur</a:t>
            </a:r>
          </a:p>
          <a:p>
            <a:r>
              <a:rPr lang="tr-TR" altLang="tr-TR">
                <a:latin typeface="Comic Sans MS" charset="-94"/>
              </a:rPr>
              <a:t>Hipertansiyonla ilişkili psikopatolojik bir kişilik vardır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8791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>
          <a:xfrm>
            <a:off x="1081088" y="757238"/>
            <a:ext cx="9004300" cy="1181100"/>
          </a:xfrm>
        </p:spPr>
        <p:txBody>
          <a:bodyPr/>
          <a:lstStyle/>
          <a:p>
            <a:r>
              <a:rPr lang="en-US" altLang="tr-TR" sz="4800">
                <a:latin typeface="Comic Sans MS" charset="-94"/>
              </a:rPr>
              <a:t>Tice, Practice of Medicine, 1946</a:t>
            </a:r>
            <a:endParaRPr lang="tr-TR" altLang="tr-TR">
              <a:latin typeface="Comic Sans MS" charset="-94"/>
            </a:endParaRPr>
          </a:p>
        </p:txBody>
      </p:sp>
      <p:sp>
        <p:nvSpPr>
          <p:cNvPr id="31747" name="2 İçerik Yer Tutucusu"/>
          <p:cNvSpPr>
            <a:spLocks noGrp="1"/>
          </p:cNvSpPr>
          <p:nvPr>
            <p:ph idx="1"/>
          </p:nvPr>
        </p:nvSpPr>
        <p:spPr>
          <a:xfrm>
            <a:off x="1152525" y="2185988"/>
            <a:ext cx="9004300" cy="4251325"/>
          </a:xfrm>
        </p:spPr>
        <p:txBody>
          <a:bodyPr/>
          <a:lstStyle/>
          <a:p>
            <a:r>
              <a:rPr lang="tr-TR" altLang="tr-TR" dirty="0" err="1">
                <a:latin typeface="Comic Sans MS" charset="-94"/>
              </a:rPr>
              <a:t>Esansiyel</a:t>
            </a:r>
            <a:r>
              <a:rPr lang="tr-TR" altLang="tr-TR" dirty="0">
                <a:latin typeface="Comic Sans MS" charset="-94"/>
              </a:rPr>
              <a:t> hipertansiyonu olan birçok hastanın tedaviye ihtiyacı olmadığı gibi tedavisiz çok daha iyiler.</a:t>
            </a:r>
          </a:p>
          <a:p>
            <a:endParaRPr lang="tr-TR" altLang="tr-TR" dirty="0">
              <a:latin typeface="Comic Sans MS" charset="-94"/>
            </a:endParaRP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59443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1081088" y="685800"/>
            <a:ext cx="9004300" cy="1181100"/>
          </a:xfrm>
        </p:spPr>
        <p:txBody>
          <a:bodyPr/>
          <a:lstStyle/>
          <a:p>
            <a:r>
              <a:rPr lang="en-US" altLang="tr-TR" sz="4400">
                <a:latin typeface="Comic Sans MS" charset="-94"/>
              </a:rPr>
              <a:t>Friedberg. Diseases of Heart, 1946</a:t>
            </a:r>
            <a:endParaRPr lang="tr-TR" altLang="tr-TR">
              <a:latin typeface="Comic Sans MS" charset="-94"/>
            </a:endParaRPr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1152525" y="2114550"/>
            <a:ext cx="9004300" cy="4251325"/>
          </a:xfrm>
        </p:spPr>
        <p:txBody>
          <a:bodyPr/>
          <a:lstStyle/>
          <a:p>
            <a:r>
              <a:rPr lang="tr-TR" altLang="tr-TR" dirty="0" err="1">
                <a:latin typeface="Comic Sans MS" charset="-94"/>
              </a:rPr>
              <a:t>Benign</a:t>
            </a:r>
            <a:r>
              <a:rPr lang="tr-TR" altLang="tr-TR" dirty="0">
                <a:latin typeface="Comic Sans MS" charset="-94"/>
              </a:rPr>
              <a:t> hipertansiyonu (örneğin KB &lt;200/100) olan bir hastada tansiyon düşürücü bir ilaca gerek yoktur. </a:t>
            </a:r>
          </a:p>
          <a:p>
            <a:r>
              <a:rPr lang="tr-TR" altLang="tr-TR" dirty="0">
                <a:latin typeface="Comic Sans MS" charset="-94"/>
              </a:rPr>
              <a:t>Sürekli takip istenir ve rahatlatma, hafif </a:t>
            </a:r>
            <a:r>
              <a:rPr lang="tr-TR" altLang="tr-TR" dirty="0" err="1">
                <a:latin typeface="Comic Sans MS" charset="-94"/>
              </a:rPr>
              <a:t>sedatif</a:t>
            </a:r>
            <a:r>
              <a:rPr lang="tr-TR" altLang="tr-TR" dirty="0">
                <a:latin typeface="Comic Sans MS" charset="-94"/>
              </a:rPr>
              <a:t> ve kilo kaybı gerekir.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5205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Başlık"/>
          <p:cNvSpPr>
            <a:spLocks noGrp="1"/>
          </p:cNvSpPr>
          <p:nvPr>
            <p:ph type="title"/>
          </p:nvPr>
        </p:nvSpPr>
        <p:spPr>
          <a:xfrm>
            <a:off x="1009650" y="685800"/>
            <a:ext cx="9004300" cy="1181100"/>
          </a:xfrm>
        </p:spPr>
        <p:txBody>
          <a:bodyPr/>
          <a:lstStyle/>
          <a:p>
            <a:r>
              <a:rPr lang="en-US" altLang="tr-TR">
                <a:latin typeface="Comic Sans MS" panose="030F0702030302020204" pitchFamily="66" charset="0"/>
              </a:rPr>
              <a:t>Page, </a:t>
            </a:r>
            <a:r>
              <a:rPr lang="tr-TR" altLang="tr-TR">
                <a:latin typeface="Comic Sans MS" panose="030F0702030302020204" pitchFamily="66" charset="0"/>
              </a:rPr>
              <a:t>geç 1940’lar</a:t>
            </a:r>
          </a:p>
        </p:txBody>
      </p:sp>
      <p:sp>
        <p:nvSpPr>
          <p:cNvPr id="80899" name="2 İçerik Yer Tutucusu"/>
          <p:cNvSpPr>
            <a:spLocks noGrp="1"/>
          </p:cNvSpPr>
          <p:nvPr>
            <p:ph idx="1"/>
          </p:nvPr>
        </p:nvSpPr>
        <p:spPr>
          <a:xfrm>
            <a:off x="1009650" y="1971675"/>
            <a:ext cx="9004300" cy="4251325"/>
          </a:xfrm>
        </p:spPr>
        <p:txBody>
          <a:bodyPr/>
          <a:lstStyle/>
          <a:p>
            <a:r>
              <a:rPr lang="tr-TR" altLang="tr-TR">
                <a:latin typeface="Comic Sans MS" panose="030F0702030302020204" pitchFamily="66" charset="0"/>
              </a:rPr>
              <a:t>Tedavi: Karpuz ve kabak çekirdekleri, ökseotu ve sarımsak</a:t>
            </a:r>
          </a:p>
          <a:p>
            <a:r>
              <a:rPr lang="tr-TR" altLang="tr-TR">
                <a:latin typeface="Comic Sans MS" panose="030F0702030302020204" pitchFamily="66" charset="0"/>
              </a:rPr>
              <a:t>Kırmızı et ve seks yasaklanmalıdır</a:t>
            </a:r>
          </a:p>
        </p:txBody>
      </p:sp>
    </p:spTree>
    <p:extLst>
      <p:ext uri="{BB962C8B-B14F-4D97-AF65-F5344CB8AC3E}">
        <p14:creationId xmlns:p14="http://schemas.microsoft.com/office/powerpoint/2010/main" val="102216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Hipertansiyon tedavisi 1</a:t>
            </a:r>
          </a:p>
        </p:txBody>
      </p:sp>
      <p:sp>
        <p:nvSpPr>
          <p:cNvPr id="3481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Etkili ve güvenli ilaçlar bulunmadan önce hastalar sadece kendilerini kötü hissettiği zaman ilaç alıyordu</a:t>
            </a:r>
          </a:p>
          <a:p>
            <a:r>
              <a:rPr lang="tr-TR" altLang="tr-TR">
                <a:latin typeface="Comic Sans MS" charset="-94"/>
              </a:rPr>
              <a:t>Etkili ve güvenli ilaçların keşfi ile asemptomatik hastalar hipertansiyon komplikasyonlarını </a:t>
            </a:r>
            <a:r>
              <a:rPr lang="tr-TR" altLang="tr-TR">
                <a:solidFill>
                  <a:srgbClr val="FFFF00"/>
                </a:solidFill>
                <a:latin typeface="Comic Sans MS" charset="-94"/>
              </a:rPr>
              <a:t>önlemek</a:t>
            </a:r>
            <a:r>
              <a:rPr lang="tr-TR" altLang="tr-TR">
                <a:latin typeface="Comic Sans MS" charset="-94"/>
              </a:rPr>
              <a:t> amacı ile ilaç kullanmaya başladı </a:t>
            </a:r>
            <a:r>
              <a:rPr lang="tr-TR" altLang="tr-TR" sz="2800">
                <a:solidFill>
                  <a:srgbClr val="FFFF00"/>
                </a:solidFill>
                <a:latin typeface="Comic Sans MS" charset="-94"/>
              </a:rPr>
              <a:t>(Hamdy 2001)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3705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0822" y="734988"/>
            <a:ext cx="8411542" cy="55983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8068" y="2247156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Balta </a:t>
            </a:r>
            <a:r>
              <a:rPr lang="en-US" sz="3200" b="1" dirty="0" err="1">
                <a:solidFill>
                  <a:srgbClr val="FFFF00"/>
                </a:solidFill>
              </a:rPr>
              <a:t>girmemiş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orman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70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Hipertansiyon tedavisi 2</a:t>
            </a:r>
          </a:p>
        </p:txBody>
      </p:sp>
      <p:sp>
        <p:nvSpPr>
          <p:cNvPr id="3584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Bu durum tedaviden önlemeye yöneltti</a:t>
            </a:r>
          </a:p>
          <a:p>
            <a:r>
              <a:rPr lang="tr-TR" altLang="tr-TR">
                <a:latin typeface="Comic Sans MS" charset="-94"/>
              </a:rPr>
              <a:t>Hekimler sessiz hipertansiyonu saptamaya  çalışmaya başladılar</a:t>
            </a:r>
          </a:p>
          <a:p>
            <a:r>
              <a:rPr lang="tr-TR" altLang="tr-TR">
                <a:latin typeface="Comic Sans MS" charset="-94"/>
              </a:rPr>
              <a:t>Bu durum uzun asemptomatik dönemi olan birçok hastalığın saptanmasına ve tarama programlarının başlamasına yol açtı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62505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Örnek hastalıklar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Hiperkolesterolemi</a:t>
            </a:r>
          </a:p>
          <a:p>
            <a:r>
              <a:rPr lang="tr-TR" altLang="tr-TR">
                <a:latin typeface="Comic Sans MS" charset="-94"/>
              </a:rPr>
              <a:t>Osteoporoz</a:t>
            </a:r>
          </a:p>
          <a:p>
            <a:r>
              <a:rPr lang="tr-TR" altLang="tr-TR">
                <a:latin typeface="Comic Sans MS" charset="-94"/>
              </a:rPr>
              <a:t>Meme kanseri</a:t>
            </a:r>
          </a:p>
          <a:p>
            <a:r>
              <a:rPr lang="tr-TR" altLang="tr-TR">
                <a:latin typeface="Comic Sans MS" charset="-94"/>
              </a:rPr>
              <a:t>Prostat kanseri</a:t>
            </a:r>
          </a:p>
          <a:p>
            <a:r>
              <a:rPr lang="tr-TR" altLang="tr-TR">
                <a:latin typeface="Comic Sans MS" charset="-94"/>
              </a:rPr>
              <a:t>Kolon kanseri</a:t>
            </a:r>
          </a:p>
          <a:p>
            <a:pPr>
              <a:buFont typeface="Monotype Sorts" charset="2"/>
              <a:buNone/>
            </a:pPr>
            <a:r>
              <a:rPr lang="tr-TR" altLang="tr-TR" sz="2800">
                <a:solidFill>
                  <a:srgbClr val="FFFF00"/>
                </a:solidFill>
                <a:latin typeface="Comic Sans MS" charset="-94"/>
              </a:rPr>
              <a:t>(Hamdy 2001)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906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/>
            </a:r>
            <a:br>
              <a:rPr lang="tr-TR" altLang="tr-TR">
                <a:latin typeface="Comic Sans MS" charset="-94"/>
              </a:rPr>
            </a:br>
            <a:r>
              <a:rPr lang="tr-TR" altLang="tr-TR">
                <a:latin typeface="Comic Sans MS" charset="-94"/>
              </a:rPr>
              <a:t>Yalta Konferansı (1945): Roosevelt </a:t>
            </a:r>
          </a:p>
        </p:txBody>
      </p:sp>
      <p:pic>
        <p:nvPicPr>
          <p:cNvPr id="37891" name="Picture 2" descr="C:\Users\tekin.akpolat\Desktop\FACEbookhipertansiyontakvimi3subat2014a\roosevelthipertansiyonyalt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2043113"/>
            <a:ext cx="6500812" cy="4441825"/>
          </a:xfrm>
          <a:noFill/>
        </p:spPr>
      </p:pic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5063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Yalta Konferansı (1945)</a:t>
            </a:r>
          </a:p>
        </p:txBody>
      </p:sp>
      <p:sp>
        <p:nvSpPr>
          <p:cNvPr id="3891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ABD Başkanı Roosevelt’in tansiyonu,  bu resmin çekildiği Yalta’ya gelirken, 260/150 </a:t>
            </a:r>
            <a:r>
              <a:rPr lang="tr-TR" altLang="tr-TR" dirty="0" err="1">
                <a:latin typeface="Comic Sans MS" charset="-94"/>
              </a:rPr>
              <a:t>mmHg’dı</a:t>
            </a:r>
            <a:r>
              <a:rPr lang="tr-TR" altLang="tr-TR" dirty="0">
                <a:latin typeface="Comic Sans MS" charset="-94"/>
              </a:rPr>
              <a:t>. </a:t>
            </a:r>
          </a:p>
          <a:p>
            <a:r>
              <a:rPr lang="tr-TR" altLang="tr-TR" dirty="0">
                <a:latin typeface="Comic Sans MS" charset="-94"/>
              </a:rPr>
              <a:t>Sadece sakinleştirici alıyordu</a:t>
            </a:r>
          </a:p>
          <a:p>
            <a:r>
              <a:rPr lang="tr-TR" altLang="tr-TR" dirty="0">
                <a:latin typeface="Comic Sans MS" charset="-94"/>
              </a:rPr>
              <a:t>Konferanstan 8 hafta sonra beyin kanamasından öldü</a:t>
            </a:r>
          </a:p>
          <a:p>
            <a:r>
              <a:rPr lang="tr-TR" altLang="tr-TR" dirty="0">
                <a:latin typeface="Comic Sans MS" charset="-94"/>
              </a:rPr>
              <a:t>Bozuk sağlığının konferansa etkisi???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158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Yalta Konferansı (1945)</a:t>
            </a:r>
          </a:p>
        </p:txBody>
      </p:sp>
      <p:sp>
        <p:nvSpPr>
          <p:cNvPr id="3993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Sovyetler Birliği’nin lideri olan Stalin‘in de yüksek tansiyonu vardı ve sülüklerle tedavi ediliyordu. </a:t>
            </a:r>
          </a:p>
          <a:p>
            <a:r>
              <a:rPr lang="tr-TR" altLang="tr-TR" dirty="0">
                <a:latin typeface="Comic Sans MS" charset="-94"/>
              </a:rPr>
              <a:t>Bu resim çekildikten 8 yıl sonra 1953 Mart’ında o da yüksek tansiyona bağlı beyin kanaması sonucu hayatını kaybetti.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75616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6" y="524829"/>
            <a:ext cx="8786812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357588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05" y="560621"/>
            <a:ext cx="8777989" cy="613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836808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Başlık"/>
          <p:cNvSpPr>
            <a:spLocks noGrp="1"/>
          </p:cNvSpPr>
          <p:nvPr>
            <p:ph type="title"/>
          </p:nvPr>
        </p:nvSpPr>
        <p:spPr>
          <a:xfrm>
            <a:off x="1081088" y="757238"/>
            <a:ext cx="9004300" cy="1181100"/>
          </a:xfrm>
        </p:spPr>
        <p:txBody>
          <a:bodyPr/>
          <a:lstStyle/>
          <a:p>
            <a:r>
              <a:rPr lang="tr-TR" altLang="tr-TR">
                <a:latin typeface="Comic Sans MS" charset="-94"/>
              </a:rPr>
              <a:t>Kavramsal (Conceptual) Tanım</a:t>
            </a:r>
          </a:p>
        </p:txBody>
      </p:sp>
      <p:sp>
        <p:nvSpPr>
          <p:cNvPr id="51203" name="2 İçerik Yer Tutucusu"/>
          <p:cNvSpPr>
            <a:spLocks noGrp="1"/>
          </p:cNvSpPr>
          <p:nvPr>
            <p:ph idx="1"/>
          </p:nvPr>
        </p:nvSpPr>
        <p:spPr>
          <a:xfrm>
            <a:off x="1081088" y="2185988"/>
            <a:ext cx="9004300" cy="4251325"/>
          </a:xfrm>
        </p:spPr>
        <p:txBody>
          <a:bodyPr/>
          <a:lstStyle/>
          <a:p>
            <a:r>
              <a:rPr lang="tr-TR" altLang="tr-TR" dirty="0">
                <a:latin typeface="Comic Sans MS" charset="-94"/>
              </a:rPr>
              <a:t>Eylemin eylemsizlikten daha fazla yarar sağladığı kan basıncı düzeyi</a:t>
            </a:r>
          </a:p>
          <a:p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level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blood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pressure</a:t>
            </a:r>
            <a:r>
              <a:rPr lang="tr-TR" altLang="tr-TR" dirty="0">
                <a:latin typeface="Comic Sans MS" charset="-94"/>
              </a:rPr>
              <a:t> at </a:t>
            </a:r>
            <a:r>
              <a:rPr lang="tr-TR" altLang="tr-TR" dirty="0" err="1">
                <a:latin typeface="Comic Sans MS" charset="-94"/>
              </a:rPr>
              <a:t>which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the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benefits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action</a:t>
            </a:r>
            <a:r>
              <a:rPr lang="tr-TR" altLang="tr-TR" dirty="0">
                <a:latin typeface="Comic Sans MS" charset="-94"/>
              </a:rPr>
              <a:t> (</a:t>
            </a:r>
            <a:r>
              <a:rPr lang="tr-TR" altLang="tr-TR" dirty="0" err="1">
                <a:latin typeface="Comic Sans MS" charset="-94"/>
              </a:rPr>
              <a:t>e.g</a:t>
            </a:r>
            <a:r>
              <a:rPr lang="tr-TR" altLang="tr-TR" dirty="0">
                <a:latin typeface="Comic Sans MS" charset="-94"/>
              </a:rPr>
              <a:t>. </a:t>
            </a:r>
            <a:r>
              <a:rPr lang="tr-TR" altLang="tr-TR" dirty="0" err="1">
                <a:latin typeface="Comic Sans MS" charset="-94"/>
              </a:rPr>
              <a:t>therapeutic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intervention</a:t>
            </a:r>
            <a:r>
              <a:rPr lang="tr-TR" altLang="tr-TR" dirty="0">
                <a:latin typeface="Comic Sans MS" charset="-94"/>
              </a:rPr>
              <a:t>) </a:t>
            </a:r>
            <a:r>
              <a:rPr lang="tr-TR" altLang="tr-TR" dirty="0" err="1">
                <a:latin typeface="Comic Sans MS" charset="-94"/>
              </a:rPr>
              <a:t>exceed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those</a:t>
            </a:r>
            <a:r>
              <a:rPr lang="tr-TR" altLang="tr-TR" dirty="0">
                <a:latin typeface="Comic Sans MS" charset="-94"/>
              </a:rPr>
              <a:t> of </a:t>
            </a:r>
            <a:r>
              <a:rPr lang="tr-TR" altLang="tr-TR" dirty="0" err="1">
                <a:latin typeface="Comic Sans MS" charset="-94"/>
              </a:rPr>
              <a:t>inaction</a:t>
            </a:r>
            <a:endParaRPr lang="tr-TR" altLang="tr-TR" dirty="0">
              <a:latin typeface="Comic Sans MS" charset="-94"/>
            </a:endParaRPr>
          </a:p>
          <a:p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Evans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 JG, </a:t>
            </a: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Rose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 G. </a:t>
            </a: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Hypertension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. </a:t>
            </a: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Br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 </a:t>
            </a: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Med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 </a:t>
            </a:r>
            <a:r>
              <a:rPr lang="tr-TR" altLang="tr-TR" sz="2400" dirty="0" err="1">
                <a:solidFill>
                  <a:srgbClr val="FFFF00"/>
                </a:solidFill>
                <a:latin typeface="Comic Sans MS" charset="-94"/>
              </a:rPr>
              <a:t>Bull</a:t>
            </a:r>
            <a:r>
              <a:rPr lang="tr-TR" altLang="tr-TR" sz="2400" dirty="0">
                <a:solidFill>
                  <a:srgbClr val="FFFF00"/>
                </a:solidFill>
                <a:latin typeface="Comic Sans MS" charset="-94"/>
              </a:rPr>
              <a:t>. 1971 Jan;27(1):37-42. 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27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>
          <a:xfrm>
            <a:off x="1081088" y="757238"/>
            <a:ext cx="9004300" cy="1181100"/>
          </a:xfrm>
        </p:spPr>
        <p:txBody>
          <a:bodyPr/>
          <a:lstStyle/>
          <a:p>
            <a:r>
              <a:rPr lang="tr-TR" altLang="tr-TR">
                <a:latin typeface="Comic Sans MS" charset="-94"/>
              </a:rPr>
              <a:t>Operational Tanım (Kullanılmaya Hazır)</a:t>
            </a:r>
          </a:p>
        </p:txBody>
      </p:sp>
      <p:sp>
        <p:nvSpPr>
          <p:cNvPr id="52227" name="2 İçerik Yer Tutucusu"/>
          <p:cNvSpPr>
            <a:spLocks noGrp="1"/>
          </p:cNvSpPr>
          <p:nvPr>
            <p:ph idx="1"/>
          </p:nvPr>
        </p:nvSpPr>
        <p:spPr>
          <a:xfrm>
            <a:off x="1152525" y="2257425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tr-TR" dirty="0">
                <a:latin typeface="Comic Sans MS" charset="-94"/>
              </a:rPr>
              <a:t>Kılavuzların bize önerdiği pratik tanım ve sınıflandırmalar</a:t>
            </a:r>
          </a:p>
          <a:p>
            <a:pPr algn="ctr">
              <a:buFont typeface="Monotype Sorts" charset="2"/>
              <a:buNone/>
            </a:pPr>
            <a:r>
              <a:rPr lang="tr-TR" altLang="tr-TR" dirty="0">
                <a:latin typeface="Comic Sans MS" charset="-94"/>
              </a:rPr>
              <a:t>Rakam ile ifade edilir</a:t>
            </a:r>
          </a:p>
          <a:p>
            <a:pPr algn="ctr">
              <a:buFont typeface="Monotype Sorts" charset="2"/>
              <a:buNone/>
            </a:pPr>
            <a:r>
              <a:rPr lang="tr-TR" altLang="tr-TR" dirty="0">
                <a:latin typeface="Comic Sans MS" charset="-94"/>
              </a:rPr>
              <a:t>Pratik olarak 140/90, 130/80?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83263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Başlık"/>
          <p:cNvSpPr>
            <a:spLocks noGrp="1"/>
          </p:cNvSpPr>
          <p:nvPr>
            <p:ph type="title"/>
          </p:nvPr>
        </p:nvSpPr>
        <p:spPr>
          <a:xfrm>
            <a:off x="1081088" y="757238"/>
            <a:ext cx="9004300" cy="1181100"/>
          </a:xfrm>
        </p:spPr>
        <p:txBody>
          <a:bodyPr/>
          <a:lstStyle/>
          <a:p>
            <a:r>
              <a:rPr lang="tr-TR">
                <a:latin typeface="Comic Sans MS" pitchFamily="66" charset="0"/>
              </a:rPr>
              <a:t>Hipertansiyon (diastolik)</a:t>
            </a:r>
          </a:p>
        </p:txBody>
      </p:sp>
      <p:sp>
        <p:nvSpPr>
          <p:cNvPr id="52226" name="2 İçerik Yer Tutucusu"/>
          <p:cNvSpPr>
            <a:spLocks noGrp="1"/>
          </p:cNvSpPr>
          <p:nvPr>
            <p:ph idx="1"/>
          </p:nvPr>
        </p:nvSpPr>
        <p:spPr>
          <a:xfrm>
            <a:off x="1152525" y="2257425"/>
            <a:ext cx="9004300" cy="425132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tr-TR">
                <a:latin typeface="Comic Sans MS" pitchFamily="66" charset="0"/>
              </a:rPr>
              <a:t>							</a:t>
            </a:r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Değer</a:t>
            </a:r>
          </a:p>
          <a:p>
            <a:pPr>
              <a:buFont typeface="Monotype Sorts" charset="2"/>
              <a:buNone/>
            </a:pPr>
            <a:r>
              <a:rPr lang="tr-TR">
                <a:latin typeface="Comic Sans MS" pitchFamily="66" charset="0"/>
              </a:rPr>
              <a:t>JNC 1 (1977)				</a:t>
            </a:r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105</a:t>
            </a:r>
          </a:p>
          <a:p>
            <a:pPr>
              <a:buFont typeface="Monotype Sorts" charset="2"/>
              <a:buNone/>
            </a:pPr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90-105 arası tedaviyi düşün</a:t>
            </a:r>
          </a:p>
          <a:p>
            <a:pPr>
              <a:buFont typeface="Monotype Sorts" charset="2"/>
              <a:buNone/>
            </a:pPr>
            <a:r>
              <a:rPr lang="tr-TR">
                <a:latin typeface="Comic Sans MS" pitchFamily="66" charset="0"/>
              </a:rPr>
              <a:t>JNC 2-7 (1980, 1984, 1988, 1993, 1997, 2003)  					</a:t>
            </a:r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90</a:t>
            </a:r>
          </a:p>
          <a:p>
            <a:pPr>
              <a:buFont typeface="Monotype Sorts" charset="2"/>
              <a:buNone/>
            </a:pPr>
            <a:r>
              <a:rPr lang="tr-TR">
                <a:latin typeface="Comic Sans MS" pitchFamily="66" charset="0"/>
              </a:rPr>
              <a:t>JNC 8 (2014): </a:t>
            </a:r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Tanım yok ilaçla tedaviye başlama sınırları</a:t>
            </a:r>
          </a:p>
          <a:p>
            <a:pPr>
              <a:buFont typeface="Monotype Sorts" charset="2"/>
              <a:buNone/>
            </a:pPr>
            <a:endParaRPr lang="tr-TR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1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r>
              <a:rPr lang="tr-TR" dirty="0" smtClean="0"/>
              <a:t>http</a:t>
            </a:r>
            <a:r>
              <a:rPr lang="tr-TR" dirty="0"/>
              <a:t>://tekinakpolat.com/ogrenciler-icin-yararli-kitaplar/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995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33" y="2688654"/>
            <a:ext cx="5875290" cy="3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67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1420" y="5559524"/>
            <a:ext cx="9004300" cy="1181100"/>
          </a:xfrm>
          <a:solidFill>
            <a:schemeClr val="accent2"/>
          </a:solidFill>
        </p:spPr>
        <p:txBody>
          <a:bodyPr/>
          <a:lstStyle/>
          <a:p>
            <a:r>
              <a:rPr lang="tr-TR" sz="4000" dirty="0">
                <a:latin typeface="Comic Sans MS" panose="030F0702030302020204" pitchFamily="66" charset="0"/>
              </a:rPr>
              <a:t>Küme=</a:t>
            </a:r>
            <a:r>
              <a:rPr lang="tr-TR" sz="4000" dirty="0" err="1">
                <a:latin typeface="Comic Sans MS" panose="030F0702030302020204" pitchFamily="66" charset="0"/>
              </a:rPr>
              <a:t>Evrelendirme</a:t>
            </a:r>
            <a:r>
              <a:rPr lang="tr-TR" sz="4000" dirty="0">
                <a:latin typeface="Comic Sans MS" panose="030F0702030302020204" pitchFamily="66" charset="0"/>
              </a:rPr>
              <a:t>, sınıflandırma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1076325" y="1616075"/>
          <a:ext cx="867024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aseline="0" dirty="0" err="1"/>
                        <a:t>mmHg</a:t>
                      </a:r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&lt;80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&lt;85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&lt;90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00FF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9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615380" y="662980"/>
            <a:ext cx="961638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JNC </a:t>
            </a:r>
            <a:r>
              <a:rPr lang="tr-TR" sz="3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diyastolik</a:t>
            </a:r>
            <a:r>
              <a:rPr lang="tr-TR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 kan basıncı sınıflandırmaları</a:t>
            </a:r>
          </a:p>
        </p:txBody>
      </p:sp>
    </p:spTree>
    <p:extLst>
      <p:ext uri="{BB962C8B-B14F-4D97-AF65-F5344CB8AC3E}">
        <p14:creationId xmlns:p14="http://schemas.microsoft.com/office/powerpoint/2010/main" val="1800548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Başlık"/>
          <p:cNvSpPr>
            <a:spLocks noGrp="1"/>
          </p:cNvSpPr>
          <p:nvPr>
            <p:ph type="title"/>
          </p:nvPr>
        </p:nvSpPr>
        <p:spPr>
          <a:xfrm>
            <a:off x="1081088" y="757238"/>
            <a:ext cx="9004300" cy="1181100"/>
          </a:xfrm>
        </p:spPr>
        <p:txBody>
          <a:bodyPr/>
          <a:lstStyle/>
          <a:p>
            <a:r>
              <a:rPr lang="tr-TR">
                <a:latin typeface="Comic Sans MS" pitchFamily="66" charset="0"/>
              </a:rPr>
              <a:t>Hipertansiyon (sistolik)</a:t>
            </a:r>
          </a:p>
        </p:txBody>
      </p:sp>
      <p:sp>
        <p:nvSpPr>
          <p:cNvPr id="56322" name="2 İçerik Yer Tutucusu"/>
          <p:cNvSpPr>
            <a:spLocks noGrp="1"/>
          </p:cNvSpPr>
          <p:nvPr>
            <p:ph idx="1"/>
          </p:nvPr>
        </p:nvSpPr>
        <p:spPr>
          <a:xfrm>
            <a:off x="1152525" y="2257425"/>
            <a:ext cx="9004300" cy="425132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tr-TR">
                <a:latin typeface="Comic Sans MS" pitchFamily="66" charset="0"/>
              </a:rPr>
              <a:t>							</a:t>
            </a:r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Değer</a:t>
            </a:r>
          </a:p>
          <a:p>
            <a:pPr>
              <a:buFont typeface="Monotype Sorts" charset="2"/>
              <a:buNone/>
            </a:pPr>
            <a:r>
              <a:rPr lang="tr-TR">
                <a:latin typeface="Comic Sans MS" pitchFamily="66" charset="0"/>
              </a:rPr>
              <a:t>JNC 1-2 (1977, 1980)		</a:t>
            </a:r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Yok</a:t>
            </a:r>
          </a:p>
          <a:p>
            <a:pPr>
              <a:buFont typeface="Monotype Sorts" charset="2"/>
              <a:buNone/>
            </a:pPr>
            <a:r>
              <a:rPr lang="tr-TR">
                <a:latin typeface="Comic Sans MS" pitchFamily="66" charset="0"/>
              </a:rPr>
              <a:t>JNC 3-4 (1984, 1988)  		</a:t>
            </a:r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140 (sınırda)</a:t>
            </a:r>
          </a:p>
          <a:p>
            <a:pPr>
              <a:buFont typeface="Monotype Sorts" charset="2"/>
              <a:buNone/>
            </a:pPr>
            <a:r>
              <a:rPr lang="tr-TR">
                <a:latin typeface="Comic Sans MS" pitchFamily="66" charset="0"/>
              </a:rPr>
              <a:t>JNC 5-7 (1993, 1997, 2003) </a:t>
            </a:r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140</a:t>
            </a:r>
          </a:p>
          <a:p>
            <a:pPr>
              <a:buFont typeface="Monotype Sorts" charset="2"/>
              <a:buNone/>
            </a:pPr>
            <a:r>
              <a:rPr lang="tr-TR">
                <a:latin typeface="Comic Sans MS" pitchFamily="66" charset="0"/>
              </a:rPr>
              <a:t>JNC 8 (2014): </a:t>
            </a:r>
            <a:r>
              <a:rPr lang="tr-TR">
                <a:solidFill>
                  <a:srgbClr val="FFFF00"/>
                </a:solidFill>
                <a:latin typeface="Comic Sans MS" pitchFamily="66" charset="0"/>
              </a:rPr>
              <a:t>Tanım yok ilaçla tedaviye başlama sınırları</a:t>
            </a:r>
          </a:p>
          <a:p>
            <a:pPr>
              <a:buFont typeface="Monotype Sorts" charset="2"/>
              <a:buNone/>
            </a:pPr>
            <a:endParaRPr lang="tr-TR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88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>
          <a:xfrm>
            <a:off x="1009650" y="828675"/>
            <a:ext cx="9004300" cy="1181100"/>
          </a:xfrm>
        </p:spPr>
        <p:txBody>
          <a:bodyPr/>
          <a:lstStyle/>
          <a:p>
            <a:r>
              <a:rPr lang="tr-TR" altLang="tr-TR">
                <a:latin typeface="Comic Sans MS" charset="-94"/>
              </a:rPr>
              <a:t>Tedavi ve Tarihçe </a:t>
            </a: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>
          <a:xfrm>
            <a:off x="1009650" y="2257425"/>
            <a:ext cx="9004300" cy="4251325"/>
          </a:xfrm>
        </p:spPr>
        <p:txBody>
          <a:bodyPr/>
          <a:lstStyle/>
          <a:p>
            <a:r>
              <a:rPr lang="tr-TR" altLang="tr-TR">
                <a:latin typeface="Comic Sans MS" charset="-94"/>
              </a:rPr>
              <a:t>Tedavi öncesi dönem (1967 öncesi)</a:t>
            </a:r>
          </a:p>
          <a:p>
            <a:r>
              <a:rPr lang="tr-TR" altLang="tr-TR">
                <a:latin typeface="Comic Sans MS" charset="-94"/>
              </a:rPr>
              <a:t>Tedavi sonrası dönem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39688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6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0"/>
            <a:ext cx="5718175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35619" name="Object 3"/>
          <p:cNvGraphicFramePr>
            <a:graphicFrameLocks noChangeAspect="1"/>
          </p:cNvGraphicFramePr>
          <p:nvPr/>
        </p:nvGraphicFramePr>
        <p:xfrm>
          <a:off x="182563" y="735013"/>
          <a:ext cx="2200275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712" name="Acrobat Document" r:id="rId5" imgW="2241000" imgH="1782000" progId="AcroExch.Document.11">
                  <p:embed/>
                </p:oleObj>
              </mc:Choice>
              <mc:Fallback>
                <p:oleObj name="Acrobat Document" r:id="rId5" imgW="2241000" imgH="17820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735013"/>
                        <a:ext cx="2200275" cy="175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620" name="Object 4"/>
          <p:cNvGraphicFramePr>
            <a:graphicFrameLocks noChangeAspect="1"/>
          </p:cNvGraphicFramePr>
          <p:nvPr/>
        </p:nvGraphicFramePr>
        <p:xfrm>
          <a:off x="8175625" y="4119563"/>
          <a:ext cx="208915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713" name="Acrobat Document" r:id="rId7" imgW="1944000" imgH="1782000" progId="AcroExch.Document.11">
                  <p:embed/>
                </p:oleObj>
              </mc:Choice>
              <mc:Fallback>
                <p:oleObj name="Acrobat Document" r:id="rId7" imgW="1944000" imgH="17820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25" y="4119563"/>
                        <a:ext cx="2089150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2960262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 basıncı ölçüm aletleri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Cıvalı</a:t>
            </a:r>
          </a:p>
          <a:p>
            <a:r>
              <a:rPr lang="tr-TR" dirty="0" err="1"/>
              <a:t>Aneroid</a:t>
            </a:r>
            <a:endParaRPr lang="tr-TR" dirty="0"/>
          </a:p>
          <a:p>
            <a:r>
              <a:rPr lang="tr-TR" dirty="0"/>
              <a:t>Otomatik</a:t>
            </a:r>
          </a:p>
          <a:p>
            <a:r>
              <a:rPr lang="tr-TR" dirty="0"/>
              <a:t>Diğer</a:t>
            </a: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760738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Ölçüm amacı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Ev ölçümleri</a:t>
            </a:r>
          </a:p>
          <a:p>
            <a:r>
              <a:rPr lang="tr-TR" altLang="tr-TR">
                <a:latin typeface="Comic Sans MS" charset="-94"/>
              </a:rPr>
              <a:t>Klinik</a:t>
            </a:r>
          </a:p>
          <a:p>
            <a:r>
              <a:rPr lang="tr-TR" altLang="tr-TR">
                <a:latin typeface="Comic Sans MS" charset="-94"/>
              </a:rPr>
              <a:t>24 saat kan basıncı takibi</a:t>
            </a:r>
          </a:p>
        </p:txBody>
      </p:sp>
    </p:spTree>
    <p:extLst>
      <p:ext uri="{BB962C8B-B14F-4D97-AF65-F5344CB8AC3E}">
        <p14:creationId xmlns:p14="http://schemas.microsoft.com/office/powerpoint/2010/main" val="355825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Hipertansiyon nedir?</a:t>
            </a:r>
            <a:br>
              <a:rPr lang="tr-TR"/>
            </a:br>
            <a:endParaRPr lang="tr-T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Hastane ölçümü: 140/90</a:t>
            </a:r>
          </a:p>
          <a:p>
            <a:r>
              <a:rPr lang="tr-TR"/>
              <a:t>Ev ölçümü: 135/85</a:t>
            </a:r>
          </a:p>
          <a:p>
            <a:r>
              <a:rPr lang="tr-TR"/>
              <a:t>Ambulatuvar kan basıncı ölçümü: 125/80</a:t>
            </a:r>
          </a:p>
        </p:txBody>
      </p:sp>
    </p:spTree>
    <p:extLst>
      <p:ext uri="{BB962C8B-B14F-4D97-AF65-F5344CB8AC3E}">
        <p14:creationId xmlns:p14="http://schemas.microsoft.com/office/powerpoint/2010/main" val="2453301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Nefroloji</a:t>
            </a:r>
            <a:r>
              <a:rPr lang="en-US" dirty="0"/>
              <a:t> Online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Tansiyon</a:t>
            </a:r>
            <a:r>
              <a:rPr lang="en-US" dirty="0"/>
              <a:t> </a:t>
            </a:r>
            <a:r>
              <a:rPr lang="en-US" dirty="0" err="1"/>
              <a:t>ölçümü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aletleri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http://tekinakpolat.com/tansiyon-olcumu-aletleri/</a:t>
            </a:r>
            <a:endParaRPr lang="en-US" dirty="0"/>
          </a:p>
          <a:p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basıncı</a:t>
            </a:r>
            <a:r>
              <a:rPr lang="en-US" dirty="0"/>
              <a:t> </a:t>
            </a:r>
            <a:r>
              <a:rPr lang="en-US" dirty="0" err="1"/>
              <a:t>ölçümü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izlemi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http://tekinakpolat.com/kan-basinci-olcumu-ve-izlemi/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7001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/>
              <a:t>Hipertansiyonun belirtileri 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Hastaların önemli bir kısmında hiçbir belirti ve bulgu yoktur</a:t>
            </a:r>
            <a:r>
              <a:rPr lang="tr-TR" sz="3600"/>
              <a:t>. </a:t>
            </a:r>
          </a:p>
          <a:p>
            <a:r>
              <a:rPr lang="tr-TR" sz="3600"/>
              <a:t>En sık belirti belirti olmamasıdır.</a:t>
            </a:r>
          </a:p>
          <a:p>
            <a:r>
              <a:rPr lang="tr-TR" sz="3600"/>
              <a:t>H</a:t>
            </a:r>
            <a:r>
              <a:rPr lang="en-US" sz="3600"/>
              <a:t>ipertansiyonun tek bulgusu kan basıncının yüksek ölçülmesidir. </a:t>
            </a:r>
            <a:endParaRPr lang="tr-TR" sz="3600"/>
          </a:p>
        </p:txBody>
      </p:sp>
    </p:spTree>
    <p:extLst>
      <p:ext uri="{BB962C8B-B14F-4D97-AF65-F5344CB8AC3E}">
        <p14:creationId xmlns:p14="http://schemas.microsoft.com/office/powerpoint/2010/main" val="725855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412" y="5559524"/>
            <a:ext cx="9004300" cy="1181100"/>
          </a:xfrm>
          <a:solidFill>
            <a:schemeClr val="accent2"/>
          </a:solidFill>
        </p:spPr>
        <p:txBody>
          <a:bodyPr/>
          <a:lstStyle/>
          <a:p>
            <a:r>
              <a:rPr lang="tr-TR" sz="3600" dirty="0">
                <a:latin typeface="Comic Sans MS" panose="030F0702030302020204" pitchFamily="66" charset="0"/>
              </a:rPr>
              <a:t>Başım ağrımıyor, kendimi iyi hissediyorum GRUPLARI YOK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</p:nvPr>
        </p:nvGraphicFramePr>
        <p:xfrm>
          <a:off x="1076325" y="1616075"/>
          <a:ext cx="8670241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26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mmHg</a:t>
                      </a:r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&lt;80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&lt;85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&lt;90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99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 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00FF00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JNC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9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bg1"/>
                          </a:solidFill>
                        </a:rPr>
                        <a:t>??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55340" y="662980"/>
            <a:ext cx="1008112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JNC </a:t>
            </a:r>
            <a:r>
              <a:rPr lang="tr-TR" sz="36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diyastolik</a:t>
            </a:r>
            <a:r>
              <a:rPr lang="tr-TR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kan basıncı GRUPLARI</a:t>
            </a:r>
          </a:p>
        </p:txBody>
      </p:sp>
    </p:spTree>
    <p:extLst>
      <p:ext uri="{BB962C8B-B14F-4D97-AF65-F5344CB8AC3E}">
        <p14:creationId xmlns:p14="http://schemas.microsoft.com/office/powerpoint/2010/main" val="138550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altLang="tr-TR" sz="2800" dirty="0">
                <a:latin typeface="Comic Sans MS" charset="-94"/>
              </a:rPr>
              <a:t>Önemi</a:t>
            </a:r>
          </a:p>
          <a:p>
            <a:r>
              <a:rPr lang="tr-TR" altLang="tr-TR" sz="2800" dirty="0">
                <a:latin typeface="Comic Sans MS" charset="-94"/>
              </a:rPr>
              <a:t>Tanımı ve Tarihçe</a:t>
            </a:r>
          </a:p>
          <a:p>
            <a:r>
              <a:rPr lang="tr-TR" altLang="tr-TR" sz="2800" dirty="0">
                <a:latin typeface="Comic Sans MS" charset="-94"/>
              </a:rPr>
              <a:t>Belirtiler ve bulgular</a:t>
            </a:r>
          </a:p>
          <a:p>
            <a:r>
              <a:rPr lang="tr-TR" altLang="tr-TR" sz="2800" dirty="0" err="1">
                <a:latin typeface="Comic Sans MS" charset="-94"/>
              </a:rPr>
              <a:t>Hipertansif</a:t>
            </a:r>
            <a:r>
              <a:rPr lang="tr-TR" altLang="tr-TR" sz="2800" dirty="0">
                <a:latin typeface="Comic Sans MS" charset="-94"/>
              </a:rPr>
              <a:t> hastanın değerlendirilmesi</a:t>
            </a:r>
          </a:p>
          <a:p>
            <a:r>
              <a:rPr lang="tr-TR" altLang="tr-TR" sz="2800" dirty="0">
                <a:latin typeface="Comic Sans MS" charset="-94"/>
              </a:rPr>
              <a:t>Tedavi</a:t>
            </a:r>
          </a:p>
          <a:p>
            <a:r>
              <a:rPr lang="tr-TR" altLang="tr-TR" sz="2800" dirty="0">
                <a:latin typeface="Comic Sans MS" charset="-94"/>
              </a:rPr>
              <a:t>Diğer konular</a:t>
            </a:r>
          </a:p>
          <a:p>
            <a:r>
              <a:rPr lang="tr-TR" altLang="tr-TR" sz="2800" dirty="0">
                <a:latin typeface="Comic Sans MS" charset="-94"/>
              </a:rPr>
              <a:t>Özet</a:t>
            </a:r>
          </a:p>
        </p:txBody>
      </p:sp>
    </p:spTree>
    <p:extLst>
      <p:ext uri="{BB962C8B-B14F-4D97-AF65-F5344CB8AC3E}">
        <p14:creationId xmlns:p14="http://schemas.microsoft.com/office/powerpoint/2010/main" val="2831862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188" y="230188"/>
            <a:ext cx="8296275" cy="1181100"/>
          </a:xfrm>
        </p:spPr>
        <p:txBody>
          <a:bodyPr/>
          <a:lstStyle/>
          <a:p>
            <a:r>
              <a:rPr lang="tr-TR" sz="4400"/>
              <a:t>Hipertansiyonun belirtileri 2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188" y="1671638"/>
            <a:ext cx="8296275" cy="4251325"/>
          </a:xfrm>
        </p:spPr>
        <p:txBody>
          <a:bodyPr/>
          <a:lstStyle/>
          <a:p>
            <a:r>
              <a:rPr lang="en-US" sz="2800" dirty="0" err="1"/>
              <a:t>Birçok</a:t>
            </a:r>
            <a:r>
              <a:rPr lang="en-US" sz="2800" dirty="0"/>
              <a:t> hasta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basıncı</a:t>
            </a:r>
            <a:r>
              <a:rPr lang="en-US" sz="2800" dirty="0"/>
              <a:t> </a:t>
            </a:r>
            <a:r>
              <a:rPr lang="en-US" sz="2800" dirty="0" err="1"/>
              <a:t>yükseldiği</a:t>
            </a:r>
            <a:r>
              <a:rPr lang="en-US" sz="2800" dirty="0"/>
              <a:t> </a:t>
            </a:r>
            <a:r>
              <a:rPr lang="en-US" sz="2800" dirty="0" err="1"/>
              <a:t>zaman</a:t>
            </a:r>
            <a:r>
              <a:rPr lang="en-US" sz="2800" dirty="0"/>
              <a:t> </a:t>
            </a:r>
            <a:r>
              <a:rPr lang="en-US" sz="2800" dirty="0" err="1"/>
              <a:t>baş</a:t>
            </a:r>
            <a:r>
              <a:rPr lang="en-US" sz="2800" dirty="0"/>
              <a:t> </a:t>
            </a:r>
            <a:r>
              <a:rPr lang="en-US" sz="2800" dirty="0" err="1"/>
              <a:t>ağrısı</a:t>
            </a:r>
            <a:r>
              <a:rPr lang="en-US" sz="2800" dirty="0"/>
              <a:t>, </a:t>
            </a:r>
            <a:r>
              <a:rPr lang="en-US" sz="2800" dirty="0" err="1"/>
              <a:t>çarpıntı</a:t>
            </a:r>
            <a:r>
              <a:rPr lang="en-US" sz="2800" dirty="0"/>
              <a:t>, </a:t>
            </a:r>
            <a:r>
              <a:rPr lang="en-US" sz="2800" dirty="0" err="1"/>
              <a:t>nefes</a:t>
            </a:r>
            <a:r>
              <a:rPr lang="en-US" sz="2800" dirty="0"/>
              <a:t> </a:t>
            </a:r>
            <a:r>
              <a:rPr lang="en-US" sz="2800" dirty="0" err="1"/>
              <a:t>darlığı</a:t>
            </a:r>
            <a:r>
              <a:rPr lang="en-US" sz="2800" dirty="0"/>
              <a:t>, </a:t>
            </a:r>
            <a:r>
              <a:rPr lang="en-US" sz="2800" dirty="0" err="1"/>
              <a:t>halsizlik</a:t>
            </a:r>
            <a:r>
              <a:rPr lang="en-US" sz="2800" dirty="0"/>
              <a:t>, </a:t>
            </a:r>
            <a:r>
              <a:rPr lang="en-US" sz="2800" dirty="0" err="1"/>
              <a:t>bulantı</a:t>
            </a:r>
            <a:r>
              <a:rPr lang="en-US" sz="2800" dirty="0"/>
              <a:t>, </a:t>
            </a:r>
            <a:r>
              <a:rPr lang="en-US" sz="2800" dirty="0" err="1"/>
              <a:t>kusma</a:t>
            </a:r>
            <a:r>
              <a:rPr lang="en-US" sz="2800" dirty="0"/>
              <a:t>, </a:t>
            </a:r>
            <a:r>
              <a:rPr lang="en-US" sz="2800" dirty="0" err="1"/>
              <a:t>baş</a:t>
            </a:r>
            <a:r>
              <a:rPr lang="en-US" sz="2800" dirty="0"/>
              <a:t> </a:t>
            </a:r>
            <a:r>
              <a:rPr lang="en-US" sz="2800" dirty="0" err="1"/>
              <a:t>dönmesi</a:t>
            </a:r>
            <a:r>
              <a:rPr lang="en-US" sz="2800" dirty="0"/>
              <a:t>... </a:t>
            </a:r>
            <a:r>
              <a:rPr lang="en-US" sz="2800" dirty="0" err="1"/>
              <a:t>hissedebilir</a:t>
            </a:r>
            <a:r>
              <a:rPr lang="en-US" sz="2800" dirty="0"/>
              <a:t> </a:t>
            </a:r>
            <a:r>
              <a:rPr lang="en-US" sz="2800" dirty="0" err="1"/>
              <a:t>ama</a:t>
            </a:r>
            <a:r>
              <a:rPr lang="en-US" sz="2800" dirty="0"/>
              <a:t> </a:t>
            </a:r>
            <a:r>
              <a:rPr lang="en-US" sz="2800" dirty="0" err="1"/>
              <a:t>hastaların</a:t>
            </a:r>
            <a:r>
              <a:rPr lang="en-US" sz="2800" dirty="0"/>
              <a:t> </a:t>
            </a:r>
            <a:r>
              <a:rPr lang="en-US" sz="2800" dirty="0" err="1"/>
              <a:t>önemli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kısmında</a:t>
            </a:r>
            <a:r>
              <a:rPr lang="en-US" sz="2800" dirty="0"/>
              <a:t> </a:t>
            </a:r>
            <a:r>
              <a:rPr lang="en-US" sz="2800" dirty="0" err="1"/>
              <a:t>hiçbir</a:t>
            </a:r>
            <a:r>
              <a:rPr lang="en-US" sz="2800" dirty="0"/>
              <a:t> </a:t>
            </a:r>
            <a:r>
              <a:rPr lang="en-US" sz="2800" dirty="0" err="1"/>
              <a:t>belirti</a:t>
            </a:r>
            <a:r>
              <a:rPr lang="en-US" sz="2800" dirty="0"/>
              <a:t> </a:t>
            </a:r>
            <a:r>
              <a:rPr lang="en-US" sz="2800" dirty="0" err="1"/>
              <a:t>olmayabilir</a:t>
            </a:r>
            <a:r>
              <a:rPr lang="en-US" sz="2800" dirty="0"/>
              <a:t>. </a:t>
            </a:r>
            <a:endParaRPr lang="tr-TR" sz="2800" dirty="0"/>
          </a:p>
          <a:p>
            <a:r>
              <a:rPr lang="en-US" sz="2800" dirty="0" err="1"/>
              <a:t>Uzun</a:t>
            </a:r>
            <a:r>
              <a:rPr lang="en-US" sz="2800" dirty="0"/>
              <a:t> </a:t>
            </a:r>
            <a:r>
              <a:rPr lang="en-US" sz="2800" dirty="0" err="1"/>
              <a:t>süreli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/>
              <a:t>edilmemiş</a:t>
            </a:r>
            <a:r>
              <a:rPr lang="en-US" sz="2800" dirty="0"/>
              <a:t> </a:t>
            </a:r>
            <a:r>
              <a:rPr lang="en-US" sz="2800" dirty="0" err="1"/>
              <a:t>hipertansiyon</a:t>
            </a:r>
            <a:r>
              <a:rPr lang="en-US" sz="2800" dirty="0"/>
              <a:t> </a:t>
            </a:r>
            <a:r>
              <a:rPr lang="en-US" sz="2800" dirty="0" err="1"/>
              <a:t>hedef</a:t>
            </a:r>
            <a:r>
              <a:rPr lang="en-US" sz="2800" dirty="0"/>
              <a:t> </a:t>
            </a:r>
            <a:r>
              <a:rPr lang="en-US" sz="2800" dirty="0" err="1"/>
              <a:t>organlarda</a:t>
            </a:r>
            <a:r>
              <a:rPr lang="en-US" sz="2800" dirty="0"/>
              <a:t> </a:t>
            </a:r>
            <a:r>
              <a:rPr lang="en-US" sz="2800" dirty="0" err="1"/>
              <a:t>hasara</a:t>
            </a:r>
            <a:r>
              <a:rPr lang="en-US" sz="2800" dirty="0"/>
              <a:t> </a:t>
            </a:r>
            <a:r>
              <a:rPr lang="en-US" sz="2800" dirty="0" err="1"/>
              <a:t>yol</a:t>
            </a:r>
            <a:r>
              <a:rPr lang="en-US" sz="2800" dirty="0"/>
              <a:t> </a:t>
            </a:r>
            <a:r>
              <a:rPr lang="en-US" sz="2800" dirty="0" err="1"/>
              <a:t>açarak</a:t>
            </a:r>
            <a:r>
              <a:rPr lang="en-US" sz="2800" dirty="0"/>
              <a:t> </a:t>
            </a:r>
            <a:r>
              <a:rPr lang="en-US" sz="2800" dirty="0" err="1"/>
              <a:t>belirtilere</a:t>
            </a:r>
            <a:r>
              <a:rPr lang="en-US" sz="2800" dirty="0"/>
              <a:t> </a:t>
            </a:r>
            <a:r>
              <a:rPr lang="en-US" sz="2800" dirty="0" err="1"/>
              <a:t>yol</a:t>
            </a:r>
            <a:r>
              <a:rPr lang="en-US" sz="2800" dirty="0"/>
              <a:t> </a:t>
            </a:r>
            <a:r>
              <a:rPr lang="en-US" sz="2800" dirty="0" err="1"/>
              <a:t>açabilir</a:t>
            </a:r>
            <a:r>
              <a:rPr lang="en-US" sz="2800" dirty="0"/>
              <a:t>.</a:t>
            </a:r>
            <a:endParaRPr lang="tr-TR" sz="2800" dirty="0"/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187971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196850"/>
            <a:ext cx="9004300" cy="11811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/>
            </a:r>
            <a:br>
              <a:rPr lang="en-US" dirty="0">
                <a:cs typeface="Times New Roman" pitchFamily="18" charset="0"/>
              </a:rPr>
            </a:br>
            <a:r>
              <a:rPr lang="tr-TR" sz="4800" dirty="0">
                <a:latin typeface="Comic Sans MS" pitchFamily="66" charset="0"/>
                <a:cs typeface="Times New Roman" pitchFamily="18" charset="0"/>
              </a:rPr>
              <a:t>Hedef organ hasarı (JNC 7)</a:t>
            </a:r>
            <a:r>
              <a:rPr lang="en-US" sz="4800" dirty="0"/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9356" y="1671092"/>
            <a:ext cx="8786813" cy="502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014" tIns="50507" rIns="101014" bIns="50507">
            <a:spAutoFit/>
          </a:bodyPr>
          <a:lstStyle>
            <a:lvl1pPr marL="250825" indent="-250825" defTabSz="100965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504825" defTabSz="10096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965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965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965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r-TR" sz="4000" dirty="0">
                <a:solidFill>
                  <a:srgbClr val="FFFF00"/>
                </a:solidFill>
                <a:latin typeface="Arial Narrow" pitchFamily="34" charset="0"/>
              </a:rPr>
              <a:t>Kalp:</a:t>
            </a:r>
            <a:r>
              <a:rPr lang="en-US" sz="40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tr-TR" sz="4000" b="0" dirty="0">
                <a:solidFill>
                  <a:srgbClr val="FFFFFF"/>
                </a:solidFill>
                <a:latin typeface="Arial Narrow" pitchFamily="34" charset="0"/>
              </a:rPr>
              <a:t>Sol </a:t>
            </a:r>
            <a:r>
              <a:rPr lang="tr-TR" sz="4000" b="0" dirty="0" err="1">
                <a:solidFill>
                  <a:srgbClr val="FFFFFF"/>
                </a:solidFill>
                <a:latin typeface="Arial Narrow" pitchFamily="34" charset="0"/>
              </a:rPr>
              <a:t>ventrikül</a:t>
            </a:r>
            <a:r>
              <a:rPr lang="tr-TR" sz="4000" b="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tr-TR" sz="4000" b="0" dirty="0" err="1">
                <a:solidFill>
                  <a:srgbClr val="FFFFFF"/>
                </a:solidFill>
                <a:latin typeface="Arial Narrow" pitchFamily="34" charset="0"/>
              </a:rPr>
              <a:t>hipertrofisi</a:t>
            </a:r>
            <a:r>
              <a:rPr lang="en-US" sz="4000" b="0" dirty="0">
                <a:solidFill>
                  <a:srgbClr val="FFFFFF"/>
                </a:solidFill>
                <a:latin typeface="Arial Narrow" pitchFamily="34" charset="0"/>
              </a:rPr>
              <a:t>, Angina </a:t>
            </a:r>
            <a:r>
              <a:rPr lang="tr-TR" sz="4000" b="0" dirty="0">
                <a:solidFill>
                  <a:srgbClr val="FFFFFF"/>
                </a:solidFill>
                <a:latin typeface="Arial Narrow" pitchFamily="34" charset="0"/>
              </a:rPr>
              <a:t>veya Mİ öyküsü</a:t>
            </a:r>
            <a:r>
              <a:rPr lang="en-US" sz="4000" b="0" dirty="0">
                <a:solidFill>
                  <a:srgbClr val="FFFFFF"/>
                </a:solidFill>
                <a:latin typeface="Arial Narrow" pitchFamily="34" charset="0"/>
              </a:rPr>
              <a:t>, </a:t>
            </a:r>
            <a:r>
              <a:rPr lang="tr-TR" sz="4000" b="0" dirty="0">
                <a:solidFill>
                  <a:srgbClr val="FFFFFF"/>
                </a:solidFill>
                <a:latin typeface="Arial Narrow" pitchFamily="34" charset="0"/>
              </a:rPr>
              <a:t>Koroner arter ameliyatı öyküsü</a:t>
            </a:r>
            <a:r>
              <a:rPr lang="en-US" sz="4000" b="0" dirty="0">
                <a:solidFill>
                  <a:srgbClr val="FFFFFF"/>
                </a:solidFill>
                <a:latin typeface="Arial Narrow" pitchFamily="34" charset="0"/>
              </a:rPr>
              <a:t>, </a:t>
            </a:r>
            <a:r>
              <a:rPr lang="tr-TR" sz="4000" b="0" dirty="0">
                <a:solidFill>
                  <a:srgbClr val="FFFFFF"/>
                </a:solidFill>
                <a:latin typeface="Arial Narrow" pitchFamily="34" charset="0"/>
              </a:rPr>
              <a:t>Kalp yetmezliği</a:t>
            </a:r>
            <a:endParaRPr lang="en-US" sz="4000" b="0" dirty="0">
              <a:solidFill>
                <a:srgbClr val="FFFFFF"/>
              </a:solidFill>
              <a:latin typeface="Arial Narrow" pitchFamily="34" charset="0"/>
            </a:endParaRPr>
          </a:p>
          <a:p>
            <a:pPr marL="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4000" dirty="0">
                <a:solidFill>
                  <a:srgbClr val="FFFF00"/>
                </a:solidFill>
                <a:latin typeface="Arial Narrow" pitchFamily="34" charset="0"/>
              </a:rPr>
              <a:t>B</a:t>
            </a:r>
            <a:r>
              <a:rPr lang="tr-TR" sz="4000" dirty="0" err="1">
                <a:solidFill>
                  <a:srgbClr val="FFFF00"/>
                </a:solidFill>
                <a:latin typeface="Arial Narrow" pitchFamily="34" charset="0"/>
              </a:rPr>
              <a:t>eyin</a:t>
            </a:r>
            <a:r>
              <a:rPr lang="en-US" sz="4000" dirty="0">
                <a:solidFill>
                  <a:srgbClr val="FFFF00"/>
                </a:solidFill>
                <a:latin typeface="Arial Narrow" pitchFamily="34" charset="0"/>
              </a:rPr>
              <a:t>: </a:t>
            </a:r>
            <a:r>
              <a:rPr lang="tr-TR" sz="4000" b="0" dirty="0">
                <a:solidFill>
                  <a:srgbClr val="FFFFFF"/>
                </a:solidFill>
                <a:latin typeface="Arial Narrow" pitchFamily="34" charset="0"/>
              </a:rPr>
              <a:t>inme veya geçici </a:t>
            </a:r>
            <a:r>
              <a:rPr lang="tr-TR" sz="4000" b="0" dirty="0" err="1">
                <a:solidFill>
                  <a:srgbClr val="FFFFFF"/>
                </a:solidFill>
                <a:latin typeface="Arial Narrow" pitchFamily="34" charset="0"/>
              </a:rPr>
              <a:t>iskemik</a:t>
            </a:r>
            <a:r>
              <a:rPr lang="tr-TR" sz="4000" b="0" dirty="0">
                <a:solidFill>
                  <a:srgbClr val="FFFFFF"/>
                </a:solidFill>
                <a:latin typeface="Arial Narrow" pitchFamily="34" charset="0"/>
              </a:rPr>
              <a:t> atak, </a:t>
            </a:r>
            <a:r>
              <a:rPr lang="tr-TR" sz="4000" b="0" dirty="0" err="1">
                <a:solidFill>
                  <a:srgbClr val="FFFFFF"/>
                </a:solidFill>
                <a:latin typeface="Arial Narrow" pitchFamily="34" charset="0"/>
              </a:rPr>
              <a:t>demans</a:t>
            </a:r>
            <a:endParaRPr lang="en-US" sz="4000" b="0" dirty="0">
              <a:solidFill>
                <a:srgbClr val="FFFFFF"/>
              </a:solidFill>
              <a:latin typeface="Arial Narrow" pitchFamily="34" charset="0"/>
            </a:endParaRPr>
          </a:p>
          <a:p>
            <a:pPr marL="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tr-TR" sz="4000" dirty="0">
                <a:solidFill>
                  <a:srgbClr val="FFFF00"/>
                </a:solidFill>
                <a:latin typeface="Arial Narrow" pitchFamily="34" charset="0"/>
              </a:rPr>
              <a:t>Kronik böbrek hastalığı</a:t>
            </a:r>
            <a:endParaRPr lang="en-US" sz="4000" dirty="0">
              <a:solidFill>
                <a:srgbClr val="FFFF00"/>
              </a:solidFill>
              <a:latin typeface="Arial Narrow" pitchFamily="34" charset="0"/>
            </a:endParaRPr>
          </a:p>
          <a:p>
            <a:pPr marL="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4000" dirty="0" err="1">
                <a:solidFill>
                  <a:srgbClr val="FFFF00"/>
                </a:solidFill>
                <a:latin typeface="Arial Narrow" pitchFamily="34" charset="0"/>
              </a:rPr>
              <a:t>Peri</a:t>
            </a:r>
            <a:r>
              <a:rPr lang="tr-TR" sz="4000" dirty="0">
                <a:solidFill>
                  <a:srgbClr val="FFFF00"/>
                </a:solidFill>
                <a:latin typeface="Arial Narrow" pitchFamily="34" charset="0"/>
              </a:rPr>
              <a:t>ferik arter hastalığı</a:t>
            </a:r>
            <a:endParaRPr lang="en-US" sz="4000" dirty="0">
              <a:solidFill>
                <a:srgbClr val="FFFF00"/>
              </a:solidFill>
              <a:latin typeface="Arial Narrow" pitchFamily="34" charset="0"/>
            </a:endParaRPr>
          </a:p>
          <a:p>
            <a:pPr marL="0"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4000" dirty="0" err="1">
                <a:solidFill>
                  <a:srgbClr val="FFFF00"/>
                </a:solidFill>
                <a:latin typeface="Arial Narrow" pitchFamily="34" charset="0"/>
              </a:rPr>
              <a:t>Retinopat</a:t>
            </a:r>
            <a:r>
              <a:rPr lang="tr-TR" sz="4000" dirty="0">
                <a:solidFill>
                  <a:srgbClr val="FFFF00"/>
                </a:solidFill>
                <a:latin typeface="Arial Narrow" pitchFamily="34" charset="0"/>
              </a:rPr>
              <a:t>i</a:t>
            </a:r>
            <a:endParaRPr lang="en-US" sz="40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52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300" dirty="0" err="1"/>
              <a:t>Kardiyovasküler</a:t>
            </a:r>
            <a:r>
              <a:rPr lang="tr-TR" sz="3300" dirty="0"/>
              <a:t> risk faktörleri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363557"/>
            <a:ext cx="9004300" cy="42513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sz="2800" dirty="0"/>
              <a:t>Hipertansiyon</a:t>
            </a:r>
          </a:p>
          <a:p>
            <a:pPr>
              <a:lnSpc>
                <a:spcPct val="100000"/>
              </a:lnSpc>
            </a:pPr>
            <a:r>
              <a:rPr lang="tr-TR" sz="2800" dirty="0"/>
              <a:t>Şişmanlık (VKİ </a:t>
            </a:r>
            <a:r>
              <a:rPr lang="tr-TR" sz="2800" u="sng" dirty="0"/>
              <a:t>&gt;</a:t>
            </a:r>
            <a:r>
              <a:rPr lang="tr-TR" sz="2800" dirty="0"/>
              <a:t> 30)</a:t>
            </a:r>
          </a:p>
          <a:p>
            <a:pPr>
              <a:lnSpc>
                <a:spcPct val="100000"/>
              </a:lnSpc>
            </a:pPr>
            <a:r>
              <a:rPr lang="tr-TR" sz="2800" dirty="0"/>
              <a:t>Sigara</a:t>
            </a:r>
          </a:p>
          <a:p>
            <a:pPr>
              <a:lnSpc>
                <a:spcPct val="100000"/>
              </a:lnSpc>
            </a:pPr>
            <a:r>
              <a:rPr lang="tr-TR" sz="2800" dirty="0"/>
              <a:t>Şeker hastalığı</a:t>
            </a:r>
          </a:p>
          <a:p>
            <a:pPr>
              <a:lnSpc>
                <a:spcPct val="100000"/>
              </a:lnSpc>
            </a:pPr>
            <a:r>
              <a:rPr lang="tr-TR" sz="2800" dirty="0"/>
              <a:t>Fiziksel aktivite yetersizliği</a:t>
            </a:r>
          </a:p>
          <a:p>
            <a:pPr>
              <a:lnSpc>
                <a:spcPct val="100000"/>
              </a:lnSpc>
            </a:pPr>
            <a:r>
              <a:rPr lang="tr-TR" sz="2800" dirty="0"/>
              <a:t>Yağ metabolizması bozuklukları</a:t>
            </a:r>
          </a:p>
          <a:p>
            <a:pPr>
              <a:lnSpc>
                <a:spcPct val="100000"/>
              </a:lnSpc>
            </a:pPr>
            <a:r>
              <a:rPr lang="tr-TR" sz="2800" dirty="0" err="1"/>
              <a:t>Mikroalbüminüri</a:t>
            </a:r>
            <a:r>
              <a:rPr lang="tr-TR" sz="2800" dirty="0"/>
              <a:t>-Kronik böbrek hastalığı (</a:t>
            </a:r>
            <a:r>
              <a:rPr lang="tr-TR" sz="2800" dirty="0" err="1"/>
              <a:t>eGFR</a:t>
            </a:r>
            <a:r>
              <a:rPr lang="tr-TR" sz="2800" dirty="0"/>
              <a:t>&lt;60)</a:t>
            </a:r>
          </a:p>
          <a:p>
            <a:pPr>
              <a:lnSpc>
                <a:spcPct val="100000"/>
              </a:lnSpc>
            </a:pPr>
            <a:r>
              <a:rPr lang="tr-TR" sz="2800" dirty="0"/>
              <a:t>Yaş (erkek </a:t>
            </a:r>
            <a:r>
              <a:rPr lang="tr-TR" sz="2800" dirty="0">
                <a:cs typeface="Arial" pitchFamily="34" charset="0"/>
              </a:rPr>
              <a:t>&gt;</a:t>
            </a:r>
            <a:r>
              <a:rPr lang="tr-TR" sz="2800" dirty="0"/>
              <a:t> 55, kadın </a:t>
            </a:r>
            <a:r>
              <a:rPr lang="tr-TR" sz="2800" dirty="0">
                <a:cs typeface="Arial" pitchFamily="34" charset="0"/>
              </a:rPr>
              <a:t>&gt;</a:t>
            </a:r>
            <a:r>
              <a:rPr lang="tr-TR" sz="2800" dirty="0"/>
              <a:t> 65)</a:t>
            </a:r>
          </a:p>
          <a:p>
            <a:pPr>
              <a:lnSpc>
                <a:spcPct val="100000"/>
              </a:lnSpc>
            </a:pPr>
            <a:r>
              <a:rPr lang="tr-TR" sz="2800" dirty="0"/>
              <a:t>Aile hikayesi (erken </a:t>
            </a:r>
            <a:r>
              <a:rPr lang="tr-TR" sz="2800" dirty="0" err="1"/>
              <a:t>kardiyovasküler</a:t>
            </a:r>
            <a:r>
              <a:rPr lang="tr-TR" sz="2800" dirty="0"/>
              <a:t> hastalık, erkek </a:t>
            </a:r>
            <a:r>
              <a:rPr lang="tr-TR" sz="2800" dirty="0">
                <a:cs typeface="Arial" pitchFamily="34" charset="0"/>
              </a:rPr>
              <a:t>&lt;</a:t>
            </a:r>
            <a:r>
              <a:rPr lang="tr-TR" sz="2800" dirty="0"/>
              <a:t> 55, kadın </a:t>
            </a:r>
            <a:r>
              <a:rPr lang="tr-TR" sz="2800" dirty="0">
                <a:cs typeface="Arial" pitchFamily="34" charset="0"/>
              </a:rPr>
              <a:t>&lt;</a:t>
            </a:r>
            <a:r>
              <a:rPr lang="tr-TR" sz="2800" dirty="0"/>
              <a:t> 65)</a:t>
            </a:r>
          </a:p>
          <a:p>
            <a:pPr>
              <a:lnSpc>
                <a:spcPct val="100000"/>
              </a:lnSpc>
            </a:pP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39848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tr-TR"/>
              <a:t>Hipertansiyon Patogenezi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7763" y="1666875"/>
            <a:ext cx="8296275" cy="4251325"/>
          </a:xfrm>
          <a:noFill/>
        </p:spPr>
        <p:txBody>
          <a:bodyPr/>
          <a:lstStyle/>
          <a:p>
            <a:pPr algn="just"/>
            <a:r>
              <a:rPr lang="tr-TR" sz="2100" dirty="0">
                <a:solidFill>
                  <a:srgbClr val="FFFF00"/>
                </a:solidFill>
              </a:rPr>
              <a:t>Genetik faktörler</a:t>
            </a:r>
          </a:p>
          <a:p>
            <a:pPr algn="just"/>
            <a:r>
              <a:rPr lang="tr-TR" sz="2100" dirty="0">
                <a:solidFill>
                  <a:srgbClr val="FFFF00"/>
                </a:solidFill>
              </a:rPr>
              <a:t>Böbrekten tuz atılım yetersizliği</a:t>
            </a:r>
          </a:p>
          <a:p>
            <a:pPr algn="just"/>
            <a:r>
              <a:rPr lang="tr-TR" sz="2100" b="0" dirty="0"/>
              <a:t>Renin-</a:t>
            </a:r>
            <a:r>
              <a:rPr lang="tr-TR" sz="2100" b="0" dirty="0" err="1"/>
              <a:t>anjiotensin</a:t>
            </a:r>
            <a:r>
              <a:rPr lang="tr-TR" sz="2100" b="0" dirty="0"/>
              <a:t> sistemi</a:t>
            </a:r>
          </a:p>
          <a:p>
            <a:pPr algn="just"/>
            <a:r>
              <a:rPr lang="tr-TR" sz="2100" b="0" dirty="0"/>
              <a:t>Sempatik sinir sistemi </a:t>
            </a:r>
          </a:p>
          <a:p>
            <a:pPr algn="just"/>
            <a:r>
              <a:rPr lang="tr-TR" sz="2100" b="0" dirty="0"/>
              <a:t>Kalp atım hacmini arttıran faktörler</a:t>
            </a:r>
          </a:p>
          <a:p>
            <a:pPr algn="just"/>
            <a:r>
              <a:rPr lang="tr-TR" sz="2100" b="0" dirty="0" err="1"/>
              <a:t>Periferik</a:t>
            </a:r>
            <a:r>
              <a:rPr lang="tr-TR" sz="2100" b="0" dirty="0"/>
              <a:t> damar direnci</a:t>
            </a:r>
          </a:p>
          <a:p>
            <a:pPr algn="just"/>
            <a:r>
              <a:rPr lang="tr-TR" sz="2100" b="0" dirty="0" err="1"/>
              <a:t>Vasküler</a:t>
            </a:r>
            <a:r>
              <a:rPr lang="tr-TR" sz="2100" b="0" dirty="0"/>
              <a:t> </a:t>
            </a:r>
            <a:r>
              <a:rPr lang="tr-TR" sz="2100" b="0" dirty="0" err="1"/>
              <a:t>hipertrofi</a:t>
            </a:r>
            <a:endParaRPr lang="tr-TR" sz="2100" b="0" dirty="0"/>
          </a:p>
          <a:p>
            <a:pPr algn="just"/>
            <a:r>
              <a:rPr lang="tr-TR" sz="2100" b="0" dirty="0" err="1"/>
              <a:t>Endotel</a:t>
            </a:r>
            <a:r>
              <a:rPr lang="tr-TR" sz="2100" b="0" dirty="0"/>
              <a:t> kökenli faktörler</a:t>
            </a:r>
          </a:p>
          <a:p>
            <a:pPr algn="just"/>
            <a:r>
              <a:rPr lang="tr-TR" sz="2100" b="0" dirty="0"/>
              <a:t>İnsülin direnci ve </a:t>
            </a:r>
            <a:r>
              <a:rPr lang="tr-TR" sz="2100" b="0" dirty="0" err="1"/>
              <a:t>hiperinsülinizm</a:t>
            </a:r>
            <a:endParaRPr lang="tr-TR" sz="2100" b="0" dirty="0"/>
          </a:p>
          <a:p>
            <a:pPr algn="just"/>
            <a:r>
              <a:rPr lang="tr-TR" sz="2100" b="0" dirty="0"/>
              <a:t>Diğer faktörler</a:t>
            </a:r>
          </a:p>
          <a:p>
            <a:pPr algn="just"/>
            <a:r>
              <a:rPr lang="tr-TR" sz="2100" b="0" dirty="0"/>
              <a:t>Muhtemel kolaylaştırıcı faktörler</a:t>
            </a:r>
            <a:endParaRPr lang="tr-TR" sz="2100" b="0" dirty="0">
              <a:latin typeface="Arial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53899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Hipertansiyon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Times New Roman" charset="-94"/>
              </a:rPr>
              <a:t>1.Böbreğin parankimal hastalıkları</a:t>
            </a:r>
            <a:endParaRPr lang="tr-TR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>
                <a:latin typeface="Times New Roman" charset="-94"/>
              </a:rPr>
              <a:t>2.Renovasküler hastalıklar </a:t>
            </a:r>
            <a:endParaRPr lang="tr-TR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>
                <a:latin typeface="Times New Roman" charset="-94"/>
              </a:rPr>
              <a:t> 3.Endokrin nedenler</a:t>
            </a:r>
            <a:endParaRPr lang="tr-TR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>
                <a:latin typeface="Times New Roman" charset="-94"/>
              </a:rPr>
              <a:t>4.Nörojenik nedenler</a:t>
            </a:r>
            <a:endParaRPr lang="tr-TR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>
                <a:latin typeface="Times New Roman" charset="-94"/>
              </a:rPr>
              <a:t>5.Diğer nedenler</a:t>
            </a:r>
            <a:endParaRPr lang="tr-TR" dirty="0">
              <a:latin typeface="Times New Roman" charset="-94"/>
            </a:endParaRP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Times New Roman" charset="-94"/>
            </a:endParaRPr>
          </a:p>
          <a:p>
            <a:endParaRPr lang="tr-TR" dirty="0">
              <a:solidFill>
                <a:schemeClr val="tx1"/>
              </a:solidFill>
              <a:latin typeface="Times New Roman" charset="-94"/>
            </a:endParaRPr>
          </a:p>
          <a:p>
            <a:endParaRPr lang="tr-TR" dirty="0">
              <a:solidFill>
                <a:schemeClr val="tx1"/>
              </a:solidFill>
              <a:latin typeface="Times New Roman" charset="-94"/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44762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 özel durum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1.Şişmanlık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2.Şeker hastalığı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3.Stres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615719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Sekonder</a:t>
            </a:r>
            <a:r>
              <a:rPr lang="tr-TR" dirty="0"/>
              <a:t> hipertansiyon: Ne zaman düşünelim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1.Yaş, öykü, fizik inceleme ve laboratuvar bulguları sekonder hipertansiyon düşündürüyorsa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2.Kan basıncı ilaçla tedaviye zor yanıt veriyorsa 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3.İyi kontrol edilmiş kan basıncı yüksekliği kontrolden çıkıp yükselmeye başlarsa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262645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Sekonder</a:t>
            </a:r>
            <a:r>
              <a:rPr lang="tr-TR" dirty="0"/>
              <a:t> hipertansiyon: Ne zaman düşünelim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4.Ani hedef organ hasarı ile birlikte olan hipertansiyon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5.Yeni başlamış hipertansiyon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6.Renovasküler hipertansiyon düşünülen durumlar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7.Kan basıncının 180/110 mm Hg ve üzeri olması</a:t>
            </a: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47158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5250" tIns="47625" rIns="95250" bIns="47625"/>
          <a:lstStyle/>
          <a:p>
            <a:r>
              <a:rPr lang="tr-TR" sz="4400" dirty="0" err="1"/>
              <a:t>Hipertansif</a:t>
            </a:r>
            <a:r>
              <a:rPr lang="tr-TR" sz="4400" dirty="0"/>
              <a:t> hastanın değerlendirilmesinde amaçlar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tIns="47625" rIns="95250" bIns="47625"/>
          <a:lstStyle/>
          <a:p>
            <a:pPr>
              <a:lnSpc>
                <a:spcPct val="110000"/>
              </a:lnSpc>
            </a:pPr>
            <a:r>
              <a:rPr lang="tr-TR"/>
              <a:t>Hipertansiyon kalıcı mı</a:t>
            </a:r>
          </a:p>
          <a:p>
            <a:pPr>
              <a:lnSpc>
                <a:spcPct val="110000"/>
              </a:lnSpc>
            </a:pPr>
            <a:r>
              <a:rPr lang="tr-TR"/>
              <a:t>Hipertansiyona yol açan bir hastalığın araştırılması</a:t>
            </a:r>
          </a:p>
          <a:p>
            <a:pPr>
              <a:lnSpc>
                <a:spcPct val="110000"/>
              </a:lnSpc>
            </a:pPr>
            <a:r>
              <a:rPr lang="tr-TR"/>
              <a:t>Hedef organ hasarının değerlendirilmesi</a:t>
            </a:r>
          </a:p>
          <a:p>
            <a:pPr>
              <a:lnSpc>
                <a:spcPct val="110000"/>
              </a:lnSpc>
            </a:pPr>
            <a:r>
              <a:rPr lang="tr-TR"/>
              <a:t>Eşlik eden hastalıkların saptanması</a:t>
            </a:r>
          </a:p>
          <a:p>
            <a:pPr>
              <a:lnSpc>
                <a:spcPct val="110000"/>
              </a:lnSpc>
            </a:pPr>
            <a:r>
              <a:rPr lang="tr-TR"/>
              <a:t>Diğer kardiyovasküler risk faktörlerinin araştırılması</a:t>
            </a:r>
          </a:p>
        </p:txBody>
      </p:sp>
    </p:spTree>
    <p:extLst>
      <p:ext uri="{BB962C8B-B14F-4D97-AF65-F5344CB8AC3E}">
        <p14:creationId xmlns:p14="http://schemas.microsoft.com/office/powerpoint/2010/main" val="1122139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196850"/>
            <a:ext cx="9004300" cy="1181100"/>
          </a:xfrm>
        </p:spPr>
        <p:txBody>
          <a:bodyPr/>
          <a:lstStyle/>
          <a:p>
            <a:r>
              <a:rPr lang="en-US" altLang="en-US"/>
              <a:t>Laborat</a:t>
            </a:r>
            <a:r>
              <a:rPr lang="tr-TR" altLang="en-US"/>
              <a:t>uvar testleri</a:t>
            </a:r>
            <a:endParaRPr lang="en-US" alt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22275" y="1533525"/>
            <a:ext cx="9945688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014" tIns="50507" rIns="101014" bIns="50507">
            <a:spAutoFit/>
          </a:bodyPr>
          <a:lstStyle>
            <a:lvl1pPr marL="250825" indent="-250825" defTabSz="1009650">
              <a:tabLst>
                <a:tab pos="627063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504825" defTabSz="1009650">
              <a:tabLst>
                <a:tab pos="627063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9650">
              <a:tabLst>
                <a:tab pos="627063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9650">
              <a:tabLst>
                <a:tab pos="627063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9650">
              <a:tabLst>
                <a:tab pos="627063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charset="2"/>
              <a:buChar char="§"/>
            </a:pP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Rutin testler</a:t>
            </a:r>
            <a:endParaRPr lang="en-US" altLang="en-US" sz="2700">
              <a:solidFill>
                <a:srgbClr val="FFFFFF"/>
              </a:solidFill>
              <a:latin typeface="Arial Narrow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EKG</a:t>
            </a: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</a:t>
            </a:r>
          </a:p>
          <a:p>
            <a:pPr lvl="1" eaLnBrk="1" hangingPunct="1">
              <a:buFontTx/>
              <a:buChar char="•"/>
            </a:pP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İdrar incelemesi</a:t>
            </a: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</a:t>
            </a:r>
          </a:p>
          <a:p>
            <a:pPr lvl="1" eaLnBrk="1" hangingPunct="1">
              <a:buFontTx/>
              <a:buChar char="•"/>
            </a:pP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Kan şekeri ve hematokrit</a:t>
            </a: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</a:t>
            </a:r>
          </a:p>
          <a:p>
            <a:pPr lvl="1" eaLnBrk="1" hangingPunct="1">
              <a:buFontTx/>
              <a:buChar char="•"/>
            </a:pP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Serum </a:t>
            </a: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potasyum, kreatinin veya hesaplanmış GFD, ve kalsiyum</a:t>
            </a:r>
            <a:endParaRPr lang="en-US" altLang="en-US" sz="2700">
              <a:solidFill>
                <a:srgbClr val="FFFFFF"/>
              </a:solidFill>
              <a:latin typeface="Arial Narrow" charset="0"/>
            </a:endParaRPr>
          </a:p>
          <a:p>
            <a:pPr lvl="1" eaLnBrk="1" hangingPunct="1">
              <a:buFontTx/>
              <a:buChar char="•"/>
            </a:pP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Lipid profil</a:t>
            </a: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i, </a:t>
            </a: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9-</a:t>
            </a: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12 saat açlıktan sonra,</a:t>
            </a: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HDL-kolesterol, LDL-kolesterol, Trigliserid</a:t>
            </a: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§"/>
            </a:pP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İsteğe bağlı testler</a:t>
            </a: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</a:t>
            </a:r>
          </a:p>
          <a:p>
            <a:pPr lvl="1" eaLnBrk="1" hangingPunct="1">
              <a:buFontTx/>
              <a:buChar char="•"/>
            </a:pP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</a:t>
            </a: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İdrarla albümin atılımı veya idrar </a:t>
            </a: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alb</a:t>
            </a: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ü</a:t>
            </a: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min/</a:t>
            </a: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kreatinin oranı</a:t>
            </a:r>
            <a:r>
              <a:rPr lang="en-US" altLang="en-US" sz="2700">
                <a:solidFill>
                  <a:srgbClr val="FFFFFF"/>
                </a:solidFill>
                <a:latin typeface="Arial Narrow" charset="0"/>
              </a:rPr>
              <a:t>  </a:t>
            </a:r>
          </a:p>
          <a:p>
            <a:pPr eaLnBrk="1" hangingPunct="1">
              <a:spcBef>
                <a:spcPct val="50000"/>
              </a:spcBef>
              <a:buFont typeface="Wingdings" charset="2"/>
              <a:buChar char="§"/>
            </a:pPr>
            <a:r>
              <a:rPr lang="tr-TR" altLang="en-US" sz="2700">
                <a:solidFill>
                  <a:srgbClr val="FFFFFF"/>
                </a:solidFill>
                <a:latin typeface="Arial Narrow" charset="0"/>
              </a:rPr>
              <a:t>Hedef kan basıncı değerine ulaşıldığı sürece daha ayrıntılı inceleme genellikle gerekmez</a:t>
            </a:r>
            <a:endParaRPr lang="en-US" altLang="en-US" sz="2700">
              <a:solidFill>
                <a:srgbClr val="FFFFFF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8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Önemi 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endParaRPr lang="tr-TR" altLang="tr-TR" sz="2800" dirty="0">
              <a:latin typeface="Comic Sans MS" charset="-94"/>
            </a:endParaRPr>
          </a:p>
          <a:p>
            <a:r>
              <a:rPr lang="tr-TR" altLang="tr-TR" sz="2800" dirty="0">
                <a:latin typeface="Comic Sans MS" charset="-94"/>
              </a:rPr>
              <a:t>PATENT 1’den PATENT 2’ye</a:t>
            </a:r>
          </a:p>
          <a:p>
            <a:endParaRPr lang="tr-TR" altLang="tr-TR" sz="2800" dirty="0">
              <a:latin typeface="Comic Sans MS" charset="-94"/>
            </a:endParaRPr>
          </a:p>
          <a:p>
            <a:r>
              <a:rPr lang="tr-TR" altLang="tr-TR" sz="2800" dirty="0">
                <a:latin typeface="Comic Sans MS" charset="-94"/>
              </a:rPr>
              <a:t>Sıklığı: %31.8’den %30.3’e</a:t>
            </a:r>
          </a:p>
          <a:p>
            <a:r>
              <a:rPr lang="tr-TR" altLang="tr-TR" sz="2800" dirty="0">
                <a:latin typeface="Comic Sans MS" charset="-94"/>
              </a:rPr>
              <a:t>Farkındalık oranı: %40’tan %54.7’ye</a:t>
            </a:r>
          </a:p>
          <a:p>
            <a:r>
              <a:rPr lang="tr-TR" altLang="tr-TR" sz="2800" dirty="0">
                <a:latin typeface="Comic Sans MS" charset="-94"/>
              </a:rPr>
              <a:t>İlaç kullanma oranı: %31’den %47.5’a</a:t>
            </a:r>
          </a:p>
          <a:p>
            <a:r>
              <a:rPr lang="tr-TR" altLang="tr-TR" sz="2800" dirty="0">
                <a:latin typeface="Comic Sans MS" charset="-94"/>
              </a:rPr>
              <a:t>Kontrol oranı: %8’den 28.7’ye</a:t>
            </a:r>
          </a:p>
        </p:txBody>
      </p:sp>
    </p:spTree>
    <p:extLst>
      <p:ext uri="{BB962C8B-B14F-4D97-AF65-F5344CB8AC3E}">
        <p14:creationId xmlns:p14="http://schemas.microsoft.com/office/powerpoint/2010/main" val="19727010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3555" y="1335848"/>
            <a:ext cx="9004300" cy="4251325"/>
          </a:xfrm>
        </p:spPr>
        <p:txBody>
          <a:bodyPr/>
          <a:lstStyle/>
          <a:p>
            <a:r>
              <a:rPr lang="tr-TR" dirty="0"/>
              <a:t>Fizik muayene</a:t>
            </a:r>
          </a:p>
          <a:p>
            <a:r>
              <a:rPr lang="tr-TR" dirty="0"/>
              <a:t>Laboratuvar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30" y="2762201"/>
            <a:ext cx="5875290" cy="3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384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Hipertansiyon tedavisinin temel amacı kalıcı sakatlık ve ölümleri önlemektir. </a:t>
            </a:r>
            <a:endParaRPr lang="tr-TR" dirty="0"/>
          </a:p>
          <a:p>
            <a:r>
              <a:rPr lang="es-ES" dirty="0"/>
              <a:t>Bir tansiyon ilacı öncelikle yaşam süresini uzatmalıdır. </a:t>
            </a:r>
            <a:endParaRPr lang="tr-TR" dirty="0"/>
          </a:p>
          <a:p>
            <a:r>
              <a:rPr lang="es-ES" dirty="0"/>
              <a:t>Öncelikle eğer saptanmışsa hipertansiyona yol açan hastalık tedavi edilir.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716970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Tedavi 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1.Neden</a:t>
            </a:r>
            <a:r>
              <a:rPr lang="tr-TR" dirty="0"/>
              <a:t> varsa ve </a:t>
            </a:r>
            <a:r>
              <a:rPr lang="es-ES" dirty="0"/>
              <a:t>bulunmuşsa tedavisi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2.Yaşam düzenin değiştirilmesi (ilaç dışı tedaviler)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3.İlaç tedavisi.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153047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kan basıncı 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Hedef kan basıncı öncelikle sistolik 14 cm Hg ve diyastolik 9 cm Hg’nın altıdır. </a:t>
            </a:r>
            <a:endParaRPr lang="tr-TR" dirty="0"/>
          </a:p>
          <a:p>
            <a:r>
              <a:rPr lang="es-ES" dirty="0"/>
              <a:t>Son yılların tartışma konularından birisi de hedef kan basıncının daha aşağıya (13/8 cm Hg) çekilmesidir.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854843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kan basıncı 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Hedef kan basıncı eşlik eden hastalıklara, yaşa göre değişebilir ama öncelikle ve herkeste hedef 14/9 cm Hg’nın altı olmalıdır, bazı hasta gruplarında 13/8 cm Hg’nın altı hedeflenmelidir.</a:t>
            </a: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187743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Yaşam düzeni değişiklikleri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1.Tuz alımının kısıtlanması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2.Hastanın ideal ağırlığa getirilmesi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3.Fiziksel aktivitenin artırılması 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4.Sigaranın terkedilmesi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5.Aşırı alkolün önlenmesi</a:t>
            </a:r>
            <a:endParaRPr lang="tr-TR" dirty="0"/>
          </a:p>
          <a:p>
            <a:pPr marL="0" indent="0">
              <a:buNone/>
            </a:pPr>
            <a:r>
              <a:rPr lang="es-ES" dirty="0"/>
              <a:t>6.DASH </a:t>
            </a:r>
            <a:r>
              <a:rPr lang="es-ES" dirty="0" err="1"/>
              <a:t>yeme</a:t>
            </a:r>
            <a:r>
              <a:rPr lang="es-ES" dirty="0"/>
              <a:t> </a:t>
            </a:r>
            <a:r>
              <a:rPr lang="es-ES" dirty="0" err="1"/>
              <a:t>planı</a:t>
            </a:r>
            <a:r>
              <a:rPr lang="es-ES" dirty="0"/>
              <a:t> (sebze, meyveden zengin, doymuş yağdan fakir)</a:t>
            </a: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585263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Sağlıklı Yaşam</a:t>
            </a:r>
            <a:endParaRPr lang="en-US" altLang="en-US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/>
              <a:t>Tuz, şeker</a:t>
            </a:r>
            <a:endParaRPr lang="en-US" altLang="en-US"/>
          </a:p>
          <a:p>
            <a:r>
              <a:rPr lang="tr-TR" altLang="en-US"/>
              <a:t>Akdeniz tipi beslenme-DASH</a:t>
            </a:r>
            <a:endParaRPr lang="en-US" altLang="en-US"/>
          </a:p>
          <a:p>
            <a:r>
              <a:rPr lang="tr-TR" altLang="en-US"/>
              <a:t>Vejateryen beslenme</a:t>
            </a:r>
            <a:endParaRPr lang="en-US" altLang="en-US"/>
          </a:p>
          <a:p>
            <a:r>
              <a:rPr lang="tr-TR" altLang="en-US"/>
              <a:t>Hareket</a:t>
            </a:r>
            <a:endParaRPr lang="en-US" altLang="en-US"/>
          </a:p>
          <a:p>
            <a:r>
              <a:rPr lang="tr-TR" altLang="en-US"/>
              <a:t>Sigara, alkol</a:t>
            </a:r>
            <a:endParaRPr lang="en-US" altLang="en-US"/>
          </a:p>
          <a:p>
            <a:r>
              <a:rPr lang="tr-TR" altLang="en-US"/>
              <a:t>Tuzaklara düşmemek</a:t>
            </a:r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705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/>
            </a:r>
            <a:br>
              <a:rPr lang="en-US" altLang="en-US"/>
            </a:br>
            <a:r>
              <a:rPr lang="tr-TR" altLang="en-US"/>
              <a:t>Tuzaklara düşmemek?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altLang="en-US" dirty="0"/>
              <a:t>Ticari ürünlerin farkına varmak</a:t>
            </a:r>
          </a:p>
          <a:p>
            <a:pPr>
              <a:defRPr/>
            </a:pPr>
            <a:r>
              <a:rPr lang="tr-TR" altLang="en-US" dirty="0">
                <a:solidFill>
                  <a:srgbClr val="FFFF00"/>
                </a:solidFill>
              </a:rPr>
              <a:t>Salt, </a:t>
            </a:r>
            <a:r>
              <a:rPr lang="tr-TR" altLang="en-US" dirty="0" err="1">
                <a:solidFill>
                  <a:srgbClr val="FFFF00"/>
                </a:solidFill>
              </a:rPr>
              <a:t>Diet</a:t>
            </a:r>
            <a:r>
              <a:rPr lang="tr-TR" altLang="en-US" dirty="0">
                <a:solidFill>
                  <a:srgbClr val="FFFF00"/>
                </a:solidFill>
              </a:rPr>
              <a:t> </a:t>
            </a:r>
            <a:r>
              <a:rPr lang="tr-TR" altLang="en-US" dirty="0" err="1">
                <a:solidFill>
                  <a:srgbClr val="FFFF00"/>
                </a:solidFill>
              </a:rPr>
              <a:t>and</a:t>
            </a:r>
            <a:r>
              <a:rPr lang="tr-TR" altLang="en-US" dirty="0">
                <a:solidFill>
                  <a:srgbClr val="FFFF00"/>
                </a:solidFill>
              </a:rPr>
              <a:t> </a:t>
            </a:r>
            <a:r>
              <a:rPr lang="tr-TR" altLang="en-US" dirty="0" err="1">
                <a:solidFill>
                  <a:srgbClr val="FFFF00"/>
                </a:solidFill>
              </a:rPr>
              <a:t>Health</a:t>
            </a:r>
            <a:r>
              <a:rPr lang="tr-TR" altLang="en-US" dirty="0">
                <a:solidFill>
                  <a:srgbClr val="FFFF00"/>
                </a:solidFill>
              </a:rPr>
              <a:t> 1998 kitabı</a:t>
            </a:r>
          </a:p>
          <a:p>
            <a:pPr>
              <a:defRPr/>
            </a:pPr>
            <a:r>
              <a:rPr lang="tr-TR" altLang="en-US" dirty="0"/>
              <a:t>Editörleri: </a:t>
            </a:r>
            <a:r>
              <a:rPr lang="tr-TR" altLang="en-US" dirty="0" err="1"/>
              <a:t>MacGregor</a:t>
            </a:r>
            <a:r>
              <a:rPr lang="tr-TR" altLang="en-US" dirty="0"/>
              <a:t> GA ve de </a:t>
            </a:r>
            <a:r>
              <a:rPr lang="tr-TR" altLang="en-US" dirty="0" err="1"/>
              <a:t>Wardener</a:t>
            </a:r>
            <a:r>
              <a:rPr lang="tr-TR" altLang="en-US" dirty="0"/>
              <a:t> HE</a:t>
            </a:r>
          </a:p>
          <a:p>
            <a:pPr>
              <a:defRPr/>
            </a:pPr>
            <a:r>
              <a:rPr lang="tr-TR" altLang="en-US" dirty="0"/>
              <a:t>Kanıta dayalı</a:t>
            </a:r>
            <a:endParaRPr lang="en-US" altLang="en-US" dirty="0"/>
          </a:p>
          <a:p>
            <a:pPr marL="0" indent="0">
              <a:buFont typeface="Monotype Sorts" charset="2"/>
              <a:buNone/>
              <a:defRPr/>
            </a:pPr>
            <a:endParaRPr lang="tr-TR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6742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076325" y="519113"/>
            <a:ext cx="9004300" cy="1181100"/>
          </a:xfrm>
        </p:spPr>
        <p:txBody>
          <a:bodyPr/>
          <a:lstStyle/>
          <a:p>
            <a:r>
              <a:rPr lang="tr-TR" altLang="en-US"/>
              <a:t>Tuzun azaltılmasına kim karşı</a:t>
            </a:r>
            <a:endParaRPr lang="en-US" altLang="en-US"/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076325" y="2319338"/>
            <a:ext cx="9004300" cy="4251325"/>
          </a:xfrm>
        </p:spPr>
        <p:txBody>
          <a:bodyPr/>
          <a:lstStyle/>
          <a:p>
            <a:r>
              <a:rPr lang="tr-TR" altLang="en-US" dirty="0"/>
              <a:t>Tuz üreticileri, özellikle Kaya, Okyanus </a:t>
            </a:r>
            <a:r>
              <a:rPr lang="tr-TR" altLang="en-US" dirty="0" err="1"/>
              <a:t>vs</a:t>
            </a:r>
            <a:endParaRPr lang="en-US" altLang="en-US" dirty="0"/>
          </a:p>
          <a:p>
            <a:r>
              <a:rPr lang="tr-TR" altLang="en-US" dirty="0"/>
              <a:t>Gıda üreticileri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07458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Gıda üreticileri niye karşı</a:t>
            </a:r>
            <a:endParaRPr lang="en-US" altLang="en-US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/>
              <a:t>Tuzun lezzeti</a:t>
            </a:r>
            <a:endParaRPr lang="en-US" altLang="en-US" dirty="0"/>
          </a:p>
          <a:p>
            <a:r>
              <a:rPr lang="tr-TR" altLang="en-US" dirty="0"/>
              <a:t>Tuz su çeker ve gramajın tutmasına katkıda bulunur. Sadece ekmek için geçerli değil. </a:t>
            </a:r>
            <a:endParaRPr lang="en-US" altLang="en-US" dirty="0"/>
          </a:p>
          <a:p>
            <a:r>
              <a:rPr lang="tr-TR" altLang="en-US" dirty="0"/>
              <a:t>Örneğin sosisin tuzu %0.5ten %2.5a çıksa su içeriği yaklaşık %20 artar</a:t>
            </a:r>
            <a:endParaRPr lang="en-US" altLang="en-US" dirty="0"/>
          </a:p>
          <a:p>
            <a:r>
              <a:rPr lang="tr-TR" altLang="en-US" dirty="0"/>
              <a:t>Tuz susatır, içecek talebi artar.</a:t>
            </a:r>
            <a:endParaRPr lang="en-US" altLang="en-US" dirty="0"/>
          </a:p>
          <a:p>
            <a:r>
              <a:rPr lang="tr-TR" altLang="en-US" dirty="0"/>
              <a:t>Barlar tuzlu fıstık, cips alkol tüketimini arttırır.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81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938213" y="828675"/>
            <a:ext cx="9004300" cy="1181100"/>
          </a:xfrm>
        </p:spPr>
        <p:txBody>
          <a:bodyPr/>
          <a:lstStyle/>
          <a:p>
            <a:r>
              <a:rPr lang="tr-TR" altLang="tr-TR" sz="4000">
                <a:latin typeface="Comic Sans MS" charset="-94"/>
              </a:rPr>
              <a:t>Kan basıncı sınıflandırması (JNC 7) 2003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509588" y="2185988"/>
            <a:ext cx="9501187" cy="425132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tr-TR" altLang="tr-TR" sz="2400">
                <a:latin typeface="Comic Sans MS" charset="-94"/>
              </a:rPr>
              <a:t>Sınıflandırma			SKB mmHg		 DKB mmHg</a:t>
            </a:r>
          </a:p>
          <a:p>
            <a:pPr>
              <a:buFont typeface="Monotype Sorts" charset="2"/>
              <a:buNone/>
            </a:pPr>
            <a:r>
              <a:rPr lang="tr-TR" altLang="tr-TR" sz="2400">
                <a:latin typeface="Comic Sans MS" charset="-94"/>
              </a:rPr>
              <a:t>Normal			&lt;120		ve	&lt;80</a:t>
            </a:r>
          </a:p>
          <a:p>
            <a:pPr>
              <a:buFont typeface="Monotype Sorts" charset="2"/>
              <a:buNone/>
            </a:pPr>
            <a:r>
              <a:rPr lang="tr-TR" altLang="tr-TR" sz="2400">
                <a:latin typeface="Comic Sans MS" charset="-94"/>
              </a:rPr>
              <a:t>Hipertansiyon öncesi		120-139	veya	80-89</a:t>
            </a:r>
          </a:p>
          <a:p>
            <a:pPr>
              <a:buFont typeface="Monotype Sorts" charset="2"/>
              <a:buNone/>
            </a:pPr>
            <a:r>
              <a:rPr lang="tr-TR" altLang="tr-TR" sz="2400">
                <a:solidFill>
                  <a:srgbClr val="FFFFFF"/>
                </a:solidFill>
                <a:latin typeface="Comic Sans MS" charset="-94"/>
              </a:rPr>
              <a:t>Evre </a:t>
            </a:r>
            <a:r>
              <a:rPr lang="en-US" altLang="tr-TR" sz="240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1 H</a:t>
            </a:r>
            <a:r>
              <a:rPr lang="tr-TR" altLang="tr-TR" sz="2400">
                <a:solidFill>
                  <a:srgbClr val="FFFFFF"/>
                </a:solidFill>
                <a:latin typeface="Comic Sans MS" charset="-94"/>
              </a:rPr>
              <a:t>ipertansiyon	140-159	veya	90-99</a:t>
            </a:r>
            <a:endParaRPr lang="en-US" altLang="tr-TR" sz="2400">
              <a:solidFill>
                <a:srgbClr val="FFFFFF"/>
              </a:solidFill>
              <a:latin typeface="Comic Sans MS" charset="-94"/>
            </a:endParaRPr>
          </a:p>
          <a:p>
            <a:pPr>
              <a:buFont typeface="Monotype Sorts" charset="2"/>
              <a:buNone/>
            </a:pPr>
            <a:r>
              <a:rPr lang="tr-TR" altLang="tr-TR" sz="2400">
                <a:solidFill>
                  <a:srgbClr val="FFFFFF"/>
                </a:solidFill>
                <a:latin typeface="Comic Sans MS" charset="-94"/>
              </a:rPr>
              <a:t>Evre </a:t>
            </a:r>
            <a:r>
              <a:rPr lang="tr-TR" altLang="tr-TR" sz="240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2</a:t>
            </a:r>
            <a:r>
              <a:rPr lang="en-US" altLang="tr-TR" sz="240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 H</a:t>
            </a:r>
            <a:r>
              <a:rPr lang="tr-TR" altLang="tr-TR" sz="2400">
                <a:solidFill>
                  <a:srgbClr val="FFFFFF"/>
                </a:solidFill>
                <a:latin typeface="Comic Sans MS" charset="-94"/>
              </a:rPr>
              <a:t>ipertansiyon	 </a:t>
            </a:r>
            <a:r>
              <a:rPr lang="en-US" altLang="tr-TR" sz="2400" u="sng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&gt;</a:t>
            </a:r>
            <a:r>
              <a:rPr lang="en-US" altLang="tr-TR" sz="240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160</a:t>
            </a:r>
            <a:r>
              <a:rPr lang="tr-TR" altLang="tr-TR" sz="240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		veya  	 </a:t>
            </a:r>
            <a:r>
              <a:rPr lang="en-US" altLang="tr-TR" sz="2400" u="sng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&gt;</a:t>
            </a:r>
            <a:r>
              <a:rPr lang="en-US" altLang="tr-TR" sz="240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1</a:t>
            </a:r>
            <a:r>
              <a:rPr lang="tr-TR" altLang="tr-TR" sz="240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0</a:t>
            </a:r>
            <a:r>
              <a:rPr lang="en-US" altLang="tr-TR" sz="2400">
                <a:solidFill>
                  <a:srgbClr val="FFFFFF"/>
                </a:solidFill>
                <a:latin typeface="Comic Sans MS" charset="-94"/>
                <a:ea typeface="Arial" charset="-94"/>
                <a:cs typeface="Arial" charset="-94"/>
              </a:rPr>
              <a:t>0</a:t>
            </a:r>
          </a:p>
          <a:p>
            <a:pPr>
              <a:buFont typeface="Monotype Sorts" charset="2"/>
              <a:buNone/>
            </a:pPr>
            <a:endParaRPr lang="en-US" altLang="tr-TR" sz="2400">
              <a:solidFill>
                <a:srgbClr val="FFFFFF"/>
              </a:solidFill>
              <a:ea typeface="Arial" charset="-94"/>
              <a:cs typeface="Arial" charset="-94"/>
            </a:endParaRPr>
          </a:p>
          <a:p>
            <a:pPr>
              <a:buFont typeface="Monotype Sorts" charset="2"/>
              <a:buNone/>
            </a:pPr>
            <a:endParaRPr lang="en-US" altLang="tr-TR" sz="2400">
              <a:solidFill>
                <a:srgbClr val="FFFFFF"/>
              </a:solidFill>
            </a:endParaRPr>
          </a:p>
          <a:p>
            <a:pPr>
              <a:buFont typeface="Monotype Sorts" charset="2"/>
              <a:buNone/>
            </a:pPr>
            <a:r>
              <a:rPr lang="tr-TR" altLang="tr-TR" sz="2400"/>
              <a:t>			</a:t>
            </a:r>
            <a:r>
              <a:rPr lang="tr-TR" altLang="tr-TR"/>
              <a:t>		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224927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Amerika Birleşik Devletleri</a:t>
            </a:r>
            <a:endParaRPr lang="en-US" altLang="en-US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/>
              <a:t>Salt </a:t>
            </a:r>
            <a:r>
              <a:rPr lang="tr-TR" altLang="en-US" dirty="0" err="1"/>
              <a:t>Institute</a:t>
            </a:r>
            <a:r>
              <a:rPr lang="tr-TR" altLang="en-US" dirty="0"/>
              <a:t> bağımsız bir kuruluş gibi </a:t>
            </a:r>
            <a:r>
              <a:rPr lang="tr-TR" altLang="en-US" dirty="0" smtClean="0"/>
              <a:t>görülürdü</a:t>
            </a:r>
            <a:endParaRPr lang="en-US" altLang="en-US" dirty="0"/>
          </a:p>
          <a:p>
            <a:r>
              <a:rPr lang="tr-TR" altLang="en-US" dirty="0"/>
              <a:t>Hazır gıdadaki tuzu destekler</a:t>
            </a:r>
            <a:endParaRPr lang="en-US" altLang="en-US" dirty="0"/>
          </a:p>
          <a:p>
            <a:r>
              <a:rPr lang="tr-TR" altLang="en-US" dirty="0"/>
              <a:t>Devletin tuz azaltılması kampanyasına karşı </a:t>
            </a:r>
            <a:r>
              <a:rPr lang="tr-TR" altLang="en-US" dirty="0" smtClean="0"/>
              <a:t>çıkardı</a:t>
            </a:r>
            <a:endParaRPr lang="tr-TR" altLang="en-US" dirty="0"/>
          </a:p>
          <a:p>
            <a:r>
              <a:rPr lang="tr-TR" altLang="en-US" dirty="0"/>
              <a:t>http://www.saltinstitute.org/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81829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/>
              <a:t>Ticari ürünler/Markalar</a:t>
            </a:r>
            <a:endParaRPr lang="en-US" altLang="en-US" dirty="0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en-US" dirty="0"/>
              <a:t>Şeker/Tuz </a:t>
            </a:r>
            <a:endParaRPr lang="en-US" altLang="en-US" dirty="0"/>
          </a:p>
          <a:p>
            <a:r>
              <a:rPr lang="tr-TR" altLang="en-US" dirty="0"/>
              <a:t>Baharat</a:t>
            </a:r>
          </a:p>
          <a:p>
            <a:r>
              <a:rPr lang="tr-TR" altLang="en-US" dirty="0"/>
              <a:t>Sigara/Alkol</a:t>
            </a:r>
            <a:endParaRPr lang="en-US" altLang="en-US" dirty="0"/>
          </a:p>
          <a:p>
            <a:r>
              <a:rPr lang="tr-TR" altLang="en-US" dirty="0" err="1"/>
              <a:t>Pepsi</a:t>
            </a:r>
            <a:r>
              <a:rPr lang="en-US" altLang="en-US" dirty="0"/>
              <a:t>, </a:t>
            </a:r>
            <a:r>
              <a:rPr lang="tr-TR" altLang="en-US" dirty="0" err="1"/>
              <a:t>Coca</a:t>
            </a:r>
            <a:r>
              <a:rPr lang="tr-TR" altLang="en-US" dirty="0"/>
              <a:t> Cola</a:t>
            </a:r>
            <a:r>
              <a:rPr lang="en-US" altLang="en-US" dirty="0"/>
              <a:t>, </a:t>
            </a:r>
            <a:r>
              <a:rPr lang="tr-TR" altLang="en-US" dirty="0"/>
              <a:t>Dr. </a:t>
            </a:r>
            <a:r>
              <a:rPr lang="tr-TR" altLang="en-US" dirty="0" err="1"/>
              <a:t>Pepper</a:t>
            </a:r>
            <a:r>
              <a:rPr lang="tr-TR" altLang="en-US" dirty="0"/>
              <a:t> </a:t>
            </a:r>
          </a:p>
          <a:p>
            <a:r>
              <a:rPr lang="tr-TR" altLang="en-US" dirty="0"/>
              <a:t>ZZ otu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5596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1.Diüretikler</a:t>
            </a:r>
            <a:endParaRPr lang="tr-TR" dirty="0"/>
          </a:p>
          <a:p>
            <a:pPr marL="0" indent="0">
              <a:buNone/>
            </a:pPr>
            <a:r>
              <a:rPr lang="da-DK" dirty="0"/>
              <a:t>2.Kalsiyum kanal blokörleri (Kalsiyum antagonistleri)</a:t>
            </a:r>
            <a:endParaRPr lang="tr-TR" dirty="0"/>
          </a:p>
          <a:p>
            <a:pPr marL="0" indent="0">
              <a:buNone/>
            </a:pPr>
            <a:r>
              <a:rPr lang="da-DK" dirty="0"/>
              <a:t>3.Anjiotensin konverting enzim inhibitörleri</a:t>
            </a:r>
            <a:endParaRPr lang="tr-TR" dirty="0"/>
          </a:p>
          <a:p>
            <a:pPr marL="0" indent="0">
              <a:buNone/>
            </a:pPr>
            <a:r>
              <a:rPr lang="da-DK" dirty="0"/>
              <a:t>4.Anjiotensin II reseptör blokörleri</a:t>
            </a:r>
            <a:endParaRPr lang="tr-TR" dirty="0"/>
          </a:p>
          <a:p>
            <a:pPr marL="0" indent="0">
              <a:buNone/>
            </a:pPr>
            <a:r>
              <a:rPr lang="da-DK" dirty="0"/>
              <a:t>5.Beta-blokörler</a:t>
            </a: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128823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ilaçlar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1.Vazodilatörler</a:t>
            </a:r>
            <a:endParaRPr lang="tr-TR" dirty="0"/>
          </a:p>
          <a:p>
            <a:pPr marL="0" indent="0">
              <a:buNone/>
            </a:pPr>
            <a:r>
              <a:rPr lang="da-DK" dirty="0"/>
              <a:t>2.Santral etkili ilaçlar</a:t>
            </a:r>
            <a:endParaRPr lang="tr-TR" dirty="0"/>
          </a:p>
          <a:p>
            <a:pPr marL="0" indent="0">
              <a:buNone/>
            </a:pPr>
            <a:r>
              <a:rPr lang="da-DK" dirty="0"/>
              <a:t>3.İmidazolin reseptör agonistleri</a:t>
            </a:r>
            <a:endParaRPr lang="tr-TR" dirty="0"/>
          </a:p>
          <a:p>
            <a:pPr marL="0" indent="0">
              <a:buNone/>
            </a:pPr>
            <a:r>
              <a:rPr lang="da-DK" dirty="0"/>
              <a:t>4.Renin inhibitörleri</a:t>
            </a:r>
            <a:endParaRPr lang="tr-TR" dirty="0"/>
          </a:p>
          <a:p>
            <a:pPr marL="0" indent="0">
              <a:buNone/>
            </a:pPr>
            <a:r>
              <a:rPr lang="da-DK" dirty="0"/>
              <a:t>5.Alfa1-blokörler</a:t>
            </a: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84421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" charset="0"/>
                <a:ea typeface="Arial" charset="0"/>
                <a:cs typeface="Arial" charset="0"/>
              </a:rPr>
              <a:t>Aynı sınıf ilaçların etki mekanizması, etkinliği ve yan etki sıklıkları birbirine benzer </a:t>
            </a:r>
          </a:p>
          <a:p>
            <a:r>
              <a:rPr lang="tr-TR" dirty="0">
                <a:latin typeface="Arial" charset="0"/>
                <a:ea typeface="Arial" charset="0"/>
                <a:cs typeface="Arial" charset="0"/>
              </a:rPr>
              <a:t>İlaçların kan basıncını düşürücü etkileri birbirine benzer</a:t>
            </a:r>
          </a:p>
          <a:p>
            <a:r>
              <a:rPr lang="tr-TR" altLang="en-US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Birçok hasta hedef kan basıncına ulaşmak için 2 veya daha fazla ilaca gereksinimi vardır</a:t>
            </a:r>
            <a:endParaRPr lang="en-US" altLang="en-US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632032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Kombine ilaç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ko-KR" dirty="0"/>
              <a:t>Birden fazla aktif madde içeren ilaç </a:t>
            </a:r>
          </a:p>
          <a:p>
            <a:r>
              <a:rPr lang="tr-TR" altLang="en-US" dirty="0"/>
              <a:t>Genel olarak iki, bazen üç</a:t>
            </a:r>
          </a:p>
        </p:txBody>
      </p:sp>
    </p:spTree>
    <p:extLst>
      <p:ext uri="{BB962C8B-B14F-4D97-AF65-F5344CB8AC3E}">
        <p14:creationId xmlns:p14="http://schemas.microsoft.com/office/powerpoint/2010/main" val="13756321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/>
              <a:t>Kombine tedavi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Birden fazla aktif madde içeren ilaçlarla yapılan tedavi</a:t>
            </a:r>
          </a:p>
        </p:txBody>
      </p:sp>
    </p:spTree>
    <p:extLst>
      <p:ext uri="{BB962C8B-B14F-4D97-AF65-F5344CB8AC3E}">
        <p14:creationId xmlns:p14="http://schemas.microsoft.com/office/powerpoint/2010/main" val="4413409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800"/>
              <a:t>Kombine tedavinin yararları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İki ilacın toplam etkisi daha fazla olabilir</a:t>
            </a:r>
          </a:p>
          <a:p>
            <a:r>
              <a:rPr lang="tr-TR" altLang="en-US"/>
              <a:t>Her 2 ilacın da etkinliğini azaltmadan daha düşük dozda kullanılmasına olanak sağlar</a:t>
            </a:r>
          </a:p>
          <a:p>
            <a:r>
              <a:rPr lang="tr-TR" altLang="en-US"/>
              <a:t>İlacın daha düşük dozda kullanılması yan etki ortaya çıkma olasılığını azaltır</a:t>
            </a:r>
          </a:p>
        </p:txBody>
      </p:sp>
    </p:spTree>
    <p:extLst>
      <p:ext uri="{BB962C8B-B14F-4D97-AF65-F5344CB8AC3E}">
        <p14:creationId xmlns:p14="http://schemas.microsoft.com/office/powerpoint/2010/main" val="2089307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800"/>
              <a:t>Birden fazla ilaçla tedavi ilkeleri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/>
              <a:t>Yan etkisi benzer ilaçları birlikte kullanmaktan kaçınılmalı</a:t>
            </a:r>
          </a:p>
          <a:p>
            <a:r>
              <a:rPr lang="tr-TR" altLang="en-US" dirty="0"/>
              <a:t>Etki mekanizması benzer ilaçları birlikte kullanmaktan kaçınılmalı</a:t>
            </a:r>
          </a:p>
          <a:p>
            <a:r>
              <a:rPr lang="tr-TR" altLang="en-US" dirty="0"/>
              <a:t>Aynı sınıftan ilaçlar birlikte kullanılmamalı (istisnaları var)</a:t>
            </a:r>
          </a:p>
        </p:txBody>
      </p:sp>
    </p:spTree>
    <p:extLst>
      <p:ext uri="{BB962C8B-B14F-4D97-AF65-F5344CB8AC3E}">
        <p14:creationId xmlns:p14="http://schemas.microsoft.com/office/powerpoint/2010/main" val="3634196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İlaç</a:t>
            </a:r>
            <a:r>
              <a:rPr lang="en-US" dirty="0"/>
              <a:t> </a:t>
            </a:r>
            <a:r>
              <a:rPr lang="en-US" dirty="0" err="1"/>
              <a:t>seçimi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>
                <a:solidFill>
                  <a:srgbClr val="FFFF00"/>
                </a:solidFill>
                <a:latin typeface="Times New Roman" charset="-94"/>
              </a:rPr>
              <a:t>Stabil angina </a:t>
            </a:r>
            <a:r>
              <a:rPr lang="da-DK" sz="2800" dirty="0" err="1">
                <a:solidFill>
                  <a:srgbClr val="FFFF00"/>
                </a:solidFill>
                <a:latin typeface="Times New Roman" charset="-94"/>
              </a:rPr>
              <a:t>pektoris</a:t>
            </a:r>
            <a:r>
              <a:rPr lang="da-DK" sz="2800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n-US" sz="2800" dirty="0">
                <a:latin typeface="Times New Roman" charset="-94"/>
                <a:sym typeface="Symbol" charset="2"/>
              </a:rPr>
              <a:t></a:t>
            </a:r>
            <a:r>
              <a:rPr lang="da-DK" sz="2800" dirty="0">
                <a:latin typeface="Times New Roman" charset="-94"/>
              </a:rPr>
              <a:t> </a:t>
            </a:r>
            <a:r>
              <a:rPr lang="da-DK" sz="2800" dirty="0" err="1">
                <a:latin typeface="Times New Roman" charset="-94"/>
              </a:rPr>
              <a:t>blokör</a:t>
            </a:r>
            <a:r>
              <a:rPr lang="da-DK" sz="2800" dirty="0">
                <a:latin typeface="Times New Roman" charset="-94"/>
              </a:rPr>
              <a:t>, </a:t>
            </a:r>
            <a:r>
              <a:rPr lang="da-DK" sz="2800" dirty="0" err="1">
                <a:latin typeface="Times New Roman" charset="-94"/>
              </a:rPr>
              <a:t>Ca</a:t>
            </a:r>
            <a:r>
              <a:rPr lang="da-DK" sz="2800" dirty="0">
                <a:latin typeface="Times New Roman" charset="-94"/>
              </a:rPr>
              <a:t> </a:t>
            </a:r>
            <a:r>
              <a:rPr lang="da-DK" sz="2800" dirty="0" err="1">
                <a:latin typeface="Times New Roman" charset="-94"/>
              </a:rPr>
              <a:t>antagonisti</a:t>
            </a:r>
            <a:endParaRPr lang="en-US" sz="2800" dirty="0">
              <a:latin typeface="Times New Roman" charset="-94"/>
            </a:endParaRPr>
          </a:p>
          <a:p>
            <a:pPr marL="0" indent="0">
              <a:buNone/>
            </a:pPr>
            <a:r>
              <a:rPr lang="da-DK" sz="2800" dirty="0" err="1">
                <a:solidFill>
                  <a:srgbClr val="FFFF00"/>
                </a:solidFill>
                <a:latin typeface="Times New Roman" charset="-94"/>
              </a:rPr>
              <a:t>Kalp</a:t>
            </a:r>
            <a:r>
              <a:rPr lang="da-DK" sz="2800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da-DK" sz="2800" dirty="0" err="1">
                <a:solidFill>
                  <a:srgbClr val="FFFF00"/>
                </a:solidFill>
                <a:latin typeface="Times New Roman" charset="-94"/>
              </a:rPr>
              <a:t>yetmezliği</a:t>
            </a:r>
            <a:r>
              <a:rPr lang="da-DK" sz="2800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da-DK" sz="2800" dirty="0" err="1">
                <a:latin typeface="Times New Roman" charset="-94"/>
              </a:rPr>
              <a:t>Diüretik</a:t>
            </a:r>
            <a:r>
              <a:rPr lang="da-DK" sz="2800" dirty="0">
                <a:latin typeface="Times New Roman" charset="-94"/>
              </a:rPr>
              <a:t>, ACEI*, ARB**, </a:t>
            </a:r>
            <a:r>
              <a:rPr lang="da-DK" sz="2800" dirty="0" err="1">
                <a:latin typeface="Times New Roman" charset="-94"/>
              </a:rPr>
              <a:t>spironolakton</a:t>
            </a:r>
            <a:r>
              <a:rPr lang="da-DK" sz="2800" dirty="0">
                <a:latin typeface="Times New Roman" charset="-94"/>
              </a:rPr>
              <a:t>, </a:t>
            </a:r>
            <a:r>
              <a:rPr lang="en-US" sz="2800" dirty="0">
                <a:latin typeface="Times New Roman" charset="-94"/>
                <a:sym typeface="Symbol" charset="2"/>
              </a:rPr>
              <a:t></a:t>
            </a:r>
            <a:r>
              <a:rPr lang="da-DK" sz="2800" dirty="0">
                <a:latin typeface="Times New Roman" charset="-94"/>
              </a:rPr>
              <a:t> </a:t>
            </a:r>
            <a:r>
              <a:rPr lang="da-DK" sz="2800" dirty="0" err="1">
                <a:latin typeface="Times New Roman" charset="-94"/>
              </a:rPr>
              <a:t>blokör</a:t>
            </a:r>
            <a:endParaRPr lang="en-US" sz="2800" dirty="0">
              <a:latin typeface="Times New Roman" charset="-94"/>
            </a:endParaRPr>
          </a:p>
          <a:p>
            <a:pPr marL="0" indent="0">
              <a:buNone/>
            </a:pPr>
            <a:r>
              <a:rPr lang="da-DK" sz="2800" dirty="0" err="1">
                <a:solidFill>
                  <a:srgbClr val="FFFF00"/>
                </a:solidFill>
                <a:latin typeface="Times New Roman" charset="-94"/>
              </a:rPr>
              <a:t>Hipertrofik</a:t>
            </a:r>
            <a:r>
              <a:rPr lang="da-DK" sz="2800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da-DK" sz="2800" dirty="0" err="1">
                <a:solidFill>
                  <a:srgbClr val="FFFF00"/>
                </a:solidFill>
                <a:latin typeface="Times New Roman" charset="-94"/>
              </a:rPr>
              <a:t>kardiyomyopati</a:t>
            </a:r>
            <a:r>
              <a:rPr lang="da-DK" sz="2800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n-US" sz="2800" dirty="0">
                <a:latin typeface="Times New Roman" charset="-94"/>
                <a:sym typeface="Symbol" charset="2"/>
              </a:rPr>
              <a:t></a:t>
            </a:r>
            <a:r>
              <a:rPr lang="da-DK" sz="2800" dirty="0">
                <a:latin typeface="Times New Roman" charset="-94"/>
              </a:rPr>
              <a:t> </a:t>
            </a:r>
            <a:r>
              <a:rPr lang="da-DK" sz="2800" dirty="0" err="1">
                <a:latin typeface="Times New Roman" charset="-94"/>
              </a:rPr>
              <a:t>blokör</a:t>
            </a:r>
            <a:r>
              <a:rPr lang="da-DK" sz="2800" dirty="0">
                <a:latin typeface="Times New Roman" charset="-94"/>
              </a:rPr>
              <a:t>, </a:t>
            </a:r>
            <a:r>
              <a:rPr lang="da-DK" sz="2800" dirty="0" err="1">
                <a:latin typeface="Times New Roman" charset="-94"/>
              </a:rPr>
              <a:t>diltiazem</a:t>
            </a:r>
            <a:r>
              <a:rPr lang="da-DK" sz="2800" dirty="0">
                <a:latin typeface="Times New Roman" charset="-94"/>
              </a:rPr>
              <a:t>, </a:t>
            </a:r>
            <a:r>
              <a:rPr lang="da-DK" sz="2800" dirty="0" err="1">
                <a:latin typeface="Times New Roman" charset="-94"/>
              </a:rPr>
              <a:t>verapamil</a:t>
            </a:r>
            <a:endParaRPr lang="en-US" sz="2800" dirty="0">
              <a:latin typeface="Times New Roman" charset="-94"/>
            </a:endParaRPr>
          </a:p>
          <a:p>
            <a:pPr marL="0" indent="0">
              <a:buNone/>
            </a:pPr>
            <a:r>
              <a:rPr lang="da-DK" sz="2800" dirty="0" err="1">
                <a:solidFill>
                  <a:srgbClr val="FFFF00"/>
                </a:solidFill>
                <a:latin typeface="Times New Roman" charset="-94"/>
              </a:rPr>
              <a:t>Supraventriküler</a:t>
            </a:r>
            <a:r>
              <a:rPr lang="da-DK" sz="2800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da-DK" sz="2800" dirty="0" err="1">
                <a:solidFill>
                  <a:srgbClr val="FFFF00"/>
                </a:solidFill>
                <a:latin typeface="Times New Roman" charset="-94"/>
              </a:rPr>
              <a:t>taşikardi</a:t>
            </a:r>
            <a:r>
              <a:rPr lang="da-DK" sz="2800" dirty="0">
                <a:solidFill>
                  <a:srgbClr val="FFFF00"/>
                </a:solidFill>
                <a:latin typeface="Times New Roman" charset="-94"/>
              </a:rPr>
              <a:t>:</a:t>
            </a:r>
            <a:r>
              <a:rPr lang="en-US" sz="2800" dirty="0">
                <a:latin typeface="Times New Roman" charset="-94"/>
                <a:sym typeface="Symbol" charset="2"/>
              </a:rPr>
              <a:t></a:t>
            </a:r>
            <a:r>
              <a:rPr lang="da-DK" sz="2800" dirty="0">
                <a:latin typeface="Times New Roman" charset="-94"/>
              </a:rPr>
              <a:t> </a:t>
            </a:r>
            <a:r>
              <a:rPr lang="da-DK" sz="2800" dirty="0" err="1">
                <a:latin typeface="Times New Roman" charset="-94"/>
              </a:rPr>
              <a:t>blokör</a:t>
            </a:r>
            <a:r>
              <a:rPr lang="da-DK" sz="2800" dirty="0">
                <a:latin typeface="Times New Roman" charset="-94"/>
              </a:rPr>
              <a:t>, </a:t>
            </a:r>
            <a:r>
              <a:rPr lang="da-DK" sz="2800" dirty="0" err="1">
                <a:latin typeface="Times New Roman" charset="-94"/>
              </a:rPr>
              <a:t>diltiazem</a:t>
            </a:r>
            <a:r>
              <a:rPr lang="da-DK" sz="2800" dirty="0">
                <a:latin typeface="Times New Roman" charset="-94"/>
              </a:rPr>
              <a:t>, </a:t>
            </a:r>
            <a:r>
              <a:rPr lang="da-DK" sz="2800" dirty="0" err="1">
                <a:latin typeface="Times New Roman" charset="-94"/>
              </a:rPr>
              <a:t>verapamil</a:t>
            </a:r>
            <a:endParaRPr lang="en-US" sz="2800" dirty="0">
              <a:latin typeface="Times New Roman" charset="-94"/>
            </a:endParaRPr>
          </a:p>
          <a:p>
            <a:pPr marL="0" indent="0">
              <a:buNone/>
            </a:pPr>
            <a:r>
              <a:rPr lang="da-DK" sz="2800" dirty="0" err="1">
                <a:solidFill>
                  <a:srgbClr val="FFFF00"/>
                </a:solidFill>
                <a:latin typeface="Times New Roman" charset="-94"/>
              </a:rPr>
              <a:t>Miyokard</a:t>
            </a:r>
            <a:r>
              <a:rPr lang="da-DK" sz="2800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da-DK" sz="2800" dirty="0" err="1">
                <a:solidFill>
                  <a:srgbClr val="FFFF00"/>
                </a:solidFill>
                <a:latin typeface="Times New Roman" charset="-94"/>
              </a:rPr>
              <a:t>infarktüs</a:t>
            </a:r>
            <a:r>
              <a:rPr lang="da-DK" sz="2800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da-DK" sz="2800" dirty="0" err="1">
                <a:solidFill>
                  <a:srgbClr val="FFFF00"/>
                </a:solidFill>
                <a:latin typeface="Times New Roman" charset="-94"/>
              </a:rPr>
              <a:t>sonrası:ISA</a:t>
            </a:r>
            <a:r>
              <a:rPr lang="da-DK" sz="2800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da-DK" sz="2800" dirty="0" err="1">
                <a:latin typeface="Times New Roman" charset="-94"/>
              </a:rPr>
              <a:t>negatif</a:t>
            </a:r>
            <a:r>
              <a:rPr lang="da-DK" sz="2800" dirty="0">
                <a:latin typeface="Times New Roman" charset="-94"/>
              </a:rPr>
              <a:t> </a:t>
            </a:r>
            <a:r>
              <a:rPr lang="en-US" sz="2800" dirty="0">
                <a:latin typeface="Times New Roman" charset="-94"/>
                <a:sym typeface="Symbol" charset="2"/>
              </a:rPr>
              <a:t></a:t>
            </a:r>
            <a:r>
              <a:rPr lang="da-DK" sz="2800" dirty="0">
                <a:latin typeface="Times New Roman" charset="-94"/>
              </a:rPr>
              <a:t> </a:t>
            </a:r>
            <a:r>
              <a:rPr lang="da-DK" sz="2800" dirty="0" err="1">
                <a:latin typeface="Times New Roman" charset="-94"/>
              </a:rPr>
              <a:t>blokör</a:t>
            </a:r>
            <a:r>
              <a:rPr lang="da-DK" sz="2800" dirty="0">
                <a:latin typeface="Times New Roman" charset="-94"/>
              </a:rPr>
              <a:t>, ACEI (</a:t>
            </a:r>
            <a:r>
              <a:rPr lang="da-DK" sz="2800" dirty="0" err="1">
                <a:latin typeface="Times New Roman" charset="-94"/>
              </a:rPr>
              <a:t>sistolikfonksiyon</a:t>
            </a:r>
            <a:r>
              <a:rPr lang="da-DK" sz="2800" dirty="0">
                <a:latin typeface="Times New Roman" charset="-94"/>
              </a:rPr>
              <a:t> </a:t>
            </a:r>
            <a:r>
              <a:rPr lang="da-DK" sz="2800" dirty="0" err="1">
                <a:latin typeface="Times New Roman" charset="-94"/>
              </a:rPr>
              <a:t>bozukluğu</a:t>
            </a:r>
            <a:r>
              <a:rPr lang="da-DK" sz="2800" dirty="0">
                <a:latin typeface="Times New Roman" charset="-94"/>
              </a:rPr>
              <a:t> </a:t>
            </a:r>
            <a:r>
              <a:rPr lang="da-DK" sz="2800" dirty="0" err="1">
                <a:latin typeface="Times New Roman" charset="-94"/>
              </a:rPr>
              <a:t>varsa</a:t>
            </a:r>
            <a:r>
              <a:rPr lang="da-DK" sz="2800" dirty="0">
                <a:latin typeface="Times New Roman" charset="-94"/>
              </a:rPr>
              <a:t>), </a:t>
            </a:r>
            <a:r>
              <a:rPr lang="da-DK" sz="2800" dirty="0" err="1">
                <a:latin typeface="Times New Roman" charset="-94"/>
              </a:rPr>
              <a:t>spironolakton</a:t>
            </a:r>
            <a:endParaRPr lang="en-US" sz="2800" dirty="0">
              <a:latin typeface="Times New Roman" charset="-94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2451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938213" y="828675"/>
            <a:ext cx="9004300" cy="1181100"/>
          </a:xfrm>
        </p:spPr>
        <p:txBody>
          <a:bodyPr/>
          <a:lstStyle/>
          <a:p>
            <a:r>
              <a:rPr lang="tr-TR" altLang="tr-TR" sz="4000" dirty="0">
                <a:latin typeface="Comic Sans MS" charset="-94"/>
              </a:rPr>
              <a:t>Amerika 2017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509588" y="2185988"/>
            <a:ext cx="9501187" cy="425132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tr-TR" altLang="tr-TR" sz="2400" dirty="0">
                <a:latin typeface="Comic Sans MS" charset="-94"/>
              </a:rPr>
              <a:t>Sınıflandırma			SKB </a:t>
            </a:r>
            <a:r>
              <a:rPr lang="tr-TR" altLang="tr-TR" sz="2400" dirty="0" err="1">
                <a:latin typeface="Comic Sans MS" charset="-94"/>
              </a:rPr>
              <a:t>mmHg</a:t>
            </a:r>
            <a:r>
              <a:rPr lang="tr-TR" altLang="tr-TR" sz="2400" dirty="0">
                <a:latin typeface="Comic Sans MS" charset="-94"/>
              </a:rPr>
              <a:t>		DKB </a:t>
            </a:r>
            <a:r>
              <a:rPr lang="tr-TR" altLang="tr-TR" sz="2400" dirty="0" err="1">
                <a:latin typeface="Comic Sans MS" charset="-94"/>
              </a:rPr>
              <a:t>mmHg</a:t>
            </a:r>
            <a:endParaRPr lang="tr-TR" altLang="tr-TR" sz="2400" dirty="0">
              <a:latin typeface="Comic Sans MS" charset="-94"/>
            </a:endParaRPr>
          </a:p>
          <a:p>
            <a:pPr marL="0" indent="0">
              <a:buNone/>
            </a:pPr>
            <a:r>
              <a:rPr lang="es-ES" sz="2400" dirty="0"/>
              <a:t>Normal			&lt;120		ve	&lt;80</a:t>
            </a:r>
            <a:endParaRPr lang="tr-TR" sz="2400" dirty="0"/>
          </a:p>
          <a:p>
            <a:pPr marL="0" indent="0">
              <a:buNone/>
            </a:pPr>
            <a:r>
              <a:rPr lang="es-ES" sz="2400" dirty="0"/>
              <a:t>Yüksek			120-129	veya	&lt;80</a:t>
            </a:r>
            <a:endParaRPr lang="tr-TR" sz="2400" dirty="0"/>
          </a:p>
          <a:p>
            <a:pPr marL="0" indent="0">
              <a:buNone/>
            </a:pPr>
            <a:r>
              <a:rPr lang="en-US" sz="2400" dirty="0" err="1"/>
              <a:t>Hipertansiyon</a:t>
            </a:r>
            <a:endParaRPr lang="tr-TR" sz="2400" dirty="0"/>
          </a:p>
          <a:p>
            <a:r>
              <a:rPr lang="en-US" sz="2400" dirty="0" err="1"/>
              <a:t>Evre</a:t>
            </a:r>
            <a:r>
              <a:rPr lang="en-US" sz="2400" dirty="0"/>
              <a:t> 1			130-159	</a:t>
            </a:r>
            <a:r>
              <a:rPr lang="en-US" sz="2400" dirty="0" err="1"/>
              <a:t>veya</a:t>
            </a:r>
            <a:r>
              <a:rPr lang="en-US" sz="2400" dirty="0"/>
              <a:t>	80-89</a:t>
            </a:r>
            <a:endParaRPr lang="tr-TR" sz="2400" dirty="0"/>
          </a:p>
          <a:p>
            <a:r>
              <a:rPr lang="en-US" sz="2400" dirty="0" err="1"/>
              <a:t>Evre</a:t>
            </a:r>
            <a:r>
              <a:rPr lang="en-US" sz="2400" dirty="0"/>
              <a:t> 2			</a:t>
            </a:r>
            <a:r>
              <a:rPr lang="en-US" sz="2400" dirty="0">
                <a:sym typeface="Symbol"/>
              </a:rPr>
              <a:t></a:t>
            </a:r>
            <a:r>
              <a:rPr lang="en-US" sz="2400" dirty="0"/>
              <a:t>140		</a:t>
            </a:r>
            <a:r>
              <a:rPr lang="en-US" sz="2400" dirty="0" err="1"/>
              <a:t>veya</a:t>
            </a:r>
            <a:r>
              <a:rPr lang="en-US" sz="2400" dirty="0"/>
              <a:t>	</a:t>
            </a:r>
            <a:r>
              <a:rPr lang="en-US" sz="2400" dirty="0">
                <a:sym typeface="Symbol"/>
              </a:rPr>
              <a:t></a:t>
            </a:r>
            <a:r>
              <a:rPr lang="en-US" sz="2400" dirty="0"/>
              <a:t>90	</a:t>
            </a:r>
            <a:endParaRPr lang="en-US" altLang="tr-TR" sz="2400" dirty="0">
              <a:solidFill>
                <a:srgbClr val="FFFFFF"/>
              </a:solidFill>
              <a:ea typeface="Arial" charset="-94"/>
              <a:cs typeface="Arial" charset="-94"/>
            </a:endParaRPr>
          </a:p>
          <a:p>
            <a:pPr>
              <a:buFont typeface="Monotype Sorts" charset="2"/>
              <a:buNone/>
            </a:pPr>
            <a:endParaRPr lang="en-US" altLang="tr-TR" sz="2400" dirty="0">
              <a:solidFill>
                <a:srgbClr val="FFFFFF"/>
              </a:solidFill>
            </a:endParaRPr>
          </a:p>
          <a:p>
            <a:pPr>
              <a:buFont typeface="Monotype Sorts" charset="2"/>
              <a:buNone/>
            </a:pPr>
            <a:r>
              <a:rPr lang="tr-TR" altLang="tr-TR" sz="2400" dirty="0"/>
              <a:t>			</a:t>
            </a:r>
            <a:r>
              <a:rPr lang="tr-TR" altLang="tr-TR" dirty="0"/>
              <a:t>		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ln>
                  <a:solidFill>
                    <a:schemeClr val="bg1"/>
                  </a:solidFill>
                </a:ln>
                <a:latin typeface="Times New Roman Tur" charset="-94"/>
              </a:rPr>
              <a:t>www.tekinakpolat.com</a:t>
            </a:r>
            <a:endParaRPr lang="tr-TR" altLang="tr-TR" dirty="0">
              <a:ln>
                <a:solidFill>
                  <a:schemeClr val="bg1"/>
                </a:solidFill>
              </a:ln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04255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İlaç</a:t>
            </a:r>
            <a:r>
              <a:rPr lang="en-US" dirty="0"/>
              <a:t> </a:t>
            </a:r>
            <a:r>
              <a:rPr lang="en-US" dirty="0" err="1"/>
              <a:t>seçimi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rgbClr val="FFFF00"/>
                </a:solidFill>
                <a:latin typeface="Times New Roman" charset="-94"/>
              </a:rPr>
              <a:t>Migren: </a:t>
            </a:r>
            <a:r>
              <a:rPr lang="da-DK" dirty="0">
                <a:latin typeface="Times New Roman" charset="-94"/>
              </a:rPr>
              <a:t>Non selektif </a:t>
            </a:r>
            <a:r>
              <a:rPr lang="en-US" dirty="0">
                <a:latin typeface="Times New Roman" charset="-94"/>
                <a:sym typeface="Symbol" charset="2"/>
              </a:rPr>
              <a:t></a:t>
            </a:r>
            <a:r>
              <a:rPr lang="da-DK" dirty="0">
                <a:latin typeface="Times New Roman" charset="-94"/>
              </a:rPr>
              <a:t> blokör, verapamil, diltiazem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da-DK" dirty="0" err="1">
                <a:solidFill>
                  <a:srgbClr val="FFFF00"/>
                </a:solidFill>
                <a:latin typeface="Times New Roman" charset="-94"/>
              </a:rPr>
              <a:t>Artmış</a:t>
            </a:r>
            <a:r>
              <a:rPr lang="da-DK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charset="-94"/>
              </a:rPr>
              <a:t>aldosteron</a:t>
            </a:r>
            <a:r>
              <a:rPr lang="da-DK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da-DK" dirty="0" err="1">
                <a:latin typeface="Times New Roman" charset="-94"/>
              </a:rPr>
              <a:t>Spironolakton</a:t>
            </a:r>
            <a:endParaRPr lang="da-DK" dirty="0">
              <a:latin typeface="Times New Roman" charset="-94"/>
            </a:endParaRPr>
          </a:p>
          <a:p>
            <a:pPr marL="0" indent="0">
              <a:buNone/>
            </a:pPr>
            <a:r>
              <a:rPr lang="da-DK" dirty="0" err="1">
                <a:solidFill>
                  <a:srgbClr val="FFFF00"/>
                </a:solidFill>
                <a:latin typeface="Times New Roman" charset="-94"/>
              </a:rPr>
              <a:t>Diyabetik</a:t>
            </a:r>
            <a:r>
              <a:rPr lang="da-DK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da-DK" dirty="0" err="1">
                <a:solidFill>
                  <a:srgbClr val="FFFF00"/>
                </a:solidFill>
                <a:latin typeface="Times New Roman" charset="-94"/>
              </a:rPr>
              <a:t>nefropati</a:t>
            </a:r>
            <a:r>
              <a:rPr lang="da-DK" dirty="0">
                <a:solidFill>
                  <a:srgbClr val="FFFF00"/>
                </a:solidFill>
                <a:latin typeface="Times New Roman" charset="-94"/>
              </a:rPr>
              <a:t> (Tip I): </a:t>
            </a:r>
            <a:r>
              <a:rPr lang="da-DK" dirty="0">
                <a:latin typeface="Times New Roman" charset="-94"/>
              </a:rPr>
              <a:t>ACEI, ARB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da-DK" dirty="0">
                <a:solidFill>
                  <a:srgbClr val="FFFF00"/>
                </a:solidFill>
                <a:latin typeface="Times New Roman" charset="-94"/>
              </a:rPr>
              <a:t>Diyabetik nefropati (Tip II): </a:t>
            </a:r>
            <a:r>
              <a:rPr lang="da-DK" dirty="0">
                <a:latin typeface="Times New Roman" charset="-94"/>
              </a:rPr>
              <a:t>ACEI, ARB, Ca antagonisti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da-DK" dirty="0" err="1">
                <a:solidFill>
                  <a:srgbClr val="FFFF00"/>
                </a:solidFill>
                <a:latin typeface="Times New Roman" charset="-94"/>
              </a:rPr>
              <a:t>Gebelik</a:t>
            </a:r>
            <a:r>
              <a:rPr lang="da-DK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da-DK" dirty="0" err="1">
                <a:latin typeface="Times New Roman" charset="-94"/>
              </a:rPr>
              <a:t>Metildopa</a:t>
            </a:r>
            <a:r>
              <a:rPr lang="da-DK" dirty="0">
                <a:latin typeface="Times New Roman" charset="-94"/>
              </a:rPr>
              <a:t>, </a:t>
            </a:r>
            <a:r>
              <a:rPr lang="da-DK" dirty="0" err="1">
                <a:latin typeface="Times New Roman" charset="-94"/>
              </a:rPr>
              <a:t>hidralazin</a:t>
            </a:r>
            <a:endParaRPr lang="en-US" dirty="0">
              <a:latin typeface="Times New Roman" charset="-94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672164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İlaç</a:t>
            </a:r>
            <a:r>
              <a:rPr lang="en-US" dirty="0"/>
              <a:t> </a:t>
            </a:r>
            <a:r>
              <a:rPr lang="en-US" dirty="0" err="1"/>
              <a:t>seçimi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>
                <a:solidFill>
                  <a:srgbClr val="FFFF00"/>
                </a:solidFill>
                <a:latin typeface="Times New Roman" charset="-94"/>
              </a:rPr>
              <a:t>Hiperlipidemi</a:t>
            </a:r>
            <a:r>
              <a:rPr lang="da-DK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da-DK" dirty="0">
                <a:latin typeface="Times New Roman" charset="-94"/>
              </a:rPr>
              <a:t>Alfa </a:t>
            </a:r>
            <a:r>
              <a:rPr lang="da-DK" dirty="0" err="1">
                <a:latin typeface="Times New Roman" charset="-94"/>
              </a:rPr>
              <a:t>blokör</a:t>
            </a:r>
            <a:r>
              <a:rPr lang="da-DK" dirty="0">
                <a:latin typeface="Times New Roman" charset="-94"/>
              </a:rPr>
              <a:t>, </a:t>
            </a:r>
            <a:r>
              <a:rPr lang="da-DK" dirty="0" err="1">
                <a:latin typeface="Times New Roman" charset="-94"/>
              </a:rPr>
              <a:t>Ca</a:t>
            </a:r>
            <a:r>
              <a:rPr lang="da-DK" dirty="0">
                <a:latin typeface="Times New Roman" charset="-94"/>
              </a:rPr>
              <a:t> </a:t>
            </a:r>
            <a:r>
              <a:rPr lang="da-DK" dirty="0" err="1">
                <a:latin typeface="Times New Roman" charset="-94"/>
              </a:rPr>
              <a:t>antagonisti</a:t>
            </a:r>
            <a:r>
              <a:rPr lang="da-DK" dirty="0">
                <a:latin typeface="Times New Roman" charset="-94"/>
              </a:rPr>
              <a:t>, ACEI, ARB, </a:t>
            </a:r>
            <a:r>
              <a:rPr lang="da-DK" dirty="0" err="1">
                <a:latin typeface="Times New Roman" charset="-94"/>
              </a:rPr>
              <a:t>Indapamide</a:t>
            </a:r>
            <a:r>
              <a:rPr lang="da-DK" dirty="0">
                <a:latin typeface="Times New Roman" charset="-94"/>
              </a:rPr>
              <a:t>, ISA </a:t>
            </a:r>
            <a:r>
              <a:rPr lang="da-DK" dirty="0" err="1">
                <a:latin typeface="Times New Roman" charset="-94"/>
              </a:rPr>
              <a:t>pozitif</a:t>
            </a:r>
            <a:r>
              <a:rPr lang="da-DK" dirty="0">
                <a:latin typeface="Times New Roman" charset="-94"/>
              </a:rPr>
              <a:t> </a:t>
            </a:r>
            <a:r>
              <a:rPr lang="en-US" dirty="0">
                <a:latin typeface="Times New Roman" charset="-94"/>
                <a:sym typeface="Symbol" charset="2"/>
              </a:rPr>
              <a:t></a:t>
            </a:r>
            <a:r>
              <a:rPr lang="da-DK" dirty="0">
                <a:latin typeface="Times New Roman" charset="-94"/>
              </a:rPr>
              <a:t> </a:t>
            </a:r>
            <a:r>
              <a:rPr lang="da-DK" dirty="0" err="1">
                <a:latin typeface="Times New Roman" charset="-94"/>
              </a:rPr>
              <a:t>blokör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da-DK" dirty="0" err="1">
                <a:solidFill>
                  <a:srgbClr val="FFFF00"/>
                </a:solidFill>
                <a:latin typeface="Times New Roman" charset="-94"/>
              </a:rPr>
              <a:t>Bradikardi</a:t>
            </a:r>
            <a:r>
              <a:rPr lang="da-DK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da-DK" dirty="0">
                <a:latin typeface="Times New Roman" charset="-94"/>
              </a:rPr>
              <a:t>ACEI, ARB, </a:t>
            </a:r>
            <a:r>
              <a:rPr lang="da-DK" dirty="0" err="1">
                <a:latin typeface="Times New Roman" charset="-94"/>
              </a:rPr>
              <a:t>dihidropiridin</a:t>
            </a:r>
            <a:r>
              <a:rPr lang="da-DK" dirty="0">
                <a:latin typeface="Times New Roman" charset="-94"/>
              </a:rPr>
              <a:t> 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Esansiyel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tremor: </a:t>
            </a:r>
            <a:r>
              <a:rPr lang="en-US" dirty="0">
                <a:latin typeface="Times New Roman" charset="-94"/>
                <a:sym typeface="Symbol" charset="2"/>
              </a:rPr>
              <a:t></a:t>
            </a:r>
            <a:r>
              <a:rPr lang="es-ES" dirty="0">
                <a:latin typeface="Times New Roman" charset="-94"/>
              </a:rPr>
              <a:t> </a:t>
            </a:r>
            <a:r>
              <a:rPr lang="es-ES" dirty="0" err="1">
                <a:latin typeface="Times New Roman" charset="-94"/>
              </a:rPr>
              <a:t>blokör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Yaşlı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hastalarda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s-ES" dirty="0" err="1">
                <a:latin typeface="Times New Roman" charset="-94"/>
              </a:rPr>
              <a:t>Diüretik</a:t>
            </a:r>
            <a:r>
              <a:rPr lang="es-ES" dirty="0">
                <a:latin typeface="Times New Roman" charset="-94"/>
              </a:rPr>
              <a:t>, Ca </a:t>
            </a:r>
            <a:r>
              <a:rPr lang="es-ES" dirty="0" err="1">
                <a:latin typeface="Times New Roman" charset="-94"/>
              </a:rPr>
              <a:t>antagonisti</a:t>
            </a:r>
            <a:r>
              <a:rPr lang="es-ES" dirty="0">
                <a:latin typeface="Times New Roman" charset="-94"/>
              </a:rPr>
              <a:t>, ACEI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Genç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hasta: </a:t>
            </a:r>
            <a:r>
              <a:rPr lang="en-US" dirty="0">
                <a:latin typeface="Times New Roman" charset="-94"/>
                <a:sym typeface="Symbol" charset="2"/>
              </a:rPr>
              <a:t></a:t>
            </a:r>
            <a:r>
              <a:rPr lang="es-ES" dirty="0">
                <a:latin typeface="Times New Roman" charset="-94"/>
              </a:rPr>
              <a:t> </a:t>
            </a:r>
            <a:r>
              <a:rPr lang="es-ES" dirty="0" err="1">
                <a:latin typeface="Times New Roman" charset="-94"/>
              </a:rPr>
              <a:t>blokör</a:t>
            </a:r>
            <a:r>
              <a:rPr lang="es-ES" dirty="0">
                <a:latin typeface="Times New Roman" charset="-94"/>
              </a:rPr>
              <a:t>, ACEI, Ca </a:t>
            </a:r>
            <a:r>
              <a:rPr lang="es-ES" dirty="0" err="1">
                <a:latin typeface="Times New Roman" charset="-94"/>
              </a:rPr>
              <a:t>antagonisti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48251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İlaç</a:t>
            </a:r>
            <a:r>
              <a:rPr lang="en-US" dirty="0"/>
              <a:t> </a:t>
            </a:r>
            <a:r>
              <a:rPr lang="en-US" dirty="0" err="1"/>
              <a:t>seçimi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Renal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arter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darlığı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s-ES" dirty="0">
                <a:latin typeface="Times New Roman" charset="-94"/>
              </a:rPr>
              <a:t>Ca </a:t>
            </a:r>
            <a:r>
              <a:rPr lang="es-ES" dirty="0" err="1">
                <a:latin typeface="Times New Roman" charset="-94"/>
              </a:rPr>
              <a:t>antagonisti</a:t>
            </a:r>
            <a:r>
              <a:rPr lang="es-ES" dirty="0">
                <a:latin typeface="Times New Roman" charset="-94"/>
              </a:rPr>
              <a:t>, </a:t>
            </a:r>
            <a:r>
              <a:rPr lang="en-US" dirty="0">
                <a:latin typeface="Times New Roman" charset="-94"/>
                <a:sym typeface="Symbol" charset="2"/>
              </a:rPr>
              <a:t></a:t>
            </a:r>
            <a:r>
              <a:rPr lang="es-ES" dirty="0">
                <a:latin typeface="Times New Roman" charset="-94"/>
              </a:rPr>
              <a:t> </a:t>
            </a:r>
            <a:r>
              <a:rPr lang="es-ES" dirty="0" err="1">
                <a:latin typeface="Times New Roman" charset="-94"/>
              </a:rPr>
              <a:t>blokör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Hiperkalsiüriye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bağlı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böbrek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taşı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:</a:t>
            </a:r>
            <a:r>
              <a:rPr lang="es-ES" dirty="0">
                <a:latin typeface="Times New Roman" charset="-94"/>
              </a:rPr>
              <a:t>	</a:t>
            </a:r>
            <a:r>
              <a:rPr lang="es-ES" dirty="0" err="1">
                <a:latin typeface="Times New Roman" charset="-94"/>
              </a:rPr>
              <a:t>Tiyazidler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Renal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transplantasyon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s-ES" dirty="0">
                <a:latin typeface="Times New Roman" charset="-94"/>
              </a:rPr>
              <a:t>Ca </a:t>
            </a:r>
            <a:r>
              <a:rPr lang="es-ES" dirty="0" err="1">
                <a:latin typeface="Times New Roman" charset="-94"/>
              </a:rPr>
              <a:t>antagonisti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Artrit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s-ES" dirty="0">
                <a:latin typeface="Times New Roman" charset="-94"/>
              </a:rPr>
              <a:t>Ca </a:t>
            </a:r>
            <a:r>
              <a:rPr lang="es-ES" dirty="0" err="1">
                <a:latin typeface="Times New Roman" charset="-94"/>
              </a:rPr>
              <a:t>antagonisti</a:t>
            </a:r>
            <a:r>
              <a:rPr lang="es-ES" dirty="0">
                <a:latin typeface="Times New Roman" charset="-94"/>
              </a:rPr>
              <a:t>, Alfa </a:t>
            </a:r>
            <a:r>
              <a:rPr lang="es-ES" dirty="0" err="1">
                <a:latin typeface="Times New Roman" charset="-94"/>
              </a:rPr>
              <a:t>blokör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Astım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s-ES" dirty="0">
                <a:latin typeface="Times New Roman" charset="-94"/>
              </a:rPr>
              <a:t>Ca </a:t>
            </a:r>
            <a:r>
              <a:rPr lang="es-ES" dirty="0" err="1">
                <a:latin typeface="Times New Roman" charset="-94"/>
              </a:rPr>
              <a:t>antagonisti</a:t>
            </a:r>
            <a:r>
              <a:rPr lang="es-ES" dirty="0">
                <a:latin typeface="Times New Roman" charset="-94"/>
              </a:rPr>
              <a:t>, </a:t>
            </a:r>
            <a:r>
              <a:rPr lang="es-ES" dirty="0" err="1">
                <a:latin typeface="Times New Roman" charset="-94"/>
              </a:rPr>
              <a:t>diüretik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İzole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sistolik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hipertansiyon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(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yaşlılarda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):</a:t>
            </a:r>
            <a:r>
              <a:rPr lang="es-ES" dirty="0">
                <a:latin typeface="Times New Roman" charset="-94"/>
              </a:rPr>
              <a:t>	</a:t>
            </a:r>
            <a:r>
              <a:rPr lang="es-ES" dirty="0" err="1">
                <a:latin typeface="Times New Roman" charset="-94"/>
              </a:rPr>
              <a:t>Diüretik</a:t>
            </a:r>
            <a:r>
              <a:rPr lang="es-ES" dirty="0">
                <a:latin typeface="Times New Roman" charset="-94"/>
              </a:rPr>
              <a:t>, Ca </a:t>
            </a:r>
            <a:r>
              <a:rPr lang="es-ES" dirty="0" err="1">
                <a:latin typeface="Times New Roman" charset="-94"/>
              </a:rPr>
              <a:t>antagonisti</a:t>
            </a:r>
            <a:endParaRPr lang="en-US" dirty="0">
              <a:latin typeface="Times New Roman" charset="-94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989224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İlaç</a:t>
            </a:r>
            <a:r>
              <a:rPr lang="en-US" dirty="0"/>
              <a:t> </a:t>
            </a:r>
            <a:r>
              <a:rPr lang="en-US" dirty="0" err="1"/>
              <a:t>seçimi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Hipertiroidi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n-US" dirty="0">
                <a:latin typeface="Times New Roman" charset="-94"/>
                <a:sym typeface="Symbol" charset="2"/>
              </a:rPr>
              <a:t></a:t>
            </a:r>
            <a:r>
              <a:rPr lang="es-ES" dirty="0">
                <a:latin typeface="Times New Roman" charset="-94"/>
              </a:rPr>
              <a:t> </a:t>
            </a:r>
            <a:r>
              <a:rPr lang="es-ES" dirty="0" err="1">
                <a:latin typeface="Times New Roman" charset="-94"/>
              </a:rPr>
              <a:t>blokör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Osteoporoz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s-ES" dirty="0" err="1">
                <a:latin typeface="Times New Roman" charset="-94"/>
              </a:rPr>
              <a:t>Tiyazidler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Benign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prostat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hipertrofisi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s-ES" dirty="0">
                <a:latin typeface="Times New Roman" charset="-94"/>
              </a:rPr>
              <a:t>Alfa </a:t>
            </a:r>
            <a:r>
              <a:rPr lang="es-ES" dirty="0" err="1">
                <a:latin typeface="Times New Roman" charset="-94"/>
              </a:rPr>
              <a:t>blokör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tr-TR" dirty="0">
                <a:solidFill>
                  <a:srgbClr val="FFFF00"/>
                </a:solidFill>
                <a:latin typeface="Times New Roman" charset="-94"/>
              </a:rPr>
              <a:t>Kronik böbrek hastalığı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s-ES" dirty="0">
                <a:latin typeface="Times New Roman" charset="-94"/>
              </a:rPr>
              <a:t>ACEI, ARB </a:t>
            </a:r>
            <a:endParaRPr lang="en-US" dirty="0">
              <a:latin typeface="Times New Roman" charset="-94"/>
            </a:endParaRPr>
          </a:p>
          <a:p>
            <a:pPr marL="0" indent="0">
              <a:buNone/>
            </a:pP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Tekrarlayan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 </a:t>
            </a:r>
            <a:r>
              <a:rPr lang="es-ES" dirty="0" err="1">
                <a:solidFill>
                  <a:srgbClr val="FFFF00"/>
                </a:solidFill>
                <a:latin typeface="Times New Roman" charset="-94"/>
              </a:rPr>
              <a:t>inme</a:t>
            </a:r>
            <a:r>
              <a:rPr lang="es-ES" dirty="0">
                <a:solidFill>
                  <a:srgbClr val="FFFF00"/>
                </a:solidFill>
                <a:latin typeface="Times New Roman" charset="-94"/>
              </a:rPr>
              <a:t>: </a:t>
            </a:r>
            <a:r>
              <a:rPr lang="es-ES" dirty="0" err="1">
                <a:latin typeface="Times New Roman" charset="-94"/>
              </a:rPr>
              <a:t>Diüretik</a:t>
            </a:r>
            <a:r>
              <a:rPr lang="es-ES" dirty="0">
                <a:latin typeface="Times New Roman" charset="-94"/>
              </a:rPr>
              <a:t>, ACEI</a:t>
            </a:r>
            <a:endParaRPr lang="en-US" dirty="0">
              <a:latin typeface="Times New Roman" charset="-94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094275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800" dirty="0"/>
              <a:t>Yan etkiler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371600"/>
            <a:ext cx="9004300" cy="42513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tr-TR" altLang="en-US" sz="2800" dirty="0"/>
              <a:t>Her ilacın yan etkisi olabilir.</a:t>
            </a:r>
          </a:p>
          <a:p>
            <a:pPr>
              <a:lnSpc>
                <a:spcPct val="110000"/>
              </a:lnSpc>
            </a:pPr>
            <a:r>
              <a:rPr lang="tr-TR" altLang="en-US" sz="2800" dirty="0"/>
              <a:t>Aynı sınıfa ait ilaçların yan etkileri benzerdir</a:t>
            </a:r>
          </a:p>
          <a:p>
            <a:pPr>
              <a:lnSpc>
                <a:spcPct val="110000"/>
              </a:lnSpc>
            </a:pPr>
            <a:r>
              <a:rPr lang="tr-TR" altLang="en-US" sz="2800" dirty="0"/>
              <a:t>Her sınıfın yan etki sıklığı benzerdir</a:t>
            </a:r>
          </a:p>
          <a:p>
            <a:pPr>
              <a:lnSpc>
                <a:spcPct val="110000"/>
              </a:lnSpc>
            </a:pPr>
            <a:r>
              <a:rPr lang="tr-TR" altLang="en-US" sz="2800" dirty="0"/>
              <a:t>Günümüzde hipertansiyon hastaları şanslıdır çünkü çok sayıda ilaç vardır ve yan etkileri geçmişe göre azalmıştır ve bu yan etkilerin çoğu hafiftir. </a:t>
            </a:r>
          </a:p>
          <a:p>
            <a:pPr>
              <a:lnSpc>
                <a:spcPct val="110000"/>
              </a:lnSpc>
            </a:pPr>
            <a:r>
              <a:rPr lang="tr-TR" altLang="en-US" sz="2800" dirty="0"/>
              <a:t>Yan etki ortaya çıkarsa ilaç kolaylıkla değiştirilir. </a:t>
            </a:r>
          </a:p>
          <a:p>
            <a:pPr>
              <a:lnSpc>
                <a:spcPct val="110000"/>
              </a:lnSpc>
            </a:pPr>
            <a:r>
              <a:rPr lang="tr-TR" altLang="en-US" sz="2800" dirty="0"/>
              <a:t>Kontrolsüz hipertansiyonun vücuda vereceği zarar unutulmamalıdır. </a:t>
            </a:r>
          </a:p>
        </p:txBody>
      </p:sp>
    </p:spTree>
    <p:extLst>
      <p:ext uri="{BB962C8B-B14F-4D97-AF65-F5344CB8AC3E}">
        <p14:creationId xmlns:p14="http://schemas.microsoft.com/office/powerpoint/2010/main" val="3420821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/>
              <a:t>Sık/beklenen yan etkiler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/>
              <a:t>Öksürük</a:t>
            </a:r>
          </a:p>
          <a:p>
            <a:r>
              <a:rPr lang="tr-TR" altLang="en-US"/>
              <a:t>Baş ağrısı</a:t>
            </a:r>
          </a:p>
          <a:p>
            <a:r>
              <a:rPr lang="tr-TR" altLang="en-US"/>
              <a:t>Bacaklarda şişme</a:t>
            </a:r>
          </a:p>
          <a:p>
            <a:r>
              <a:rPr lang="tr-TR" altLang="en-US"/>
              <a:t>Nabız sayısında azalma</a:t>
            </a:r>
          </a:p>
          <a:p>
            <a:r>
              <a:rPr lang="tr-TR" altLang="en-US"/>
              <a:t>Sık idrara gitme</a:t>
            </a:r>
          </a:p>
          <a:p>
            <a:r>
              <a:rPr lang="tr-TR" altLang="en-US"/>
              <a:t>Kan basıncında düşme</a:t>
            </a:r>
          </a:p>
          <a:p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5603501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noktalar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İlaç tedavisine başlama zamanı</a:t>
            </a:r>
          </a:p>
          <a:p>
            <a:r>
              <a:rPr lang="tr-TR" dirty="0"/>
              <a:t>Tedavide başarısızlık</a:t>
            </a:r>
          </a:p>
          <a:p>
            <a:r>
              <a:rPr lang="tr-TR" dirty="0"/>
              <a:t>Dirençli hipertansiyon</a:t>
            </a:r>
          </a:p>
          <a:p>
            <a:r>
              <a:rPr lang="tr-TR" dirty="0" err="1"/>
              <a:t>Hipertansif</a:t>
            </a:r>
            <a:r>
              <a:rPr lang="tr-TR" dirty="0"/>
              <a:t> kriz</a:t>
            </a:r>
          </a:p>
          <a:p>
            <a:r>
              <a:rPr lang="tr-TR" dirty="0"/>
              <a:t>Hasta eğitimi</a:t>
            </a:r>
          </a:p>
          <a:p>
            <a:r>
              <a:rPr lang="tr-TR" dirty="0"/>
              <a:t>Kılavuzlar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2716848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1342" y="1455068"/>
            <a:ext cx="9004300" cy="1181100"/>
          </a:xfrm>
        </p:spPr>
        <p:txBody>
          <a:bodyPr/>
          <a:lstStyle/>
          <a:p>
            <a:r>
              <a:rPr lang="tr-TR" dirty="0"/>
              <a:t>CEP TELEFONU İLE ÖLÇÜM MÜMKÜN 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9664813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434975"/>
            <a:ext cx="9004300" cy="1181100"/>
          </a:xfrm>
        </p:spPr>
        <p:txBody>
          <a:bodyPr/>
          <a:lstStyle/>
          <a:p>
            <a:r>
              <a:rPr lang="tr-TR" dirty="0"/>
              <a:t>CEP TELEFONU İLE ÖLÇÜM MÜMKÜN 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1.Sadece cep telefonu ile</a:t>
            </a:r>
          </a:p>
          <a:p>
            <a:r>
              <a:rPr lang="tr-TR" dirty="0"/>
              <a:t>2.Başka ekipman kullanarak</a:t>
            </a: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241650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Tansiyon aletine sahip olmak neden önemli?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904739"/>
            <a:ext cx="9004300" cy="4806950"/>
          </a:xfrm>
        </p:spPr>
        <p:txBody>
          <a:bodyPr/>
          <a:lstStyle/>
          <a:p>
            <a:r>
              <a:rPr lang="tr-TR" altLang="tr-TR" sz="2800" dirty="0">
                <a:latin typeface="Comic Sans MS" charset="-94"/>
              </a:rPr>
              <a:t>Tansiyonunun farkında olan hastaların %28.8’inin evinde alet var </a:t>
            </a:r>
          </a:p>
          <a:p>
            <a:r>
              <a:rPr lang="tr-TR" altLang="tr-TR" sz="2800" dirty="0">
                <a:latin typeface="Comic Sans MS" charset="-94"/>
              </a:rPr>
              <a:t>Aleti olanlarda </a:t>
            </a:r>
            <a:r>
              <a:rPr lang="tr-TR" altLang="tr-TR" sz="2800" dirty="0" err="1">
                <a:latin typeface="Comic Sans MS" charset="-94"/>
              </a:rPr>
              <a:t>sistolik</a:t>
            </a:r>
            <a:r>
              <a:rPr lang="tr-TR" altLang="tr-TR" sz="2800" dirty="0">
                <a:latin typeface="Comic Sans MS" charset="-94"/>
              </a:rPr>
              <a:t> kan basıncı 5.8, </a:t>
            </a:r>
            <a:r>
              <a:rPr lang="tr-TR" altLang="tr-TR" sz="2800" dirty="0" err="1">
                <a:latin typeface="Comic Sans MS" charset="-94"/>
              </a:rPr>
              <a:t>diyastolik</a:t>
            </a:r>
            <a:r>
              <a:rPr lang="tr-TR" altLang="tr-TR" sz="2800" dirty="0">
                <a:latin typeface="Comic Sans MS" charset="-94"/>
              </a:rPr>
              <a:t> kan basıncı 3.4 </a:t>
            </a:r>
            <a:r>
              <a:rPr lang="tr-TR" altLang="tr-TR" sz="2800" dirty="0" err="1">
                <a:latin typeface="Comic Sans MS" charset="-94"/>
              </a:rPr>
              <a:t>mmHg</a:t>
            </a:r>
            <a:r>
              <a:rPr lang="tr-TR" altLang="tr-TR" sz="2800" dirty="0">
                <a:latin typeface="Comic Sans MS" charset="-94"/>
              </a:rPr>
              <a:t> daha düşük</a:t>
            </a:r>
          </a:p>
        </p:txBody>
      </p:sp>
    </p:spTree>
    <p:extLst>
      <p:ext uri="{BB962C8B-B14F-4D97-AF65-F5344CB8AC3E}">
        <p14:creationId xmlns:p14="http://schemas.microsoft.com/office/powerpoint/2010/main" val="65535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759396" y="374948"/>
            <a:ext cx="9004300" cy="1181100"/>
          </a:xfrm>
        </p:spPr>
        <p:txBody>
          <a:bodyPr/>
          <a:lstStyle/>
          <a:p>
            <a:r>
              <a:rPr lang="tr-TR" altLang="tr-TR" sz="4000" dirty="0">
                <a:latin typeface="Comic Sans MS" charset="-94"/>
              </a:rPr>
              <a:t>Avrupa 2018</a:t>
            </a:r>
          </a:p>
        </p:txBody>
      </p:sp>
      <p:sp>
        <p:nvSpPr>
          <p:cNvPr id="18435" name="2 İçerik Yer Tutucusu"/>
          <p:cNvSpPr>
            <a:spLocks noGrp="1"/>
          </p:cNvSpPr>
          <p:nvPr>
            <p:ph idx="1"/>
          </p:nvPr>
        </p:nvSpPr>
        <p:spPr>
          <a:xfrm>
            <a:off x="471364" y="1527076"/>
            <a:ext cx="9501187" cy="4251325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tr-TR" altLang="tr-TR" sz="2400" dirty="0">
                <a:latin typeface="Comic Sans MS" charset="-94"/>
              </a:rPr>
              <a:t>Sınıflandırma			SKB </a:t>
            </a:r>
            <a:r>
              <a:rPr lang="tr-TR" altLang="tr-TR" sz="2400" dirty="0" err="1">
                <a:latin typeface="Comic Sans MS" charset="-94"/>
              </a:rPr>
              <a:t>mmHg</a:t>
            </a:r>
            <a:r>
              <a:rPr lang="tr-TR" altLang="tr-TR" sz="2400" dirty="0">
                <a:latin typeface="Comic Sans MS" charset="-94"/>
              </a:rPr>
              <a:t>		 DKB </a:t>
            </a:r>
            <a:r>
              <a:rPr lang="tr-TR" altLang="tr-TR" sz="2400" dirty="0" err="1">
                <a:latin typeface="Comic Sans MS" charset="-94"/>
              </a:rPr>
              <a:t>mmHg</a:t>
            </a:r>
            <a:endParaRPr lang="tr-TR" altLang="tr-TR" sz="2400" dirty="0">
              <a:latin typeface="Comic Sans MS" charset="-94"/>
            </a:endParaRPr>
          </a:p>
          <a:p>
            <a:pPr marL="0" indent="0">
              <a:buNone/>
            </a:pPr>
            <a:r>
              <a:rPr lang="es-ES" sz="2400" dirty="0"/>
              <a:t>Optimal			&lt;120		ve	&lt;80</a:t>
            </a:r>
            <a:endParaRPr lang="tr-TR" sz="2400" dirty="0"/>
          </a:p>
          <a:p>
            <a:pPr marL="0" indent="0">
              <a:buNone/>
            </a:pPr>
            <a:r>
              <a:rPr lang="es-ES" sz="2400" dirty="0"/>
              <a:t>Normal			120-129	veya	80-84</a:t>
            </a:r>
            <a:endParaRPr lang="tr-TR" sz="2400" dirty="0"/>
          </a:p>
          <a:p>
            <a:pPr marL="0" indent="0">
              <a:buNone/>
            </a:pPr>
            <a:r>
              <a:rPr lang="es-ES" sz="2400" dirty="0"/>
              <a:t>Yüksek normal		130-139	veya	85-89</a:t>
            </a:r>
            <a:endParaRPr lang="tr-TR" sz="2400" dirty="0"/>
          </a:p>
          <a:p>
            <a:pPr marL="0" indent="0">
              <a:buNone/>
            </a:pPr>
            <a:r>
              <a:rPr lang="en-US" sz="2400" dirty="0" err="1"/>
              <a:t>Hipertansiyon</a:t>
            </a:r>
            <a:endParaRPr lang="tr-TR" sz="2400" dirty="0"/>
          </a:p>
          <a:p>
            <a:r>
              <a:rPr lang="en-US" sz="2400" dirty="0" err="1"/>
              <a:t>Evre</a:t>
            </a:r>
            <a:r>
              <a:rPr lang="en-US" sz="2400" dirty="0"/>
              <a:t> 1			140-159	</a:t>
            </a:r>
            <a:r>
              <a:rPr lang="en-US" sz="2400" dirty="0" err="1"/>
              <a:t>veya</a:t>
            </a:r>
            <a:r>
              <a:rPr lang="en-US" sz="2400" dirty="0"/>
              <a:t>	90-99</a:t>
            </a:r>
            <a:endParaRPr lang="tr-TR" sz="2400" dirty="0"/>
          </a:p>
          <a:p>
            <a:r>
              <a:rPr lang="en-US" sz="2400" dirty="0" err="1"/>
              <a:t>Evre</a:t>
            </a:r>
            <a:r>
              <a:rPr lang="en-US" sz="2400" dirty="0"/>
              <a:t> 2			160-179	</a:t>
            </a:r>
            <a:r>
              <a:rPr lang="en-US" sz="2400" dirty="0" err="1"/>
              <a:t>veya</a:t>
            </a:r>
            <a:r>
              <a:rPr lang="en-US" sz="2400" dirty="0"/>
              <a:t>	100-109</a:t>
            </a:r>
            <a:endParaRPr lang="tr-TR" sz="2400" dirty="0"/>
          </a:p>
          <a:p>
            <a:r>
              <a:rPr lang="en-US" sz="2400" dirty="0" err="1"/>
              <a:t>Evre</a:t>
            </a:r>
            <a:r>
              <a:rPr lang="en-US" sz="2400" dirty="0"/>
              <a:t> 3			</a:t>
            </a:r>
            <a:r>
              <a:rPr lang="en-US" sz="2400" dirty="0">
                <a:sym typeface="Symbol"/>
              </a:rPr>
              <a:t></a:t>
            </a:r>
            <a:r>
              <a:rPr lang="en-US" sz="2400" dirty="0"/>
              <a:t>180		</a:t>
            </a:r>
            <a:r>
              <a:rPr lang="en-US" sz="2400" dirty="0" err="1"/>
              <a:t>veya</a:t>
            </a:r>
            <a:r>
              <a:rPr lang="en-US" sz="2400" dirty="0"/>
              <a:t>	</a:t>
            </a:r>
            <a:r>
              <a:rPr lang="en-US" sz="2400" dirty="0">
                <a:sym typeface="Symbol"/>
              </a:rPr>
              <a:t></a:t>
            </a:r>
            <a:r>
              <a:rPr lang="en-US" sz="2400" dirty="0"/>
              <a:t>110</a:t>
            </a:r>
            <a:endParaRPr lang="tr-TR" sz="2400" dirty="0"/>
          </a:p>
          <a:p>
            <a:r>
              <a:rPr lang="es-ES" sz="2400" dirty="0"/>
              <a:t>Izole sistolik hipertansiyon</a:t>
            </a:r>
            <a:r>
              <a:rPr lang="tr-TR" sz="2400" dirty="0"/>
              <a:t> </a:t>
            </a:r>
            <a:r>
              <a:rPr lang="en-US" sz="2400" dirty="0">
                <a:sym typeface="Symbol"/>
              </a:rPr>
              <a:t></a:t>
            </a:r>
            <a:r>
              <a:rPr lang="en-US" sz="2400" dirty="0"/>
              <a:t>140</a:t>
            </a:r>
            <a:r>
              <a:rPr lang="es-ES" sz="2400" dirty="0"/>
              <a:t>		ve	&lt;90</a:t>
            </a:r>
            <a:endParaRPr lang="tr-TR" sz="2400" dirty="0"/>
          </a:p>
          <a:p>
            <a:pPr>
              <a:buFont typeface="Monotype Sorts" charset="2"/>
              <a:buNone/>
            </a:pPr>
            <a:endParaRPr lang="en-US" altLang="tr-TR" sz="2400" dirty="0">
              <a:solidFill>
                <a:srgbClr val="FFFFFF"/>
              </a:solidFill>
              <a:latin typeface="Comic Sans MS" charset="-94"/>
              <a:ea typeface="Arial" charset="-94"/>
              <a:cs typeface="Arial" charset="-94"/>
            </a:endParaRPr>
          </a:p>
          <a:p>
            <a:pPr>
              <a:buFont typeface="Monotype Sorts" charset="2"/>
              <a:buNone/>
            </a:pPr>
            <a:endParaRPr lang="en-US" altLang="tr-TR" sz="2400" dirty="0">
              <a:solidFill>
                <a:srgbClr val="FFFFFF"/>
              </a:solidFill>
              <a:ea typeface="Arial" charset="-94"/>
              <a:cs typeface="Arial" charset="-94"/>
            </a:endParaRPr>
          </a:p>
          <a:p>
            <a:pPr>
              <a:buFont typeface="Monotype Sorts" charset="2"/>
              <a:buNone/>
            </a:pPr>
            <a:endParaRPr lang="en-US" altLang="tr-TR" sz="2400" dirty="0">
              <a:solidFill>
                <a:srgbClr val="FFFFFF"/>
              </a:solidFill>
            </a:endParaRPr>
          </a:p>
          <a:p>
            <a:pPr>
              <a:buFont typeface="Monotype Sorts" charset="2"/>
              <a:buNone/>
            </a:pPr>
            <a:r>
              <a:rPr lang="tr-TR" altLang="tr-TR" sz="2400" dirty="0"/>
              <a:t>			</a:t>
            </a:r>
            <a:r>
              <a:rPr lang="tr-TR" altLang="tr-TR" dirty="0"/>
              <a:t>		</a:t>
            </a:r>
          </a:p>
        </p:txBody>
      </p:sp>
      <p:sp>
        <p:nvSpPr>
          <p:cNvPr id="2" name="Alt 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104255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Özet 1 </a:t>
            </a: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188" y="1239838"/>
            <a:ext cx="9004300" cy="42513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Hipertansiyon sık karşılaşılan bir sorundur</a:t>
            </a:r>
          </a:p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Tanımı değişkenlik gösterebilir</a:t>
            </a:r>
          </a:p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En sık belirtisi belirti olmamasıdır</a:t>
            </a:r>
          </a:p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Birçok sistemi etkiler</a:t>
            </a:r>
          </a:p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Nedeni araştırılmalıdır</a:t>
            </a:r>
          </a:p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Hipertansiyon tedavisi olan bir hastalıktır</a:t>
            </a:r>
          </a:p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Yaşam düzeni değişikleri ihmal edilmemelidir</a:t>
            </a:r>
          </a:p>
        </p:txBody>
      </p:sp>
    </p:spTree>
    <p:extLst>
      <p:ext uri="{BB962C8B-B14F-4D97-AF65-F5344CB8AC3E}">
        <p14:creationId xmlns:p14="http://schemas.microsoft.com/office/powerpoint/2010/main" val="4099868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>
                <a:latin typeface="Comic Sans MS" charset="-94"/>
              </a:rPr>
              <a:t>Özet 2 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1023020"/>
            <a:ext cx="9004300" cy="42513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Günümüzde çok etkin ilaçlar vardır</a:t>
            </a:r>
          </a:p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Kan basıncını ölçmek tedavinin bir parçasıdır</a:t>
            </a:r>
          </a:p>
          <a:p>
            <a:pPr>
              <a:lnSpc>
                <a:spcPct val="110000"/>
              </a:lnSpc>
            </a:pPr>
            <a:r>
              <a:rPr lang="tr-TR" altLang="tr-TR" dirty="0">
                <a:latin typeface="Comic Sans MS" charset="-94"/>
              </a:rPr>
              <a:t>Kan basıncı ölçümü basit ama kuralları olan bir iştir</a:t>
            </a:r>
          </a:p>
          <a:p>
            <a:r>
              <a:rPr lang="tr-TR" altLang="tr-TR" dirty="0">
                <a:latin typeface="Comic Sans MS" charset="-94"/>
              </a:rPr>
              <a:t>Hasta eğitimi ihmal edilmemelidir</a:t>
            </a:r>
          </a:p>
          <a:p>
            <a:r>
              <a:rPr lang="tr-TR" altLang="tr-TR" dirty="0">
                <a:latin typeface="Comic Sans MS" charset="-94"/>
              </a:rPr>
              <a:t>Hastaya yeteri kadar zaman ayıramamak hipertansiyon kontrolsüzlüğünün nedenlerinden birisi</a:t>
            </a:r>
          </a:p>
          <a:p>
            <a:pPr>
              <a:lnSpc>
                <a:spcPct val="110000"/>
              </a:lnSpc>
            </a:pPr>
            <a:endParaRPr lang="tr-TR" altLang="tr-TR" dirty="0">
              <a:latin typeface="Comic Sans MS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694642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r>
              <a:rPr lang="tr-TR" dirty="0" smtClean="0"/>
              <a:t>http</a:t>
            </a:r>
            <a:r>
              <a:rPr lang="tr-TR" dirty="0"/>
              <a:t>://tekinakpolat.com/ogrenciler-icin-yararli-kitaplar/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995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33" y="2688654"/>
            <a:ext cx="5875290" cy="36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2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25" y="1672573"/>
            <a:ext cx="9004300" cy="4138328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 dirty="0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09929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C:\Office97\Templates\Blank Presentation.pot</Template>
  <TotalTime>8012</TotalTime>
  <Words>2021</Words>
  <Application>Microsoft Office PowerPoint</Application>
  <PresentationFormat>Özel</PresentationFormat>
  <Paragraphs>551</Paragraphs>
  <Slides>82</Slides>
  <Notes>37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82</vt:i4>
      </vt:variant>
    </vt:vector>
  </HeadingPairs>
  <TitlesOfParts>
    <vt:vector size="93" baseType="lpstr">
      <vt:lpstr>Arial</vt:lpstr>
      <vt:lpstr>Arial Narrow</vt:lpstr>
      <vt:lpstr>Arial Tur</vt:lpstr>
      <vt:lpstr>Comic Sans MS</vt:lpstr>
      <vt:lpstr>Monotype Sorts</vt:lpstr>
      <vt:lpstr>Symbol</vt:lpstr>
      <vt:lpstr>Times New Roman</vt:lpstr>
      <vt:lpstr>Times New Roman Tur</vt:lpstr>
      <vt:lpstr>Wingdings</vt:lpstr>
      <vt:lpstr>Blank Presentation</vt:lpstr>
      <vt:lpstr>Acrobat Document</vt:lpstr>
      <vt:lpstr>HİPERTANSİYON  TEMEL BİLGİLER</vt:lpstr>
      <vt:lpstr>PowerPoint Sunusu</vt:lpstr>
      <vt:lpstr>PowerPoint Sunusu</vt:lpstr>
      <vt:lpstr>Plan</vt:lpstr>
      <vt:lpstr>Önemi </vt:lpstr>
      <vt:lpstr>Kan basıncı sınıflandırması (JNC 7) 2003</vt:lpstr>
      <vt:lpstr>Amerika 2017</vt:lpstr>
      <vt:lpstr>Avrupa 2018</vt:lpstr>
      <vt:lpstr>PowerPoint Sunusu</vt:lpstr>
      <vt:lpstr>Amerika 2025</vt:lpstr>
      <vt:lpstr>Tedavi öncesi dönem</vt:lpstr>
      <vt:lpstr>KB ölçümüne şüphe ile yaklaşanlar</vt:lpstr>
      <vt:lpstr>Hipertansiyon hakkında yorumlar 1931</vt:lpstr>
      <vt:lpstr>Paul Dudley White, 1931</vt:lpstr>
      <vt:lpstr>1946 Textbook - Diseases of the Heart, Friedberg</vt:lpstr>
      <vt:lpstr>Tice, Practice of Medicine, 1946</vt:lpstr>
      <vt:lpstr>Friedberg. Diseases of Heart, 1946</vt:lpstr>
      <vt:lpstr>Page, geç 1940’lar</vt:lpstr>
      <vt:lpstr>Hipertansiyon tedavisi 1</vt:lpstr>
      <vt:lpstr>Hipertansiyon tedavisi 2</vt:lpstr>
      <vt:lpstr>Örnek hastalıklar</vt:lpstr>
      <vt:lpstr> Yalta Konferansı (1945): Roosevelt </vt:lpstr>
      <vt:lpstr>Yalta Konferansı (1945)</vt:lpstr>
      <vt:lpstr>Yalta Konferansı (1945)</vt:lpstr>
      <vt:lpstr>PowerPoint Sunusu</vt:lpstr>
      <vt:lpstr>PowerPoint Sunusu</vt:lpstr>
      <vt:lpstr>Kavramsal (Conceptual) Tanım</vt:lpstr>
      <vt:lpstr>Operational Tanım (Kullanılmaya Hazır)</vt:lpstr>
      <vt:lpstr>Hipertansiyon (diastolik)</vt:lpstr>
      <vt:lpstr>Küme=Evrelendirme, sınıflandırma</vt:lpstr>
      <vt:lpstr>Hipertansiyon (sistolik)</vt:lpstr>
      <vt:lpstr>Tedavi ve Tarihçe </vt:lpstr>
      <vt:lpstr>PowerPoint Sunusu</vt:lpstr>
      <vt:lpstr>Kan basıncı ölçüm aletleri</vt:lpstr>
      <vt:lpstr>Ölçüm amacı</vt:lpstr>
      <vt:lpstr>Hipertansiyon nedir? </vt:lpstr>
      <vt:lpstr>Nefroloji Online 2019</vt:lpstr>
      <vt:lpstr>Hipertansiyonun belirtileri 1</vt:lpstr>
      <vt:lpstr>Başım ağrımıyor, kendimi iyi hissediyorum GRUPLARI YOK</vt:lpstr>
      <vt:lpstr>Hipertansiyonun belirtileri 2</vt:lpstr>
      <vt:lpstr> Hedef organ hasarı (JNC 7) </vt:lpstr>
      <vt:lpstr>Kardiyovasküler risk faktörleri</vt:lpstr>
      <vt:lpstr>Hipertansiyon Patogenezi</vt:lpstr>
      <vt:lpstr>Hipertansiyon nedenleri</vt:lpstr>
      <vt:lpstr>3 özel durum</vt:lpstr>
      <vt:lpstr>Sekonder hipertansiyon: Ne zaman düşünelim</vt:lpstr>
      <vt:lpstr>Sekonder hipertansiyon: Ne zaman düşünelim</vt:lpstr>
      <vt:lpstr>Hipertansif hastanın değerlendirilmesinde amaçlar</vt:lpstr>
      <vt:lpstr>Laboratuvar testleri</vt:lpstr>
      <vt:lpstr>PowerPoint Sunusu</vt:lpstr>
      <vt:lpstr>Tedavi 1</vt:lpstr>
      <vt:lpstr>Tedavi 2</vt:lpstr>
      <vt:lpstr>Hedef kan basıncı 1</vt:lpstr>
      <vt:lpstr>Hedef kan basıncı 2</vt:lpstr>
      <vt:lpstr>Yaşam düzeni değişiklikleri</vt:lpstr>
      <vt:lpstr>Sağlıklı Yaşam</vt:lpstr>
      <vt:lpstr> Tuzaklara düşmemek? </vt:lpstr>
      <vt:lpstr>Tuzun azaltılmasına kim karşı</vt:lpstr>
      <vt:lpstr>Gıda üreticileri niye karşı</vt:lpstr>
      <vt:lpstr>Amerika Birleşik Devletleri</vt:lpstr>
      <vt:lpstr>Ticari ürünler/Markalar</vt:lpstr>
      <vt:lpstr>İlaçlar</vt:lpstr>
      <vt:lpstr>Diğer ilaçlar</vt:lpstr>
      <vt:lpstr>İlaçlar</vt:lpstr>
      <vt:lpstr>Kombine ilaç</vt:lpstr>
      <vt:lpstr>Kombine tedavi</vt:lpstr>
      <vt:lpstr>Kombine tedavinin yararları</vt:lpstr>
      <vt:lpstr>Birden fazla ilaçla tedavi ilkeleri</vt:lpstr>
      <vt:lpstr>İlaç seçimi 1</vt:lpstr>
      <vt:lpstr>İlaç seçimi 2</vt:lpstr>
      <vt:lpstr>İlaç seçimi 3</vt:lpstr>
      <vt:lpstr>İlaç seçimi 4</vt:lpstr>
      <vt:lpstr>İlaç seçimi 5</vt:lpstr>
      <vt:lpstr>Yan etkiler</vt:lpstr>
      <vt:lpstr>Sık/beklenen yan etkiler</vt:lpstr>
      <vt:lpstr>Diğer noktalar</vt:lpstr>
      <vt:lpstr>CEP TELEFONU İLE ÖLÇÜM MÜMKÜN MÜ</vt:lpstr>
      <vt:lpstr>CEP TELEFONU İLE ÖLÇÜM MÜMKÜN MÜ</vt:lpstr>
      <vt:lpstr>Tansiyon aletine sahip olmak neden önemli?</vt:lpstr>
      <vt:lpstr>Özet 1 </vt:lpstr>
      <vt:lpstr>Özet 2 </vt:lpstr>
      <vt:lpstr>PowerPoint Sunusu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basıncı ölçüm cihazları ve  problemler</dc:title>
  <dc:creator>Mehmet Tekin Akpolat</dc:creator>
  <cp:lastModifiedBy>Mehmet Tekin Akpolat</cp:lastModifiedBy>
  <cp:revision>652</cp:revision>
  <dcterms:created xsi:type="dcterms:W3CDTF">1997-12-11T13:27:56Z</dcterms:created>
  <dcterms:modified xsi:type="dcterms:W3CDTF">2025-11-28T11:24:30Z</dcterms:modified>
</cp:coreProperties>
</file>