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1135" r:id="rId2"/>
    <p:sldId id="1136" r:id="rId3"/>
    <p:sldId id="1704" r:id="rId4"/>
    <p:sldId id="1071" r:id="rId5"/>
    <p:sldId id="1052" r:id="rId6"/>
    <p:sldId id="1053" r:id="rId7"/>
    <p:sldId id="1054" r:id="rId8"/>
    <p:sldId id="1055" r:id="rId9"/>
    <p:sldId id="1710" r:id="rId10"/>
    <p:sldId id="1711" r:id="rId11"/>
    <p:sldId id="1061" r:id="rId12"/>
    <p:sldId id="1121" r:id="rId13"/>
    <p:sldId id="1046" r:id="rId14"/>
    <p:sldId id="1045" r:id="rId15"/>
    <p:sldId id="1047" r:id="rId16"/>
    <p:sldId id="1048" r:id="rId17"/>
    <p:sldId id="1049" r:id="rId18"/>
    <p:sldId id="1051" r:id="rId19"/>
    <p:sldId id="1057" r:id="rId20"/>
    <p:sldId id="1058" r:id="rId21"/>
    <p:sldId id="1059" r:id="rId22"/>
    <p:sldId id="1081" r:id="rId23"/>
    <p:sldId id="1082" r:id="rId24"/>
    <p:sldId id="1083" r:id="rId25"/>
    <p:sldId id="1084" r:id="rId26"/>
    <p:sldId id="1085" r:id="rId27"/>
    <p:sldId id="1062" r:id="rId28"/>
    <p:sldId id="1063" r:id="rId29"/>
    <p:sldId id="1109" r:id="rId30"/>
    <p:sldId id="1698" r:id="rId31"/>
    <p:sldId id="1702" r:id="rId32"/>
    <p:sldId id="1060" r:id="rId33"/>
    <p:sldId id="1118" r:id="rId34"/>
    <p:sldId id="1101" r:id="rId35"/>
    <p:sldId id="717" r:id="rId36"/>
    <p:sldId id="1103" r:id="rId37"/>
    <p:sldId id="1104" r:id="rId38"/>
    <p:sldId id="1099" r:id="rId39"/>
    <p:sldId id="1700" r:id="rId40"/>
    <p:sldId id="1100" r:id="rId41"/>
    <p:sldId id="1078" r:id="rId42"/>
    <p:sldId id="1077" r:id="rId43"/>
    <p:sldId id="1106" r:id="rId44"/>
    <p:sldId id="1105" r:id="rId45"/>
    <p:sldId id="1107" r:id="rId46"/>
    <p:sldId id="1129" r:id="rId47"/>
    <p:sldId id="1132" r:id="rId48"/>
    <p:sldId id="1119" r:id="rId49"/>
    <p:sldId id="297" r:id="rId50"/>
    <p:sldId id="1693" r:id="rId51"/>
    <p:sldId id="1133" r:id="rId52"/>
    <p:sldId id="1088" r:id="rId53"/>
    <p:sldId id="1131" r:id="rId54"/>
    <p:sldId id="1128" r:id="rId55"/>
    <p:sldId id="1079" r:id="rId56"/>
    <p:sldId id="1110" r:id="rId57"/>
    <p:sldId id="992" r:id="rId58"/>
    <p:sldId id="1089" r:id="rId59"/>
    <p:sldId id="1111" r:id="rId60"/>
    <p:sldId id="1112" r:id="rId61"/>
    <p:sldId id="1090" r:id="rId62"/>
    <p:sldId id="1091" r:id="rId63"/>
    <p:sldId id="1002" r:id="rId64"/>
    <p:sldId id="1113" r:id="rId65"/>
    <p:sldId id="1122" r:id="rId66"/>
    <p:sldId id="1115" r:id="rId67"/>
    <p:sldId id="1123" r:id="rId68"/>
    <p:sldId id="1124" r:id="rId69"/>
    <p:sldId id="1072" r:id="rId70"/>
    <p:sldId id="1073" r:id="rId71"/>
    <p:sldId id="1074" r:id="rId72"/>
    <p:sldId id="1075" r:id="rId73"/>
    <p:sldId id="1076" r:id="rId74"/>
    <p:sldId id="1125" r:id="rId75"/>
    <p:sldId id="1098" r:id="rId76"/>
    <p:sldId id="1097" r:id="rId77"/>
    <p:sldId id="1095" r:id="rId78"/>
    <p:sldId id="1096" r:id="rId79"/>
    <p:sldId id="1126" r:id="rId80"/>
    <p:sldId id="1093" r:id="rId81"/>
    <p:sldId id="1094" r:id="rId82"/>
    <p:sldId id="1709" r:id="rId83"/>
  </p:sldIdLst>
  <p:sldSz cx="10591800" cy="70866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FF00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 autoAdjust="0"/>
    <p:restoredTop sz="68984" autoAdjust="0"/>
  </p:normalViewPr>
  <p:slideViewPr>
    <p:cSldViewPr>
      <p:cViewPr varScale="1">
        <p:scale>
          <a:sx n="77" d="100"/>
          <a:sy n="77" d="100"/>
        </p:scale>
        <p:origin x="198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A5D61548-73A0-BB45-8A9E-ED8F553AFDC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95290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687388"/>
            <a:ext cx="512127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E0279CE0-637D-B745-8EF8-AF803EAA1F4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63277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5B2C7B1-F828-489B-A91A-9404B52BCC07}" type="slidenum">
              <a:rPr lang="tr-TR" altLang="en-US" sz="1200" smtClean="0">
                <a:latin typeface="Times New Roman" pitchFamily="18" charset="0"/>
              </a:rPr>
              <a:pPr/>
              <a:t>1</a:t>
            </a:fld>
            <a:endParaRPr lang="tr-TR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3986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 dirty="0">
              <a:latin typeface="Times New Roman" charset="-94"/>
            </a:endParaRPr>
          </a:p>
        </p:txBody>
      </p:sp>
      <p:sp>
        <p:nvSpPr>
          <p:cNvPr id="1259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9AFBFCBB-E9FF-0F47-8D11-5B5B8329C526}" type="slidenum">
              <a:rPr lang="tr-TR" altLang="tr-TR" sz="1200">
                <a:latin typeface="Times New Roman" charset="-94"/>
              </a:rPr>
              <a:pPr/>
              <a:t>16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16977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 dirty="0">
              <a:latin typeface="Times New Roman" charset="-94"/>
            </a:endParaRPr>
          </a:p>
        </p:txBody>
      </p:sp>
      <p:sp>
        <p:nvSpPr>
          <p:cNvPr id="1269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228EEB0A-185D-DB4E-9E0E-CFC306F3FCBE}" type="slidenum">
              <a:rPr lang="tr-TR" altLang="tr-TR" sz="1200">
                <a:latin typeface="Times New Roman" charset="-94"/>
              </a:rPr>
              <a:pPr/>
              <a:t>17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33025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  <p:sp>
        <p:nvSpPr>
          <p:cNvPr id="17306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9pPr>
          </a:lstStyle>
          <a:p>
            <a:fld id="{AAA678F5-EEB8-4050-881B-1274F690DD01}" type="slidenum">
              <a:rPr lang="tr-TR" altLang="tr-TR" sz="1200">
                <a:latin typeface="Times New Roman" panose="02020603050405020304" pitchFamily="18" charset="0"/>
              </a:rPr>
              <a:pPr/>
              <a:t>18</a:t>
            </a:fld>
            <a:endParaRPr lang="tr-TR" altLang="tr-T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>
              <a:latin typeface="Times New Roman" charset="-94"/>
            </a:endParaRPr>
          </a:p>
        </p:txBody>
      </p:sp>
      <p:sp>
        <p:nvSpPr>
          <p:cNvPr id="12902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ADC6D6BE-08B6-404C-AAA6-E9207BC9FFAF}" type="slidenum">
              <a:rPr lang="tr-TR" altLang="tr-TR" sz="1200">
                <a:latin typeface="Times New Roman" charset="-94"/>
              </a:rPr>
              <a:pPr/>
              <a:t>19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080543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tr-TR" sz="1200" kern="1200" dirty="0">
                <a:solidFill>
                  <a:schemeClr val="tx1"/>
                </a:solidFill>
                <a:effectLst/>
                <a:latin typeface="Times New Roman" charset="-94"/>
                <a:ea typeface="+mn-ea"/>
                <a:cs typeface="+mn-cs"/>
              </a:rPr>
              <a:t/>
            </a:r>
            <a:br>
              <a:rPr lang="tr-TR" sz="1200" kern="1200" dirty="0">
                <a:solidFill>
                  <a:schemeClr val="tx1"/>
                </a:solidFill>
                <a:effectLst/>
                <a:latin typeface="Times New Roman" charset="-94"/>
                <a:ea typeface="+mn-ea"/>
                <a:cs typeface="+mn-cs"/>
              </a:rPr>
            </a:br>
            <a:endParaRPr lang="tr-TR" altLang="tr-TR" dirty="0">
              <a:latin typeface="Times New Roman" charset="-94"/>
            </a:endParaRPr>
          </a:p>
        </p:txBody>
      </p:sp>
      <p:sp>
        <p:nvSpPr>
          <p:cNvPr id="13005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94D01974-8180-F54B-932C-4EF47503E179}" type="slidenum">
              <a:rPr lang="tr-TR" altLang="tr-TR" sz="1200">
                <a:latin typeface="Times New Roman" charset="-94"/>
              </a:rPr>
              <a:pPr/>
              <a:t>20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472193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>
              <a:latin typeface="Times New Roman" charset="-94"/>
            </a:endParaRPr>
          </a:p>
        </p:txBody>
      </p:sp>
      <p:sp>
        <p:nvSpPr>
          <p:cNvPr id="13107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B96AB8A-E9B3-FA4A-BF1D-8CBCB962F5BD}" type="slidenum">
              <a:rPr lang="tr-TR" altLang="tr-TR" sz="1200">
                <a:latin typeface="Times New Roman" charset="-94"/>
              </a:rPr>
              <a:pPr/>
              <a:t>21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24991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>
                <a:latin typeface="Times New Roman" charset="-94"/>
              </a:rPr>
              <a:t>Kaynak: Milliyet gazetesi</a:t>
            </a:r>
          </a:p>
        </p:txBody>
      </p:sp>
      <p:sp>
        <p:nvSpPr>
          <p:cNvPr id="13210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56746455-9097-5943-80BB-FC790C515550}" type="slidenum">
              <a:rPr lang="tr-TR" altLang="tr-TR" sz="1200">
                <a:latin typeface="Times New Roman" charset="-94"/>
              </a:rPr>
              <a:pPr/>
              <a:t>22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81175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>
                <a:latin typeface="Times New Roman" charset="-94"/>
              </a:rPr>
              <a:t>Comprehensive Clinical Nephrology, 2010</a:t>
            </a:r>
          </a:p>
        </p:txBody>
      </p:sp>
      <p:sp>
        <p:nvSpPr>
          <p:cNvPr id="13312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1E278E5C-CF84-9A42-81A0-E1CF0674DDFE}" type="slidenum">
              <a:rPr lang="tr-TR" altLang="tr-TR" sz="1200">
                <a:latin typeface="Times New Roman" charset="-94"/>
              </a:rPr>
              <a:pPr/>
              <a:t>25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2686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>
                <a:latin typeface="Times New Roman" charset="-94"/>
              </a:rPr>
              <a:t>Comprehensive Clinical Nephrology, 2010</a:t>
            </a:r>
          </a:p>
          <a:p>
            <a:endParaRPr lang="tr-TR" altLang="tr-TR">
              <a:latin typeface="Times New Roman" charset="-94"/>
            </a:endParaRPr>
          </a:p>
        </p:txBody>
      </p:sp>
      <p:sp>
        <p:nvSpPr>
          <p:cNvPr id="13414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027F482D-04F8-254A-993C-79237BA21C2E}" type="slidenum">
              <a:rPr lang="tr-TR" altLang="tr-TR" sz="1200">
                <a:latin typeface="Times New Roman" charset="-94"/>
              </a:rPr>
              <a:pPr/>
              <a:t>26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93782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>
              <a:latin typeface="Times New Roman" charset="-94"/>
            </a:endParaRPr>
          </a:p>
        </p:txBody>
      </p:sp>
      <p:sp>
        <p:nvSpPr>
          <p:cNvPr id="14234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2F433DD6-4445-E749-93B9-0FBAD7F33E2C}" type="slidenum">
              <a:rPr lang="tr-TR" altLang="tr-TR" sz="1200">
                <a:latin typeface="Times New Roman" charset="-94"/>
              </a:rPr>
              <a:pPr/>
              <a:t>27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43206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36279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>
              <a:latin typeface="Times New Roman" charset="-94"/>
            </a:endParaRPr>
          </a:p>
        </p:txBody>
      </p:sp>
      <p:sp>
        <p:nvSpPr>
          <p:cNvPr id="14336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FEFBAB3E-36F2-3740-9710-0C9C3DD57F47}" type="slidenum">
              <a:rPr lang="tr-TR" altLang="tr-TR" sz="1200">
                <a:latin typeface="Times New Roman" charset="-94"/>
              </a:rPr>
              <a:pPr/>
              <a:t>28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061620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3251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EBA2BDF0-1306-4401-AFBE-2D14D6B1F1AC}" type="slidenum">
              <a:rPr lang="tr-TR" sz="1200">
                <a:latin typeface="Times New Roman" pitchFamily="18" charset="0"/>
              </a:rPr>
              <a:pPr/>
              <a:t>29</a:t>
            </a:fld>
            <a:endParaRPr lang="tr-TR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04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CCFBE-D5D5-40D7-BE88-2823CB5F2F3F}" type="slidenum">
              <a:rPr lang="tr-TR" altLang="tr-TR" smtClean="0"/>
              <a:pPr>
                <a:defRPr/>
              </a:pPr>
              <a:t>30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78236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7347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EB4D1F71-331A-4385-96C2-2CCD89F63B7F}" type="slidenum">
              <a:rPr lang="tr-TR" sz="1200">
                <a:latin typeface="Times New Roman" pitchFamily="18" charset="0"/>
              </a:rPr>
              <a:pPr/>
              <a:t>31</a:t>
            </a:fld>
            <a:endParaRPr lang="tr-TR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18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>
              <a:latin typeface="Times New Roman" charset="-94"/>
            </a:endParaRPr>
          </a:p>
        </p:txBody>
      </p:sp>
      <p:sp>
        <p:nvSpPr>
          <p:cNvPr id="11981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2659BC46-5AFB-754D-80CE-8464E925E4A3}" type="slidenum">
              <a:rPr lang="tr-TR" altLang="tr-TR" sz="1200">
                <a:latin typeface="Times New Roman" charset="-94"/>
              </a:rPr>
              <a:pPr/>
              <a:t>32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001119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E6F59-3115-9041-9975-0604BDD169D9}" type="slidenum">
              <a:rPr lang="tr-TR" altLang="tr-TR"/>
              <a:pPr/>
              <a:t>33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17668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CCFBE-D5D5-40D7-BE88-2823CB5F2F3F}" type="slidenum">
              <a:rPr lang="tr-TR" altLang="tr-TR" smtClean="0"/>
              <a:pPr>
                <a:defRPr/>
              </a:pPr>
              <a:t>39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99606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E0926EF-2DD8-4B9E-9533-98B41530254E}" type="slidenum">
              <a:rPr lang="tr-TR" sz="1000" b="0">
                <a:latin typeface="Times New Roman" pitchFamily="18" charset="0"/>
              </a:rPr>
              <a:pPr/>
              <a:t>41</a:t>
            </a:fld>
            <a:endParaRPr lang="tr-TR" sz="1000" b="0">
              <a:latin typeface="Times New Roman Tur" charset="-94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0888"/>
            <a:ext cx="4933950" cy="3300412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8443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42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67078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44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0137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3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93411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46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7974347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47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4853426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-94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69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268093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70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8807781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71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209575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604403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80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949663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81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802814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82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574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6319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339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>
              <a:latin typeface="Times New Roman" charset="-94"/>
            </a:endParaRPr>
          </a:p>
        </p:txBody>
      </p:sp>
      <p:sp>
        <p:nvSpPr>
          <p:cNvPr id="11878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B83E154-F4DC-3F47-8D51-880F4C683081}" type="slidenum">
              <a:rPr lang="tr-TR" altLang="tr-TR" sz="1200">
                <a:latin typeface="Times New Roman" charset="-94"/>
              </a:rPr>
              <a:pPr/>
              <a:t>6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82163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 dirty="0">
              <a:latin typeface="Times New Roman" charset="-94"/>
            </a:endParaRPr>
          </a:p>
        </p:txBody>
      </p:sp>
      <p:sp>
        <p:nvSpPr>
          <p:cNvPr id="11878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B83E154-F4DC-3F47-8D51-880F4C683081}" type="slidenum">
              <a:rPr lang="tr-TR" altLang="tr-TR" sz="1200">
                <a:latin typeface="Times New Roman" charset="-94"/>
              </a:rPr>
              <a:pPr/>
              <a:t>7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0226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>
              <a:latin typeface="Times New Roman" charset="-94"/>
            </a:endParaRPr>
          </a:p>
        </p:txBody>
      </p:sp>
      <p:sp>
        <p:nvSpPr>
          <p:cNvPr id="11878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B83E154-F4DC-3F47-8D51-880F4C683081}" type="slidenum">
              <a:rPr lang="tr-TR" altLang="tr-TR" sz="1200">
                <a:latin typeface="Times New Roman" charset="-94"/>
              </a:rPr>
              <a:pPr/>
              <a:t>8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45169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tr-TR">
                <a:latin typeface="Arial" charset="-94"/>
              </a:rPr>
              <a:t/>
            </a:r>
            <a:br>
              <a:rPr lang="en-US" altLang="tr-TR">
                <a:latin typeface="Arial" charset="-94"/>
              </a:rPr>
            </a:br>
            <a:endParaRPr lang="en-US" altLang="tr-TR">
              <a:latin typeface="Arial" charset="-94"/>
            </a:endParaRPr>
          </a:p>
          <a:p>
            <a:endParaRPr lang="tr-TR" altLang="tr-TR">
              <a:latin typeface="Times New Roman" charset="-94"/>
            </a:endParaRPr>
          </a:p>
        </p:txBody>
      </p:sp>
      <p:sp>
        <p:nvSpPr>
          <p:cNvPr id="12493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1DB76838-41CE-4E4B-B4D2-3FF8F1814975}" type="slidenum">
              <a:rPr lang="tr-TR" altLang="tr-TR" sz="1200">
                <a:latin typeface="Times New Roman" charset="-94"/>
              </a:rPr>
              <a:pPr/>
              <a:t>14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9472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23975" y="1160463"/>
            <a:ext cx="7943850" cy="2466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323975" y="3722688"/>
            <a:ext cx="7943850" cy="1709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FFA77-B9C4-4043-BDEB-2E4AB0C3A17A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067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6F9C4-F5BB-7047-83AE-EDFA972E4A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9676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829550" y="190500"/>
            <a:ext cx="2251075" cy="5676900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076325" y="190500"/>
            <a:ext cx="6600825" cy="5676900"/>
          </a:xfrm>
        </p:spPr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38D67-61AD-0344-B632-D6400A95D3A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8467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6325" y="190500"/>
            <a:ext cx="9004300" cy="1181100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sim Yer Tutucusu 3"/>
          <p:cNvSpPr>
            <a:spLocks noGrp="1"/>
          </p:cNvSpPr>
          <p:nvPr>
            <p:ph type="clipArt"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793750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91425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fld id="{FBE7CC0C-892D-E642-8F4E-E62901E92F1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458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131C-1FD1-D44E-AE55-4C357626100E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5159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766888"/>
            <a:ext cx="9136062" cy="2947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4741863"/>
            <a:ext cx="9136062" cy="15509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76782-4F98-2F4D-980B-BEAF06959BE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54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C176-7742-6348-ADDF-22F2B26373A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910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377825"/>
            <a:ext cx="9134475" cy="137001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0250" y="1736725"/>
            <a:ext cx="4479925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0250" y="2589213"/>
            <a:ext cx="4479925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362575" y="1736725"/>
            <a:ext cx="4502150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362575" y="2589213"/>
            <a:ext cx="4502150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D314A-2134-434F-A466-E7A29AFF9DB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0660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12645-F59C-354A-AF80-DE9D1891E57B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38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69377-BD7D-614D-8EA3-7A0644DE8B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8209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36B8A-4653-D44D-A242-CBBEE90EB33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614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FD7A-4B44-1E4D-B32E-C77423520B3F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8060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>
                <a:gamma/>
                <a:shade val="0"/>
                <a:invGamma/>
              </a:srgb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190500"/>
            <a:ext cx="90043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1616075"/>
            <a:ext cx="90043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3750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defTabSz="1009650">
              <a:defRPr sz="15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0" y="6456363"/>
            <a:ext cx="3352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ctr" defTabSz="1009650">
              <a:defRPr sz="1500">
                <a:effectLst/>
                <a:latin typeface="Times New Roman" charset="-94"/>
              </a:defRPr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1425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r" defTabSz="1009650">
              <a:defRPr sz="1500">
                <a:effectLst/>
                <a:latin typeface="Times New Roman" charset="-94"/>
              </a:defRPr>
            </a:lvl1pPr>
          </a:lstStyle>
          <a:p>
            <a:fld id="{0F6B0755-B62E-8042-A1A7-40143091873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1009650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2pPr>
      <a:lvl3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3pPr>
      <a:lvl4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4pPr>
      <a:lvl5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5pPr>
      <a:lvl6pPr marL="4572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6pPr>
      <a:lvl7pPr marL="9144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7pPr>
      <a:lvl8pPr marL="13716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8pPr>
      <a:lvl9pPr marL="18288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9pPr>
    </p:titleStyle>
    <p:bodyStyle>
      <a:lvl1pPr marL="379413" indent="-379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Font typeface="Monotype Sorts" charset="2"/>
        <a:buChar char="l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820738" indent="-3159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262063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768475" indent="-254000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273300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tekinakpolat.com/kan-basinci-olcumu-ve-izlemi/" TargetMode="External"/><Relationship Id="rId2" Type="http://schemas.openxmlformats.org/officeDocument/2006/relationships/hyperlink" Target="http://tekinakpolat.com/tansiyon-olcumu-aletleri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90550"/>
            <a:ext cx="9967913" cy="1181100"/>
          </a:xfrm>
        </p:spPr>
        <p:txBody>
          <a:bodyPr/>
          <a:lstStyle/>
          <a:p>
            <a:r>
              <a:rPr lang="tr-TR" altLang="en-US" sz="4800" dirty="0">
                <a:latin typeface="Comic Sans MS" pitchFamily="66" charset="0"/>
              </a:rPr>
              <a:t>HYPERTENSION BASIC INFORMATION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2247900"/>
            <a:ext cx="9004300" cy="4251325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Prof. Dr. Tekin AKPOLAT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Liv </a:t>
            </a:r>
            <a:r>
              <a:rPr lang="tr-TR" altLang="en-US" dirty="0" err="1">
                <a:latin typeface="Comic Sans MS" pitchFamily="66" charset="0"/>
              </a:rPr>
              <a:t>Hospital</a:t>
            </a:r>
            <a:r>
              <a:rPr lang="tr-TR" altLang="en-US" dirty="0">
                <a:latin typeface="Comic Sans MS" pitchFamily="66" charset="0"/>
              </a:rPr>
              <a:t>-İSTANBUL</a:t>
            </a:r>
          </a:p>
          <a:p>
            <a:pPr algn="ctr">
              <a:buFont typeface="Monotype Sorts" charset="2"/>
              <a:buNone/>
            </a:pPr>
            <a:r>
              <a:rPr lang="tr-TR" altLang="en-US" dirty="0" err="1">
                <a:latin typeface="Comic Sans MS" pitchFamily="66" charset="0"/>
              </a:rPr>
              <a:t>Istinye</a:t>
            </a:r>
            <a:r>
              <a:rPr lang="tr-TR" altLang="en-US" dirty="0">
                <a:latin typeface="Comic Sans MS" pitchFamily="66" charset="0"/>
              </a:rPr>
              <a:t> </a:t>
            </a:r>
            <a:r>
              <a:rPr lang="tr-TR" altLang="en-US" dirty="0" err="1">
                <a:latin typeface="Comic Sans MS" pitchFamily="66" charset="0"/>
              </a:rPr>
              <a:t>University</a:t>
            </a:r>
            <a:r>
              <a:rPr lang="tr-TR" altLang="en-US" dirty="0">
                <a:latin typeface="Comic Sans MS" pitchFamily="66" charset="0"/>
              </a:rPr>
              <a:t> School of </a:t>
            </a:r>
            <a:r>
              <a:rPr lang="tr-TR" altLang="en-US" dirty="0" err="1">
                <a:latin typeface="Comic Sans MS" pitchFamily="66" charset="0"/>
              </a:rPr>
              <a:t>Medicine</a:t>
            </a:r>
            <a:endParaRPr lang="tr-TR" altLang="en-US" dirty="0"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r>
              <a:rPr lang="tr-TR" altLang="en-US" dirty="0" err="1">
                <a:latin typeface="Comic Sans MS" pitchFamily="66" charset="0"/>
              </a:rPr>
              <a:t>December</a:t>
            </a:r>
            <a:r>
              <a:rPr lang="tr-TR" altLang="en-US" dirty="0">
                <a:latin typeface="Comic Sans MS" pitchFamily="66" charset="0"/>
              </a:rPr>
              <a:t> </a:t>
            </a:r>
            <a:r>
              <a:rPr lang="tr-TR" altLang="en-US" dirty="0" smtClean="0">
                <a:latin typeface="Comic Sans MS" pitchFamily="66" charset="0"/>
              </a:rPr>
              <a:t>2025</a:t>
            </a:r>
            <a:endParaRPr lang="tr-TR" altLang="en-US" dirty="0"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r>
              <a:rPr lang="tr-TR" altLang="en-US" dirty="0">
                <a:solidFill>
                  <a:srgbClr val="FFFF00"/>
                </a:solidFill>
                <a:latin typeface="Comic Sans MS" pitchFamily="66" charset="0"/>
              </a:rPr>
              <a:t>www.tekinakpolat.com</a:t>
            </a:r>
          </a:p>
          <a:p>
            <a:pPr algn="ctr">
              <a:buFont typeface="Monotype Sorts" charset="2"/>
              <a:buNone/>
            </a:pPr>
            <a:endParaRPr lang="tr-TR" altLang="en-US" dirty="0">
              <a:latin typeface="Comic Sans MS" pitchFamily="66" charset="0"/>
            </a:endParaRPr>
          </a:p>
        </p:txBody>
      </p:sp>
      <p:pic>
        <p:nvPicPr>
          <p:cNvPr id="13316" name="Picture 6" descr="https://encrypted-tbn0.gstatic.com/images?q=tbn:ANd9GcRAYcEN429V7jCAWWVWfiAQe6EQwS9p79gy7mAXTS7ZTSELG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400550"/>
            <a:ext cx="23764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tekin.akpolat\Desktop\hepsison\onemliler\kongre nefroloji 2017\istinye universite logo 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40055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77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Amerika 2025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687" y="1832537"/>
            <a:ext cx="8023576" cy="3818400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 dirty="0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6127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Pretreatment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era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2048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No </a:t>
            </a:r>
            <a:r>
              <a:rPr lang="tr-TR" altLang="tr-TR" dirty="0" err="1">
                <a:latin typeface="Comic Sans MS" charset="-94"/>
              </a:rPr>
              <a:t>effective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medicine</a:t>
            </a:r>
            <a:endParaRPr lang="tr-TR" altLang="tr-TR" dirty="0">
              <a:latin typeface="Comic Sans MS" charset="-94"/>
            </a:endParaRPr>
          </a:p>
          <a:p>
            <a:r>
              <a:rPr lang="tr-TR" altLang="tr-TR" dirty="0" err="1">
                <a:latin typeface="Comic Sans MS" charset="-94"/>
              </a:rPr>
              <a:t>Too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much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medicine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side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effects</a:t>
            </a:r>
            <a:endParaRPr lang="tr-TR" altLang="tr-TR" dirty="0">
              <a:latin typeface="Comic Sans MS" charset="-94"/>
            </a:endParaRPr>
          </a:p>
          <a:p>
            <a:r>
              <a:rPr lang="tr-TR" altLang="tr-TR" dirty="0" err="1">
                <a:latin typeface="Comic Sans MS" charset="-94"/>
              </a:rPr>
              <a:t>Inadequate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evidence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for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treatment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requirement</a:t>
            </a:r>
            <a:endParaRPr lang="tr-TR" altLang="tr-TR" dirty="0">
              <a:latin typeface="Comic Sans MS" charset="-94"/>
            </a:endParaRPr>
          </a:p>
          <a:p>
            <a:r>
              <a:rPr lang="tr-TR" altLang="tr-TR" dirty="0" err="1">
                <a:latin typeface="Comic Sans MS" charset="-94"/>
              </a:rPr>
              <a:t>The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purpose</a:t>
            </a:r>
            <a:r>
              <a:rPr lang="tr-TR" altLang="tr-TR" dirty="0">
                <a:latin typeface="Comic Sans MS" charset="-94"/>
              </a:rPr>
              <a:t> is not </a:t>
            </a:r>
            <a:r>
              <a:rPr lang="tr-TR" altLang="tr-TR" dirty="0" err="1">
                <a:latin typeface="Comic Sans MS" charset="-94"/>
              </a:rPr>
              <a:t>clear</a:t>
            </a:r>
            <a:endParaRPr lang="tr-TR" altLang="tr-TR" dirty="0">
              <a:latin typeface="Comic Sans MS" charset="-94"/>
            </a:endParaRPr>
          </a:p>
          <a:p>
            <a:r>
              <a:rPr lang="tr-TR" altLang="tr-TR" dirty="0" err="1">
                <a:latin typeface="Comic Sans MS" charset="-94"/>
              </a:rPr>
              <a:t>Physicians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against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treatment</a:t>
            </a:r>
            <a:endParaRPr lang="tr-TR" altLang="tr-TR" dirty="0">
              <a:latin typeface="Comic Sans MS" charset="-94"/>
            </a:endParaRPr>
          </a:p>
          <a:p>
            <a:endParaRPr lang="tr-TR" altLang="tr-TR" dirty="0"/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8350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/>
          </p:nvPr>
        </p:nvSpPr>
        <p:spPr>
          <a:xfrm>
            <a:off x="1009650" y="757238"/>
            <a:ext cx="9004300" cy="1181100"/>
          </a:xfrm>
        </p:spPr>
        <p:txBody>
          <a:bodyPr/>
          <a:lstStyle/>
          <a:p>
            <a:r>
              <a:rPr lang="tr-TR" altLang="tr-TR" dirty="0" err="1">
                <a:latin typeface="Comic Sans MS" charset="-94"/>
              </a:rPr>
              <a:t>Suspicious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about</a:t>
            </a:r>
            <a:r>
              <a:rPr lang="tr-TR" altLang="tr-TR" dirty="0">
                <a:latin typeface="Comic Sans MS" charset="-94"/>
              </a:rPr>
              <a:t> BP </a:t>
            </a:r>
            <a:r>
              <a:rPr lang="tr-TR" altLang="tr-TR" dirty="0" err="1">
                <a:latin typeface="Comic Sans MS" charset="-94"/>
              </a:rPr>
              <a:t>measurement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2560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dirty="0">
              <a:latin typeface="Comic Sans MS" charset="-94"/>
            </a:endParaRPr>
          </a:p>
          <a:p>
            <a:pPr algn="ctr">
              <a:buFont typeface="Monotype Sorts" charset="2"/>
              <a:buNone/>
            </a:pPr>
            <a:r>
              <a:rPr lang="tr-TR" altLang="tr-TR" dirty="0" err="1">
                <a:latin typeface="Comic Sans MS" charset="-94"/>
              </a:rPr>
              <a:t>We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pauperize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our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senses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and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weaken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clinical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acuity</a:t>
            </a:r>
            <a:endParaRPr lang="tr-TR" altLang="tr-TR" dirty="0">
              <a:latin typeface="Comic Sans MS" charset="-94"/>
            </a:endParaRPr>
          </a:p>
          <a:p>
            <a:pPr algn="ctr">
              <a:buFont typeface="Monotype Sorts" charset="2"/>
              <a:buNone/>
            </a:pPr>
            <a:endParaRPr lang="tr-TR" altLang="tr-TR" sz="2400" dirty="0">
              <a:solidFill>
                <a:srgbClr val="FFFF00"/>
              </a:solidFill>
              <a:latin typeface="Comic Sans MS" charset="-94"/>
            </a:endParaRPr>
          </a:p>
          <a:p>
            <a:pPr algn="ctr">
              <a:buFont typeface="Monotype Sorts" charset="2"/>
              <a:buNone/>
            </a:pPr>
            <a:r>
              <a:rPr lang="tr-TR" altLang="tr-TR" sz="2400" dirty="0" err="1">
                <a:solidFill>
                  <a:srgbClr val="FFFF00"/>
                </a:solidFill>
                <a:latin typeface="Comic Sans MS" charset="-94"/>
              </a:rPr>
              <a:t>Booth</a:t>
            </a:r>
            <a:r>
              <a:rPr lang="tr-TR" altLang="tr-TR" sz="2400" dirty="0">
                <a:solidFill>
                  <a:srgbClr val="FFFF00"/>
                </a:solidFill>
                <a:latin typeface="Comic Sans MS" charset="-94"/>
              </a:rPr>
              <a:t> 1977, </a:t>
            </a:r>
            <a:r>
              <a:rPr lang="tr-TR" altLang="tr-TR" sz="2400" dirty="0" err="1">
                <a:solidFill>
                  <a:srgbClr val="FFFF00"/>
                </a:solidFill>
                <a:latin typeface="Comic Sans MS" charset="-94"/>
              </a:rPr>
              <a:t>Kotchen</a:t>
            </a:r>
            <a:r>
              <a:rPr lang="tr-TR" altLang="tr-TR" sz="2400" dirty="0">
                <a:solidFill>
                  <a:srgbClr val="FFFF00"/>
                </a:solidFill>
                <a:latin typeface="Comic Sans MS" charset="-94"/>
              </a:rPr>
              <a:t> 2011 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14334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>
          <a:xfrm>
            <a:off x="1009650" y="900113"/>
            <a:ext cx="9004300" cy="1181100"/>
          </a:xfrm>
        </p:spPr>
        <p:txBody>
          <a:bodyPr/>
          <a:lstStyle/>
          <a:p>
            <a:r>
              <a:rPr lang="tr-TR" altLang="tr-TR" dirty="0" err="1">
                <a:latin typeface="Comic Sans MS" charset="-94"/>
              </a:rPr>
              <a:t>Comments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about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hypertension</a:t>
            </a:r>
            <a:r>
              <a:rPr lang="tr-TR" altLang="tr-TR" dirty="0">
                <a:latin typeface="Comic Sans MS" charset="-94"/>
              </a:rPr>
              <a:t> 1931</a:t>
            </a:r>
          </a:p>
        </p:txBody>
      </p:sp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1152525" y="2328863"/>
            <a:ext cx="9004300" cy="4251325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The greatest danger to a man with high blood pressure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lies in its discovery, because then some fool is certain to try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reduce</a:t>
            </a:r>
            <a:r>
              <a:rPr lang="tr-TR" dirty="0">
                <a:latin typeface="Comic Sans MS" panose="030F0702030302020204" pitchFamily="66" charset="0"/>
              </a:rPr>
              <a:t> it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28676" name="3 Dikdörtgen"/>
          <p:cNvSpPr>
            <a:spLocks noChangeArrowheads="1"/>
          </p:cNvSpPr>
          <p:nvPr/>
        </p:nvSpPr>
        <p:spPr bwMode="auto">
          <a:xfrm>
            <a:off x="5438775" y="525780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r>
              <a:rPr lang="en-US" altLang="tr-TR">
                <a:solidFill>
                  <a:srgbClr val="FFFF00"/>
                </a:solidFill>
                <a:latin typeface="Times New Roman" charset="-94"/>
              </a:rPr>
              <a:t>Hay, Brit Med J, 1931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3224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>
          <a:xfrm>
            <a:off x="1152525" y="542925"/>
            <a:ext cx="9004300" cy="1181100"/>
          </a:xfrm>
        </p:spPr>
        <p:txBody>
          <a:bodyPr/>
          <a:lstStyle/>
          <a:p>
            <a:r>
              <a:rPr lang="en-US" altLang="tr-TR">
                <a:latin typeface="Comic Sans MS" charset="-94"/>
              </a:rPr>
              <a:t>Paul Dudley White, 1931</a:t>
            </a:r>
            <a:endParaRPr lang="tr-TR" altLang="tr-TR">
              <a:latin typeface="Comic Sans MS" charset="-94"/>
            </a:endParaRPr>
          </a:p>
        </p:txBody>
      </p:sp>
      <p:sp>
        <p:nvSpPr>
          <p:cNvPr id="29699" name="2 İçerik Yer Tutucusu"/>
          <p:cNvSpPr>
            <a:spLocks noGrp="1"/>
          </p:cNvSpPr>
          <p:nvPr>
            <p:ph idx="1"/>
          </p:nvPr>
        </p:nvSpPr>
        <p:spPr>
          <a:xfrm>
            <a:off x="1081088" y="1971675"/>
            <a:ext cx="9004300" cy="4251325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Hypertension may be an important compensatory mechanism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which should not be tampered with, even were it certain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that we could control it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5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>
          <a:xfrm>
            <a:off x="1081088" y="542925"/>
            <a:ext cx="9004300" cy="1181100"/>
          </a:xfrm>
        </p:spPr>
        <p:txBody>
          <a:bodyPr/>
          <a:lstStyle/>
          <a:p>
            <a:r>
              <a:rPr lang="en-US" altLang="tr-TR" sz="3200" dirty="0">
                <a:latin typeface="Comic Sans MS" charset="-94"/>
              </a:rPr>
              <a:t>1946 Textbook - Diseases of the Heart, Friedberg</a:t>
            </a:r>
            <a:endParaRPr lang="tr-TR" altLang="tr-TR" sz="3200" dirty="0">
              <a:latin typeface="Comic Sans MS" charset="-94"/>
            </a:endParaRPr>
          </a:p>
        </p:txBody>
      </p:sp>
      <p:sp>
        <p:nvSpPr>
          <p:cNvPr id="30723" name="2 İçerik Yer Tutucusu"/>
          <p:cNvSpPr>
            <a:spLocks noGrp="1"/>
          </p:cNvSpPr>
          <p:nvPr>
            <p:ph idx="1"/>
          </p:nvPr>
        </p:nvSpPr>
        <p:spPr>
          <a:xfrm>
            <a:off x="1081088" y="1971675"/>
            <a:ext cx="9004300" cy="4251325"/>
          </a:xfrm>
        </p:spPr>
        <p:txBody>
          <a:bodyPr/>
          <a:lstStyle/>
          <a:p>
            <a:r>
              <a:rPr lang="tr-TR" altLang="tr-TR" dirty="0">
                <a:latin typeface="Comic Sans MS" charset="-94"/>
              </a:rPr>
              <a:t>People </a:t>
            </a:r>
            <a:r>
              <a:rPr lang="tr-TR" altLang="tr-TR" dirty="0" err="1">
                <a:latin typeface="Comic Sans MS" charset="-94"/>
              </a:rPr>
              <a:t>with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mild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benign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hypertension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with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levels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up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to</a:t>
            </a:r>
            <a:r>
              <a:rPr lang="tr-TR" altLang="tr-TR" dirty="0">
                <a:latin typeface="Comic Sans MS" charset="-94"/>
              </a:rPr>
              <a:t> 210/110 </a:t>
            </a:r>
            <a:r>
              <a:rPr lang="tr-TR" altLang="tr-TR" dirty="0" err="1">
                <a:latin typeface="Comic Sans MS" charset="-94"/>
              </a:rPr>
              <a:t>need</a:t>
            </a:r>
            <a:r>
              <a:rPr lang="tr-TR" altLang="tr-TR" dirty="0">
                <a:latin typeface="Comic Sans MS" charset="-94"/>
              </a:rPr>
              <a:t> not be </a:t>
            </a:r>
            <a:r>
              <a:rPr lang="tr-TR" altLang="tr-TR" dirty="0" err="1">
                <a:latin typeface="Comic Sans MS" charset="-94"/>
              </a:rPr>
              <a:t>treated</a:t>
            </a:r>
            <a:endParaRPr lang="tr-TR" altLang="tr-TR" dirty="0">
              <a:latin typeface="Comic Sans MS" charset="-94"/>
            </a:endParaRPr>
          </a:p>
          <a:p>
            <a:r>
              <a:rPr lang="tr-TR" altLang="tr-TR" dirty="0" err="1">
                <a:latin typeface="Comic Sans MS" charset="-94"/>
              </a:rPr>
              <a:t>There</a:t>
            </a:r>
            <a:r>
              <a:rPr lang="tr-TR" altLang="tr-TR" dirty="0">
                <a:latin typeface="Comic Sans MS" charset="-94"/>
              </a:rPr>
              <a:t> is a </a:t>
            </a:r>
            <a:r>
              <a:rPr lang="tr-TR" altLang="tr-TR" dirty="0" err="1">
                <a:latin typeface="Comic Sans MS" charset="-94"/>
              </a:rPr>
              <a:t>psychopathologic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personality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associated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with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hypertension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91482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>
          <a:xfrm>
            <a:off x="1081088" y="757238"/>
            <a:ext cx="9004300" cy="1181100"/>
          </a:xfrm>
        </p:spPr>
        <p:txBody>
          <a:bodyPr/>
          <a:lstStyle/>
          <a:p>
            <a:r>
              <a:rPr lang="en-US" altLang="tr-TR" sz="4800">
                <a:latin typeface="Comic Sans MS" charset="-94"/>
              </a:rPr>
              <a:t>Tice, Practice of Medicine, 1946</a:t>
            </a:r>
            <a:endParaRPr lang="tr-TR" altLang="tr-TR">
              <a:latin typeface="Comic Sans MS" charset="-94"/>
            </a:endParaRPr>
          </a:p>
        </p:txBody>
      </p:sp>
      <p:sp>
        <p:nvSpPr>
          <p:cNvPr id="31747" name="2 İçerik Yer Tutucusu"/>
          <p:cNvSpPr>
            <a:spLocks noGrp="1"/>
          </p:cNvSpPr>
          <p:nvPr>
            <p:ph idx="1"/>
          </p:nvPr>
        </p:nvSpPr>
        <p:spPr>
          <a:xfrm>
            <a:off x="1152525" y="2185988"/>
            <a:ext cx="9004300" cy="4251325"/>
          </a:xfrm>
        </p:spPr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Many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cases</a:t>
            </a:r>
            <a:r>
              <a:rPr lang="tr-TR" dirty="0">
                <a:latin typeface="Comic Sans MS" panose="030F0702030302020204" pitchFamily="66" charset="0"/>
              </a:rPr>
              <a:t> of </a:t>
            </a:r>
            <a:r>
              <a:rPr lang="en-US" dirty="0">
                <a:latin typeface="Comic Sans MS" panose="030F0702030302020204" pitchFamily="66" charset="0"/>
              </a:rPr>
              <a:t>essential hypertension not only do not need any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treatment but are much better off without it.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12575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>
          <a:xfrm>
            <a:off x="1081088" y="685800"/>
            <a:ext cx="9004300" cy="1181100"/>
          </a:xfrm>
        </p:spPr>
        <p:txBody>
          <a:bodyPr/>
          <a:lstStyle/>
          <a:p>
            <a:r>
              <a:rPr lang="en-US" altLang="tr-TR" sz="4400">
                <a:latin typeface="Comic Sans MS" charset="-94"/>
              </a:rPr>
              <a:t>Friedberg. Diseases of Heart, 1946</a:t>
            </a:r>
            <a:endParaRPr lang="tr-TR" altLang="tr-TR">
              <a:latin typeface="Comic Sans MS" charset="-94"/>
            </a:endParaRPr>
          </a:p>
        </p:txBody>
      </p:sp>
      <p:sp>
        <p:nvSpPr>
          <p:cNvPr id="32771" name="2 İçerik Yer Tutucusu"/>
          <p:cNvSpPr>
            <a:spLocks noGrp="1"/>
          </p:cNvSpPr>
          <p:nvPr>
            <p:ph idx="1"/>
          </p:nvPr>
        </p:nvSpPr>
        <p:spPr>
          <a:xfrm>
            <a:off x="1152525" y="2114550"/>
            <a:ext cx="9004300" cy="4251325"/>
          </a:xfrm>
        </p:spPr>
        <p:txBody>
          <a:bodyPr/>
          <a:lstStyle/>
          <a:p>
            <a:r>
              <a:rPr lang="tr-TR" altLang="tr-TR" dirty="0" err="1">
                <a:latin typeface="Comic Sans MS" charset="-94"/>
              </a:rPr>
              <a:t>In</a:t>
            </a:r>
            <a:r>
              <a:rPr lang="tr-TR" altLang="tr-TR" dirty="0">
                <a:latin typeface="Comic Sans MS" charset="-94"/>
              </a:rPr>
              <a:t> a </a:t>
            </a:r>
            <a:r>
              <a:rPr lang="tr-TR" altLang="tr-TR" dirty="0" err="1">
                <a:latin typeface="Comic Sans MS" charset="-94"/>
              </a:rPr>
              <a:t>patient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with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mild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hypertension</a:t>
            </a:r>
            <a:r>
              <a:rPr lang="tr-TR" altLang="tr-TR" dirty="0">
                <a:latin typeface="Comic Sans MS" charset="-94"/>
              </a:rPr>
              <a:t>, </a:t>
            </a:r>
            <a:r>
              <a:rPr lang="tr-TR" altLang="tr-TR" dirty="0" err="1">
                <a:latin typeface="Comic Sans MS" charset="-94"/>
              </a:rPr>
              <a:t>i.e</a:t>
            </a:r>
            <a:r>
              <a:rPr lang="tr-TR" altLang="tr-TR" dirty="0">
                <a:latin typeface="Comic Sans MS" charset="-94"/>
              </a:rPr>
              <a:t>. </a:t>
            </a:r>
            <a:r>
              <a:rPr lang="tr-TR" altLang="tr-TR" dirty="0" err="1">
                <a:latin typeface="Comic Sans MS" charset="-94"/>
              </a:rPr>
              <a:t>blood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pressure</a:t>
            </a:r>
            <a:r>
              <a:rPr lang="tr-TR" altLang="tr-TR" dirty="0">
                <a:latin typeface="Comic Sans MS" charset="-94"/>
              </a:rPr>
              <a:t> &lt;200/&lt;100 mm Hg, </a:t>
            </a:r>
            <a:r>
              <a:rPr lang="tr-TR" altLang="tr-TR" dirty="0" err="1">
                <a:latin typeface="Comic Sans MS" charset="-94"/>
              </a:rPr>
              <a:t>there</a:t>
            </a:r>
            <a:r>
              <a:rPr lang="tr-TR" altLang="tr-TR" dirty="0">
                <a:latin typeface="Comic Sans MS" charset="-94"/>
              </a:rPr>
              <a:t> is </a:t>
            </a:r>
            <a:r>
              <a:rPr lang="tr-TR" altLang="tr-TR" dirty="0" err="1">
                <a:latin typeface="Comic Sans MS" charset="-94"/>
              </a:rPr>
              <a:t>no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indication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for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use</a:t>
            </a:r>
            <a:r>
              <a:rPr lang="tr-TR" altLang="tr-TR" dirty="0">
                <a:latin typeface="Comic Sans MS" charset="-94"/>
              </a:rPr>
              <a:t> of </a:t>
            </a:r>
            <a:r>
              <a:rPr lang="tr-TR" altLang="tr-TR" dirty="0" err="1">
                <a:latin typeface="Comic Sans MS" charset="-94"/>
              </a:rPr>
              <a:t>hypotensive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drugs</a:t>
            </a:r>
            <a:r>
              <a:rPr lang="tr-TR" altLang="tr-TR" dirty="0">
                <a:latin typeface="Comic Sans MS" charset="-94"/>
              </a:rPr>
              <a:t>.</a:t>
            </a:r>
          </a:p>
          <a:p>
            <a:r>
              <a:rPr lang="tr-TR" altLang="tr-TR" dirty="0" err="1">
                <a:latin typeface="Comic Sans MS" charset="-94"/>
              </a:rPr>
              <a:t>Continued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observation</a:t>
            </a:r>
            <a:r>
              <a:rPr lang="tr-TR" altLang="tr-TR" dirty="0">
                <a:latin typeface="Comic Sans MS" charset="-94"/>
              </a:rPr>
              <a:t> is </a:t>
            </a:r>
            <a:r>
              <a:rPr lang="tr-TR" altLang="tr-TR" dirty="0" err="1">
                <a:latin typeface="Comic Sans MS" charset="-94"/>
              </a:rPr>
              <a:t>desirable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and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conservative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treatment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consisting</a:t>
            </a:r>
            <a:r>
              <a:rPr lang="tr-TR" altLang="tr-TR" dirty="0">
                <a:latin typeface="Comic Sans MS" charset="-94"/>
              </a:rPr>
              <a:t> of </a:t>
            </a:r>
            <a:r>
              <a:rPr lang="tr-TR" altLang="tr-TR" dirty="0" err="1">
                <a:latin typeface="Comic Sans MS" charset="-94"/>
              </a:rPr>
              <a:t>reassurance</a:t>
            </a:r>
            <a:r>
              <a:rPr lang="tr-TR" altLang="tr-TR" dirty="0">
                <a:latin typeface="Comic Sans MS" charset="-94"/>
              </a:rPr>
              <a:t>, </a:t>
            </a:r>
            <a:r>
              <a:rPr lang="tr-TR" altLang="tr-TR" dirty="0" err="1">
                <a:latin typeface="Comic Sans MS" charset="-94"/>
              </a:rPr>
              <a:t>mild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sedatives</a:t>
            </a:r>
            <a:r>
              <a:rPr lang="tr-TR" altLang="tr-TR" dirty="0">
                <a:latin typeface="Comic Sans MS" charset="-94"/>
              </a:rPr>
              <a:t>, </a:t>
            </a:r>
            <a:r>
              <a:rPr lang="tr-TR" altLang="tr-TR" dirty="0" err="1">
                <a:latin typeface="Comic Sans MS" charset="-94"/>
              </a:rPr>
              <a:t>and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weight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reduction</a:t>
            </a:r>
            <a:r>
              <a:rPr lang="tr-TR" altLang="tr-TR" dirty="0">
                <a:latin typeface="Comic Sans MS" charset="-94"/>
              </a:rPr>
              <a:t> is </a:t>
            </a:r>
            <a:r>
              <a:rPr lang="tr-TR" altLang="tr-TR" dirty="0" err="1">
                <a:latin typeface="Comic Sans MS" charset="-94"/>
              </a:rPr>
              <a:t>indicated</a:t>
            </a:r>
            <a:r>
              <a:rPr lang="tr-TR" altLang="tr-TR" dirty="0">
                <a:latin typeface="Comic Sans MS" charset="-94"/>
              </a:rPr>
              <a:t>.</a:t>
            </a:r>
          </a:p>
          <a:p>
            <a:endParaRPr lang="tr-TR" altLang="tr-TR" dirty="0">
              <a:latin typeface="Comic Sans MS" charset="-94"/>
            </a:endParaRPr>
          </a:p>
          <a:p>
            <a:endParaRPr lang="tr-TR" altLang="tr-TR" dirty="0">
              <a:latin typeface="Comic Sans MS" charset="-94"/>
            </a:endParaRP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777987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Başlık"/>
          <p:cNvSpPr>
            <a:spLocks noGrp="1"/>
          </p:cNvSpPr>
          <p:nvPr>
            <p:ph type="title"/>
          </p:nvPr>
        </p:nvSpPr>
        <p:spPr>
          <a:xfrm>
            <a:off x="1009650" y="685800"/>
            <a:ext cx="9004300" cy="1181100"/>
          </a:xfrm>
        </p:spPr>
        <p:txBody>
          <a:bodyPr/>
          <a:lstStyle/>
          <a:p>
            <a:r>
              <a:rPr lang="en-US" altLang="tr-TR" dirty="0">
                <a:latin typeface="Comic Sans MS" panose="030F0702030302020204" pitchFamily="66" charset="0"/>
              </a:rPr>
              <a:t>Page, </a:t>
            </a:r>
            <a:r>
              <a:rPr lang="tr-TR" altLang="tr-TR" dirty="0" err="1">
                <a:latin typeface="Comic Sans MS" panose="030F0702030302020204" pitchFamily="66" charset="0"/>
              </a:rPr>
              <a:t>late</a:t>
            </a:r>
            <a:r>
              <a:rPr lang="tr-TR" altLang="tr-TR" dirty="0">
                <a:latin typeface="Comic Sans MS" panose="030F0702030302020204" pitchFamily="66" charset="0"/>
              </a:rPr>
              <a:t> 1940’s</a:t>
            </a:r>
          </a:p>
        </p:txBody>
      </p:sp>
      <p:sp>
        <p:nvSpPr>
          <p:cNvPr id="80899" name="2 İçerik Yer Tutucusu"/>
          <p:cNvSpPr>
            <a:spLocks noGrp="1"/>
          </p:cNvSpPr>
          <p:nvPr>
            <p:ph idx="1"/>
          </p:nvPr>
        </p:nvSpPr>
        <p:spPr>
          <a:xfrm>
            <a:off x="1009650" y="1971675"/>
            <a:ext cx="9004300" cy="4251325"/>
          </a:xfrm>
        </p:spPr>
        <p:txBody>
          <a:bodyPr/>
          <a:lstStyle/>
          <a:p>
            <a:r>
              <a:rPr lang="tr-TR" altLang="tr-TR" dirty="0" err="1">
                <a:latin typeface="Comic Sans MS" panose="030F0702030302020204" pitchFamily="66" charset="0"/>
              </a:rPr>
              <a:t>Remedies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suggested</a:t>
            </a:r>
            <a:r>
              <a:rPr lang="tr-TR" altLang="tr-TR" dirty="0">
                <a:latin typeface="Comic Sans MS" panose="030F0702030302020204" pitchFamily="66" charset="0"/>
              </a:rPr>
              <a:t>: </a:t>
            </a:r>
            <a:r>
              <a:rPr lang="tr-TR" altLang="tr-TR" dirty="0" err="1">
                <a:latin typeface="Comic Sans MS" panose="030F0702030302020204" pitchFamily="66" charset="0"/>
              </a:rPr>
              <a:t>Watermelon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and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cucumber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seeds</a:t>
            </a:r>
            <a:r>
              <a:rPr lang="tr-TR" altLang="tr-TR" dirty="0">
                <a:latin typeface="Comic Sans MS" panose="030F0702030302020204" pitchFamily="66" charset="0"/>
              </a:rPr>
              <a:t>, </a:t>
            </a:r>
            <a:r>
              <a:rPr lang="tr-TR" altLang="tr-TR" dirty="0" err="1">
                <a:latin typeface="Comic Sans MS" panose="030F0702030302020204" pitchFamily="66" charset="0"/>
              </a:rPr>
              <a:t>mistletoe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and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garlic</a:t>
            </a:r>
            <a:endParaRPr lang="tr-TR" altLang="tr-TR" dirty="0">
              <a:latin typeface="Comic Sans MS" panose="030F0702030302020204" pitchFamily="66" charset="0"/>
            </a:endParaRPr>
          </a:p>
          <a:p>
            <a:r>
              <a:rPr lang="tr-TR" altLang="tr-TR" dirty="0" err="1">
                <a:latin typeface="Comic Sans MS" panose="030F0702030302020204" pitchFamily="66" charset="0"/>
              </a:rPr>
              <a:t>Red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meat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and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sex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were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forbidden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2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Treatment</a:t>
            </a:r>
            <a:r>
              <a:rPr lang="tr-TR" altLang="tr-TR" dirty="0">
                <a:latin typeface="Comic Sans MS" charset="-94"/>
              </a:rPr>
              <a:t> 1</a:t>
            </a:r>
          </a:p>
        </p:txBody>
      </p:sp>
      <p:sp>
        <p:nvSpPr>
          <p:cNvPr id="348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Before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the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advent</a:t>
            </a:r>
            <a:r>
              <a:rPr lang="tr-TR" dirty="0">
                <a:latin typeface="Comic Sans MS" panose="030F0702030302020204" pitchFamily="66" charset="0"/>
              </a:rPr>
              <a:t> of </a:t>
            </a:r>
            <a:r>
              <a:rPr lang="tr-TR" dirty="0" err="1">
                <a:latin typeface="Comic Sans MS" panose="030F0702030302020204" pitchFamily="66" charset="0"/>
              </a:rPr>
              <a:t>safe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and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effective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medication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to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control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hypertension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patients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took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medications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only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if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they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were</a:t>
            </a:r>
            <a:r>
              <a:rPr lang="tr-TR" dirty="0">
                <a:latin typeface="Comic Sans MS" panose="030F0702030302020204" pitchFamily="66" charset="0"/>
              </a:rPr>
              <a:t> not </a:t>
            </a:r>
            <a:r>
              <a:rPr lang="tr-TR" dirty="0" err="1">
                <a:latin typeface="Comic Sans MS" panose="030F0702030302020204" pitchFamily="66" charset="0"/>
              </a:rPr>
              <a:t>feeling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well</a:t>
            </a:r>
            <a:r>
              <a:rPr lang="tr-TR" dirty="0">
                <a:latin typeface="Comic Sans MS" panose="030F0702030302020204" pitchFamily="66" charset="0"/>
              </a:rPr>
              <a:t>. 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Once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these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medications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became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available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asymptomatic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patients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with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hypertension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started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taking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medications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to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prevent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the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disastrous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effects</a:t>
            </a:r>
            <a:r>
              <a:rPr lang="tr-TR" dirty="0">
                <a:latin typeface="Comic Sans MS" panose="030F0702030302020204" pitchFamily="66" charset="0"/>
              </a:rPr>
              <a:t> of </a:t>
            </a:r>
            <a:r>
              <a:rPr lang="tr-TR" dirty="0" err="1">
                <a:latin typeface="Comic Sans MS" panose="030F0702030302020204" pitchFamily="66" charset="0"/>
              </a:rPr>
              <a:t>hypertension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alt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(</a:t>
            </a:r>
            <a:r>
              <a:rPr lang="tr-TR" alt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Hamdy</a:t>
            </a:r>
            <a:r>
              <a:rPr lang="tr-TR" alt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2001)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7150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0822" y="734988"/>
            <a:ext cx="8411542" cy="55983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8068" y="224715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Jungle</a:t>
            </a:r>
          </a:p>
        </p:txBody>
      </p:sp>
    </p:spTree>
    <p:extLst>
      <p:ext uri="{BB962C8B-B14F-4D97-AF65-F5344CB8AC3E}">
        <p14:creationId xmlns:p14="http://schemas.microsoft.com/office/powerpoint/2010/main" val="3540872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Treatment</a:t>
            </a:r>
            <a:r>
              <a:rPr lang="tr-TR" altLang="tr-TR" dirty="0">
                <a:latin typeface="Comic Sans MS" charset="-94"/>
              </a:rPr>
              <a:t> 2</a:t>
            </a:r>
          </a:p>
        </p:txBody>
      </p:sp>
      <p:sp>
        <p:nvSpPr>
          <p:cNvPr id="3584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emphasis</a:t>
            </a:r>
            <a:r>
              <a:rPr lang="tr-TR" dirty="0"/>
              <a:t> </a:t>
            </a:r>
            <a:r>
              <a:rPr lang="tr-TR" dirty="0" err="1"/>
              <a:t>shifted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prevention</a:t>
            </a:r>
            <a:r>
              <a:rPr lang="tr-TR" dirty="0"/>
              <a:t>. </a:t>
            </a:r>
          </a:p>
          <a:p>
            <a:r>
              <a:rPr lang="tr-TR" dirty="0" err="1"/>
              <a:t>Physicians</a:t>
            </a:r>
            <a:r>
              <a:rPr lang="tr-TR" dirty="0"/>
              <a:t> </a:t>
            </a:r>
            <a:r>
              <a:rPr lang="tr-TR" dirty="0" err="1"/>
              <a:t>now</a:t>
            </a:r>
            <a:r>
              <a:rPr lang="tr-TR" dirty="0"/>
              <a:t> </a:t>
            </a:r>
            <a:r>
              <a:rPr lang="tr-TR" dirty="0" err="1"/>
              <a:t>tried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reach</a:t>
            </a:r>
            <a:r>
              <a:rPr lang="tr-TR" dirty="0"/>
              <a:t> as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healthy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as </a:t>
            </a:r>
            <a:r>
              <a:rPr lang="tr-TR" dirty="0" err="1"/>
              <a:t>possible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detect</a:t>
            </a:r>
            <a:r>
              <a:rPr lang="tr-TR" dirty="0"/>
              <a:t> </a:t>
            </a:r>
            <a:r>
              <a:rPr lang="tr-TR" dirty="0" err="1"/>
              <a:t>silent</a:t>
            </a:r>
            <a:r>
              <a:rPr lang="tr-TR" dirty="0"/>
              <a:t> </a:t>
            </a:r>
            <a:r>
              <a:rPr lang="tr-TR" dirty="0" err="1"/>
              <a:t>hypertension</a:t>
            </a:r>
            <a:r>
              <a:rPr lang="tr-TR" dirty="0"/>
              <a:t>. </a:t>
            </a:r>
          </a:p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paved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way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detection</a:t>
            </a:r>
            <a:r>
              <a:rPr lang="tr-TR" dirty="0"/>
              <a:t> of </a:t>
            </a:r>
            <a:r>
              <a:rPr lang="tr-TR" dirty="0" err="1"/>
              <a:t>several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diseases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asymptomatic</a:t>
            </a:r>
            <a:r>
              <a:rPr lang="tr-TR" dirty="0"/>
              <a:t> </a:t>
            </a:r>
            <a:r>
              <a:rPr lang="tr-TR" dirty="0" err="1"/>
              <a:t>latent</a:t>
            </a:r>
            <a:r>
              <a:rPr lang="tr-TR" dirty="0"/>
              <a:t> </a:t>
            </a:r>
            <a:r>
              <a:rPr lang="tr-TR" dirty="0" err="1"/>
              <a:t>periods</a:t>
            </a:r>
            <a:r>
              <a:rPr lang="tr-TR" dirty="0"/>
              <a:t>.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16143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Sample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diseases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Hypercholesterolemia</a:t>
            </a:r>
            <a:r>
              <a:rPr lang="tr-TR" dirty="0"/>
              <a:t> </a:t>
            </a:r>
          </a:p>
          <a:p>
            <a:r>
              <a:rPr lang="tr-TR" dirty="0" err="1"/>
              <a:t>Osteoporosis</a:t>
            </a:r>
            <a:r>
              <a:rPr lang="tr-TR" dirty="0"/>
              <a:t> </a:t>
            </a:r>
          </a:p>
          <a:p>
            <a:r>
              <a:rPr lang="tr-TR" altLang="tr-TR" dirty="0" err="1">
                <a:latin typeface="Comic Sans MS" charset="-94"/>
              </a:rPr>
              <a:t>Breast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cancer</a:t>
            </a:r>
            <a:endParaRPr lang="tr-TR" altLang="tr-TR" dirty="0">
              <a:latin typeface="Comic Sans MS" charset="-94"/>
            </a:endParaRPr>
          </a:p>
          <a:p>
            <a:r>
              <a:rPr lang="tr-TR" dirty="0" err="1"/>
              <a:t>Prostate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cancer</a:t>
            </a:r>
            <a:endParaRPr lang="tr-TR" altLang="tr-TR" dirty="0">
              <a:latin typeface="Comic Sans MS" charset="-94"/>
            </a:endParaRPr>
          </a:p>
          <a:p>
            <a:r>
              <a:rPr lang="tr-TR" altLang="tr-TR" dirty="0" err="1">
                <a:latin typeface="Comic Sans MS" charset="-94"/>
              </a:rPr>
              <a:t>Colon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cancer</a:t>
            </a:r>
            <a:endParaRPr lang="tr-TR" altLang="tr-TR" dirty="0">
              <a:latin typeface="Comic Sans MS" charset="-94"/>
            </a:endParaRPr>
          </a:p>
          <a:p>
            <a:pPr>
              <a:buFont typeface="Monotype Sorts" charset="2"/>
              <a:buNone/>
            </a:pPr>
            <a:r>
              <a:rPr lang="tr-TR" altLang="tr-TR" sz="2800" dirty="0">
                <a:solidFill>
                  <a:srgbClr val="FFFF00"/>
                </a:solidFill>
                <a:latin typeface="Comic Sans MS" charset="-94"/>
              </a:rPr>
              <a:t>(</a:t>
            </a:r>
            <a:r>
              <a:rPr lang="tr-TR" altLang="tr-TR" sz="2800" dirty="0" err="1">
                <a:solidFill>
                  <a:srgbClr val="FFFF00"/>
                </a:solidFill>
                <a:latin typeface="Comic Sans MS" charset="-94"/>
              </a:rPr>
              <a:t>Hamdy</a:t>
            </a:r>
            <a:r>
              <a:rPr lang="tr-TR" altLang="tr-TR" sz="2800" dirty="0">
                <a:solidFill>
                  <a:srgbClr val="FFFF00"/>
                </a:solidFill>
                <a:latin typeface="Comic Sans MS" charset="-94"/>
              </a:rPr>
              <a:t> 2001)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707801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/>
            </a:r>
            <a:br>
              <a:rPr lang="tr-TR" altLang="tr-TR" dirty="0">
                <a:latin typeface="Comic Sans MS" charset="-94"/>
              </a:rPr>
            </a:br>
            <a:r>
              <a:rPr lang="tr-TR" altLang="tr-TR" dirty="0">
                <a:latin typeface="Comic Sans MS" charset="-94"/>
              </a:rPr>
              <a:t>Yalta Conference (1945): Roosevelt </a:t>
            </a:r>
          </a:p>
        </p:txBody>
      </p:sp>
      <p:pic>
        <p:nvPicPr>
          <p:cNvPr id="37891" name="Picture 2" descr="C:\Users\tekin.akpolat\Desktop\FACEbookhipertansiyontakvimi3subat2014a\roosevelthipertansiyonyalt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8" y="2043113"/>
            <a:ext cx="6500812" cy="4441825"/>
          </a:xfrm>
          <a:noFill/>
        </p:spPr>
      </p:pic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26224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Yalta Conference (1945)</a:t>
            </a:r>
          </a:p>
        </p:txBody>
      </p:sp>
      <p:sp>
        <p:nvSpPr>
          <p:cNvPr id="3891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The</a:t>
            </a:r>
            <a:r>
              <a:rPr lang="tr-TR" altLang="tr-TR" dirty="0">
                <a:latin typeface="Comic Sans MS" charset="-94"/>
              </a:rPr>
              <a:t> US </a:t>
            </a:r>
            <a:r>
              <a:rPr lang="tr-TR" altLang="tr-TR" dirty="0" err="1">
                <a:latin typeface="Comic Sans MS" charset="-94"/>
              </a:rPr>
              <a:t>president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Roosevelt’s</a:t>
            </a:r>
            <a:r>
              <a:rPr lang="tr-TR" altLang="tr-TR" dirty="0">
                <a:latin typeface="Comic Sans MS" charset="-94"/>
              </a:rPr>
              <a:t> BP </a:t>
            </a:r>
            <a:r>
              <a:rPr lang="tr-TR" altLang="tr-TR" dirty="0" err="1">
                <a:latin typeface="Comic Sans MS" charset="-94"/>
              </a:rPr>
              <a:t>was</a:t>
            </a:r>
            <a:r>
              <a:rPr lang="tr-TR" altLang="tr-TR" dirty="0">
                <a:latin typeface="Comic Sans MS" charset="-94"/>
              </a:rPr>
              <a:t> 260/150  </a:t>
            </a:r>
            <a:r>
              <a:rPr lang="tr-TR" altLang="tr-TR" dirty="0" err="1">
                <a:latin typeface="Comic Sans MS" charset="-94"/>
              </a:rPr>
              <a:t>when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coming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to</a:t>
            </a:r>
            <a:r>
              <a:rPr lang="tr-TR" altLang="tr-TR" dirty="0">
                <a:latin typeface="Comic Sans MS" charset="-94"/>
              </a:rPr>
              <a:t> Yalta </a:t>
            </a:r>
            <a:r>
              <a:rPr lang="tr-TR" altLang="tr-TR" dirty="0" err="1">
                <a:latin typeface="Comic Sans MS" charset="-94"/>
              </a:rPr>
              <a:t>where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this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picture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was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taken</a:t>
            </a:r>
            <a:endParaRPr lang="tr-TR" altLang="tr-TR" dirty="0">
              <a:latin typeface="Comic Sans MS" charset="-94"/>
            </a:endParaRPr>
          </a:p>
          <a:p>
            <a:r>
              <a:rPr lang="tr-TR" altLang="tr-TR" dirty="0" err="1">
                <a:latin typeface="Comic Sans MS" charset="-94"/>
              </a:rPr>
              <a:t>Taking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only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sedatives</a:t>
            </a:r>
            <a:endParaRPr lang="tr-TR" altLang="tr-TR" dirty="0">
              <a:latin typeface="Comic Sans MS" charset="-94"/>
            </a:endParaRPr>
          </a:p>
          <a:p>
            <a:r>
              <a:rPr lang="tr-TR" altLang="tr-TR" dirty="0">
                <a:latin typeface="Comic Sans MS" charset="-94"/>
              </a:rPr>
              <a:t>He </a:t>
            </a:r>
            <a:r>
              <a:rPr lang="tr-TR" altLang="tr-TR" dirty="0" err="1">
                <a:latin typeface="Comic Sans MS" charset="-94"/>
              </a:rPr>
              <a:t>died</a:t>
            </a:r>
            <a:r>
              <a:rPr lang="tr-TR" altLang="tr-TR" dirty="0">
                <a:latin typeface="Comic Sans MS" charset="-94"/>
              </a:rPr>
              <a:t> 8 </a:t>
            </a:r>
            <a:r>
              <a:rPr lang="tr-TR" altLang="tr-TR" dirty="0" err="1">
                <a:latin typeface="Comic Sans MS" charset="-94"/>
              </a:rPr>
              <a:t>weeks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after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the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conference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due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to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cerebral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hemorrhage</a:t>
            </a:r>
            <a:endParaRPr lang="tr-TR" altLang="tr-TR" dirty="0">
              <a:latin typeface="Comic Sans MS" charset="-94"/>
            </a:endParaRPr>
          </a:p>
          <a:p>
            <a:r>
              <a:rPr lang="tr-TR" altLang="tr-TR" dirty="0" err="1">
                <a:latin typeface="Comic Sans MS" charset="-94"/>
              </a:rPr>
              <a:t>The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effect</a:t>
            </a:r>
            <a:r>
              <a:rPr lang="tr-TR" altLang="tr-TR" dirty="0">
                <a:latin typeface="Comic Sans MS" charset="-94"/>
              </a:rPr>
              <a:t> of his </a:t>
            </a:r>
            <a:r>
              <a:rPr lang="tr-TR" altLang="tr-TR" dirty="0" err="1">
                <a:latin typeface="Comic Sans MS" charset="-94"/>
              </a:rPr>
              <a:t>poor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health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condition</a:t>
            </a:r>
            <a:r>
              <a:rPr lang="tr-TR" altLang="tr-TR" dirty="0">
                <a:latin typeface="Comic Sans MS" charset="-94"/>
              </a:rPr>
              <a:t> on </a:t>
            </a:r>
            <a:r>
              <a:rPr lang="tr-TR" altLang="tr-TR" dirty="0" err="1">
                <a:latin typeface="Comic Sans MS" charset="-94"/>
              </a:rPr>
              <a:t>the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conference</a:t>
            </a:r>
            <a:r>
              <a:rPr lang="tr-TR" altLang="tr-TR" dirty="0">
                <a:latin typeface="Comic Sans MS" charset="-94"/>
              </a:rPr>
              <a:t>?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837445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Yalta Conference (1945)</a:t>
            </a:r>
          </a:p>
        </p:txBody>
      </p:sp>
      <p:sp>
        <p:nvSpPr>
          <p:cNvPr id="3993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The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Soviet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Union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president</a:t>
            </a:r>
            <a:r>
              <a:rPr lang="tr-TR" altLang="tr-TR" dirty="0">
                <a:latin typeface="Comic Sans MS" charset="-94"/>
              </a:rPr>
              <a:t> Stalin </a:t>
            </a:r>
            <a:r>
              <a:rPr lang="tr-TR" altLang="tr-TR" dirty="0" err="1">
                <a:latin typeface="Comic Sans MS" charset="-94"/>
              </a:rPr>
              <a:t>also</a:t>
            </a:r>
            <a:r>
              <a:rPr lang="tr-TR" altLang="tr-TR" dirty="0">
                <a:latin typeface="Comic Sans MS" charset="-94"/>
              </a:rPr>
              <a:t> had BP </a:t>
            </a:r>
            <a:r>
              <a:rPr lang="tr-TR" altLang="tr-TR" dirty="0" err="1">
                <a:latin typeface="Comic Sans MS" charset="-94"/>
              </a:rPr>
              <a:t>and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was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treated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by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leeches</a:t>
            </a:r>
            <a:endParaRPr lang="tr-TR" altLang="tr-TR" dirty="0">
              <a:latin typeface="Comic Sans MS" charset="-94"/>
            </a:endParaRPr>
          </a:p>
          <a:p>
            <a:r>
              <a:rPr lang="tr-TR" altLang="tr-TR" dirty="0">
                <a:latin typeface="Comic Sans MS" charset="-94"/>
              </a:rPr>
              <a:t>He </a:t>
            </a:r>
            <a:r>
              <a:rPr lang="tr-TR" altLang="tr-TR" dirty="0" err="1">
                <a:latin typeface="Comic Sans MS" charset="-94"/>
              </a:rPr>
              <a:t>died</a:t>
            </a:r>
            <a:r>
              <a:rPr lang="tr-TR" altLang="tr-TR" dirty="0">
                <a:latin typeface="Comic Sans MS" charset="-94"/>
              </a:rPr>
              <a:t> 8 </a:t>
            </a:r>
            <a:r>
              <a:rPr lang="tr-TR" altLang="tr-TR" dirty="0" err="1">
                <a:latin typeface="Comic Sans MS" charset="-94"/>
              </a:rPr>
              <a:t>years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after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this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picture</a:t>
            </a:r>
            <a:r>
              <a:rPr lang="tr-TR" altLang="tr-TR" dirty="0">
                <a:latin typeface="Comic Sans MS" charset="-94"/>
              </a:rPr>
              <a:t> in </a:t>
            </a:r>
            <a:r>
              <a:rPr lang="tr-TR" altLang="tr-TR" dirty="0" err="1">
                <a:latin typeface="Comic Sans MS" charset="-94"/>
              </a:rPr>
              <a:t>March</a:t>
            </a:r>
            <a:r>
              <a:rPr lang="tr-TR" altLang="tr-TR" dirty="0">
                <a:latin typeface="Comic Sans MS" charset="-94"/>
              </a:rPr>
              <a:t> 1953</a:t>
            </a:r>
          </a:p>
          <a:p>
            <a:r>
              <a:rPr lang="tr-TR" altLang="tr-TR" dirty="0" err="1">
                <a:latin typeface="Comic Sans MS" charset="-94"/>
              </a:rPr>
              <a:t>Cause</a:t>
            </a:r>
            <a:r>
              <a:rPr lang="tr-TR" altLang="tr-TR" dirty="0">
                <a:latin typeface="Comic Sans MS" charset="-94"/>
              </a:rPr>
              <a:t> of </a:t>
            </a:r>
            <a:r>
              <a:rPr lang="tr-TR" altLang="tr-TR" dirty="0" err="1">
                <a:latin typeface="Comic Sans MS" charset="-94"/>
              </a:rPr>
              <a:t>death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was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cerebral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hemorrhage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due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to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hypertension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645283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96" y="524829"/>
            <a:ext cx="8786812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1289527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5" y="560621"/>
            <a:ext cx="8777989" cy="613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1207255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Başlık"/>
          <p:cNvSpPr>
            <a:spLocks noGrp="1"/>
          </p:cNvSpPr>
          <p:nvPr>
            <p:ph type="title"/>
          </p:nvPr>
        </p:nvSpPr>
        <p:spPr>
          <a:xfrm>
            <a:off x="1081088" y="757238"/>
            <a:ext cx="9004300" cy="1181100"/>
          </a:xfrm>
        </p:spPr>
        <p:txBody>
          <a:bodyPr/>
          <a:lstStyle/>
          <a:p>
            <a:r>
              <a:rPr lang="tr-TR" altLang="tr-TR" dirty="0" err="1">
                <a:latin typeface="Comic Sans MS" charset="-94"/>
              </a:rPr>
              <a:t>Conceptual</a:t>
            </a:r>
            <a:r>
              <a:rPr lang="tr-TR" altLang="tr-TR" dirty="0">
                <a:latin typeface="Comic Sans MS" charset="-94"/>
              </a:rPr>
              <a:t> Definition</a:t>
            </a:r>
          </a:p>
        </p:txBody>
      </p:sp>
      <p:sp>
        <p:nvSpPr>
          <p:cNvPr id="51203" name="2 İçerik Yer Tutucusu"/>
          <p:cNvSpPr>
            <a:spLocks noGrp="1"/>
          </p:cNvSpPr>
          <p:nvPr>
            <p:ph idx="1"/>
          </p:nvPr>
        </p:nvSpPr>
        <p:spPr>
          <a:xfrm>
            <a:off x="1081088" y="2185988"/>
            <a:ext cx="9004300" cy="4251325"/>
          </a:xfrm>
        </p:spPr>
        <p:txBody>
          <a:bodyPr/>
          <a:lstStyle/>
          <a:p>
            <a:r>
              <a:rPr lang="tr-TR" altLang="tr-TR" dirty="0" err="1">
                <a:latin typeface="Comic Sans MS" charset="-94"/>
              </a:rPr>
              <a:t>The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level</a:t>
            </a:r>
            <a:r>
              <a:rPr lang="tr-TR" altLang="tr-TR" dirty="0">
                <a:latin typeface="Comic Sans MS" charset="-94"/>
              </a:rPr>
              <a:t> of </a:t>
            </a:r>
            <a:r>
              <a:rPr lang="tr-TR" altLang="tr-TR" dirty="0" err="1">
                <a:latin typeface="Comic Sans MS" charset="-94"/>
              </a:rPr>
              <a:t>blood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pressure</a:t>
            </a:r>
            <a:r>
              <a:rPr lang="tr-TR" altLang="tr-TR" dirty="0">
                <a:latin typeface="Comic Sans MS" charset="-94"/>
              </a:rPr>
              <a:t> at </a:t>
            </a:r>
            <a:r>
              <a:rPr lang="tr-TR" altLang="tr-TR" dirty="0" err="1">
                <a:latin typeface="Comic Sans MS" charset="-94"/>
              </a:rPr>
              <a:t>which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the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benefits</a:t>
            </a:r>
            <a:r>
              <a:rPr lang="tr-TR" altLang="tr-TR" dirty="0">
                <a:latin typeface="Comic Sans MS" charset="-94"/>
              </a:rPr>
              <a:t> of </a:t>
            </a:r>
            <a:r>
              <a:rPr lang="tr-TR" altLang="tr-TR" dirty="0" err="1">
                <a:latin typeface="Comic Sans MS" charset="-94"/>
              </a:rPr>
              <a:t>action</a:t>
            </a:r>
            <a:r>
              <a:rPr lang="tr-TR" altLang="tr-TR" dirty="0">
                <a:latin typeface="Comic Sans MS" charset="-94"/>
              </a:rPr>
              <a:t> (</a:t>
            </a:r>
            <a:r>
              <a:rPr lang="tr-TR" altLang="tr-TR" dirty="0" err="1">
                <a:latin typeface="Comic Sans MS" charset="-94"/>
              </a:rPr>
              <a:t>e.g</a:t>
            </a:r>
            <a:r>
              <a:rPr lang="tr-TR" altLang="tr-TR" dirty="0">
                <a:latin typeface="Comic Sans MS" charset="-94"/>
              </a:rPr>
              <a:t>. </a:t>
            </a:r>
            <a:r>
              <a:rPr lang="tr-TR" altLang="tr-TR" dirty="0" err="1">
                <a:latin typeface="Comic Sans MS" charset="-94"/>
              </a:rPr>
              <a:t>therapeutic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intervention</a:t>
            </a:r>
            <a:r>
              <a:rPr lang="tr-TR" altLang="tr-TR" dirty="0">
                <a:latin typeface="Comic Sans MS" charset="-94"/>
              </a:rPr>
              <a:t>) </a:t>
            </a:r>
            <a:r>
              <a:rPr lang="tr-TR" altLang="tr-TR" dirty="0" err="1">
                <a:latin typeface="Comic Sans MS" charset="-94"/>
              </a:rPr>
              <a:t>exceed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those</a:t>
            </a:r>
            <a:r>
              <a:rPr lang="tr-TR" altLang="tr-TR" dirty="0">
                <a:latin typeface="Comic Sans MS" charset="-94"/>
              </a:rPr>
              <a:t> of </a:t>
            </a:r>
            <a:r>
              <a:rPr lang="tr-TR" altLang="tr-TR" dirty="0" err="1">
                <a:latin typeface="Comic Sans MS" charset="-94"/>
              </a:rPr>
              <a:t>inaction</a:t>
            </a:r>
            <a:endParaRPr lang="tr-TR" altLang="tr-TR" dirty="0">
              <a:latin typeface="Comic Sans MS" charset="-94"/>
            </a:endParaRPr>
          </a:p>
          <a:p>
            <a:r>
              <a:rPr lang="tr-TR" altLang="tr-TR" sz="2400" dirty="0" err="1">
                <a:solidFill>
                  <a:srgbClr val="FFFF00"/>
                </a:solidFill>
                <a:latin typeface="Comic Sans MS" charset="-94"/>
              </a:rPr>
              <a:t>Evans</a:t>
            </a:r>
            <a:r>
              <a:rPr lang="tr-TR" altLang="tr-TR" sz="2400" dirty="0">
                <a:solidFill>
                  <a:srgbClr val="FFFF00"/>
                </a:solidFill>
                <a:latin typeface="Comic Sans MS" charset="-94"/>
              </a:rPr>
              <a:t> JG, </a:t>
            </a:r>
            <a:r>
              <a:rPr lang="tr-TR" altLang="tr-TR" sz="2400" dirty="0" err="1">
                <a:solidFill>
                  <a:srgbClr val="FFFF00"/>
                </a:solidFill>
                <a:latin typeface="Comic Sans MS" charset="-94"/>
              </a:rPr>
              <a:t>Rose</a:t>
            </a:r>
            <a:r>
              <a:rPr lang="tr-TR" altLang="tr-TR" sz="2400" dirty="0">
                <a:solidFill>
                  <a:srgbClr val="FFFF00"/>
                </a:solidFill>
                <a:latin typeface="Comic Sans MS" charset="-94"/>
              </a:rPr>
              <a:t> G. </a:t>
            </a:r>
            <a:r>
              <a:rPr lang="tr-TR" altLang="tr-TR" sz="2400" dirty="0" err="1">
                <a:solidFill>
                  <a:srgbClr val="FFFF00"/>
                </a:solidFill>
                <a:latin typeface="Comic Sans MS" charset="-94"/>
              </a:rPr>
              <a:t>Hypertension</a:t>
            </a:r>
            <a:r>
              <a:rPr lang="tr-TR" altLang="tr-TR" sz="2400" dirty="0">
                <a:solidFill>
                  <a:srgbClr val="FFFF00"/>
                </a:solidFill>
                <a:latin typeface="Comic Sans MS" charset="-94"/>
              </a:rPr>
              <a:t>. </a:t>
            </a:r>
            <a:r>
              <a:rPr lang="tr-TR" altLang="tr-TR" sz="2400" dirty="0" err="1">
                <a:solidFill>
                  <a:srgbClr val="FFFF00"/>
                </a:solidFill>
                <a:latin typeface="Comic Sans MS" charset="-94"/>
              </a:rPr>
              <a:t>Br</a:t>
            </a:r>
            <a:r>
              <a:rPr lang="tr-TR" altLang="tr-TR" sz="2400" dirty="0">
                <a:solidFill>
                  <a:srgbClr val="FFFF00"/>
                </a:solidFill>
                <a:latin typeface="Comic Sans MS" charset="-94"/>
              </a:rPr>
              <a:t> </a:t>
            </a:r>
            <a:r>
              <a:rPr lang="tr-TR" altLang="tr-TR" sz="2400" dirty="0" err="1">
                <a:solidFill>
                  <a:srgbClr val="FFFF00"/>
                </a:solidFill>
                <a:latin typeface="Comic Sans MS" charset="-94"/>
              </a:rPr>
              <a:t>Med</a:t>
            </a:r>
            <a:r>
              <a:rPr lang="tr-TR" altLang="tr-TR" sz="2400" dirty="0">
                <a:solidFill>
                  <a:srgbClr val="FFFF00"/>
                </a:solidFill>
                <a:latin typeface="Comic Sans MS" charset="-94"/>
              </a:rPr>
              <a:t> </a:t>
            </a:r>
            <a:r>
              <a:rPr lang="tr-TR" altLang="tr-TR" sz="2400" dirty="0" err="1">
                <a:solidFill>
                  <a:srgbClr val="FFFF00"/>
                </a:solidFill>
                <a:latin typeface="Comic Sans MS" charset="-94"/>
              </a:rPr>
              <a:t>Bull</a:t>
            </a:r>
            <a:r>
              <a:rPr lang="tr-TR" altLang="tr-TR" sz="2400" dirty="0">
                <a:solidFill>
                  <a:srgbClr val="FFFF00"/>
                </a:solidFill>
                <a:latin typeface="Comic Sans MS" charset="-94"/>
              </a:rPr>
              <a:t>. 1971 Jan;27(1):37-42. 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44622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Başlık"/>
          <p:cNvSpPr>
            <a:spLocks noGrp="1"/>
          </p:cNvSpPr>
          <p:nvPr>
            <p:ph type="title"/>
          </p:nvPr>
        </p:nvSpPr>
        <p:spPr>
          <a:xfrm>
            <a:off x="1081088" y="757238"/>
            <a:ext cx="9004300" cy="1181100"/>
          </a:xfrm>
        </p:spPr>
        <p:txBody>
          <a:bodyPr/>
          <a:lstStyle/>
          <a:p>
            <a:r>
              <a:rPr lang="tr-TR" altLang="tr-TR" dirty="0" err="1">
                <a:latin typeface="Comic Sans MS" charset="-94"/>
              </a:rPr>
              <a:t>Operational</a:t>
            </a:r>
            <a:r>
              <a:rPr lang="tr-TR" altLang="tr-TR" dirty="0">
                <a:latin typeface="Comic Sans MS" charset="-94"/>
              </a:rPr>
              <a:t> Definition</a:t>
            </a:r>
          </a:p>
        </p:txBody>
      </p:sp>
      <p:sp>
        <p:nvSpPr>
          <p:cNvPr id="52227" name="2 İçerik Yer Tutucusu"/>
          <p:cNvSpPr>
            <a:spLocks noGrp="1"/>
          </p:cNvSpPr>
          <p:nvPr>
            <p:ph idx="1"/>
          </p:nvPr>
        </p:nvSpPr>
        <p:spPr>
          <a:xfrm>
            <a:off x="1152525" y="2257425"/>
            <a:ext cx="9004300" cy="4251325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tr-TR" altLang="tr-TR" dirty="0" err="1">
                <a:latin typeface="Comic Sans MS" charset="-94"/>
              </a:rPr>
              <a:t>Practical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definition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recommended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by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guidelines</a:t>
            </a:r>
            <a:endParaRPr lang="tr-TR" altLang="tr-TR" dirty="0">
              <a:latin typeface="Comic Sans MS" charset="-94"/>
            </a:endParaRPr>
          </a:p>
          <a:p>
            <a:pPr algn="ctr">
              <a:buFont typeface="Monotype Sorts" charset="2"/>
              <a:buNone/>
            </a:pPr>
            <a:r>
              <a:rPr lang="tr-TR" altLang="tr-TR" dirty="0" err="1">
                <a:latin typeface="Comic Sans MS" charset="-94"/>
              </a:rPr>
              <a:t>It</a:t>
            </a:r>
            <a:r>
              <a:rPr lang="tr-TR" altLang="tr-TR" dirty="0">
                <a:latin typeface="Comic Sans MS" charset="-94"/>
              </a:rPr>
              <a:t> is a </a:t>
            </a:r>
            <a:r>
              <a:rPr lang="tr-TR" altLang="tr-TR" dirty="0" err="1">
                <a:latin typeface="Comic Sans MS" charset="-94"/>
              </a:rPr>
              <a:t>numerical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entity</a:t>
            </a:r>
            <a:endParaRPr lang="tr-TR" altLang="tr-TR" dirty="0">
              <a:latin typeface="Comic Sans MS" charset="-94"/>
            </a:endParaRPr>
          </a:p>
          <a:p>
            <a:pPr algn="ctr">
              <a:buFont typeface="Monotype Sorts" charset="2"/>
              <a:buNone/>
            </a:pPr>
            <a:r>
              <a:rPr lang="tr-TR" altLang="tr-TR" dirty="0" err="1">
                <a:latin typeface="Comic Sans MS" charset="-94"/>
              </a:rPr>
              <a:t>Practically</a:t>
            </a:r>
            <a:r>
              <a:rPr lang="tr-TR" altLang="tr-TR" dirty="0">
                <a:latin typeface="Comic Sans MS" charset="-94"/>
              </a:rPr>
              <a:t> 140/90, but 130/80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5421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Başlık"/>
          <p:cNvSpPr>
            <a:spLocks noGrp="1"/>
          </p:cNvSpPr>
          <p:nvPr>
            <p:ph type="title"/>
          </p:nvPr>
        </p:nvSpPr>
        <p:spPr>
          <a:xfrm>
            <a:off x="1081088" y="757238"/>
            <a:ext cx="9004300" cy="1181100"/>
          </a:xfrm>
        </p:spPr>
        <p:txBody>
          <a:bodyPr/>
          <a:lstStyle/>
          <a:p>
            <a:r>
              <a:rPr lang="tr-TR" dirty="0" err="1">
                <a:latin typeface="Comic Sans MS" pitchFamily="66" charset="0"/>
              </a:rPr>
              <a:t>Hypertension</a:t>
            </a:r>
            <a:r>
              <a:rPr lang="tr-TR" dirty="0">
                <a:latin typeface="Comic Sans MS" pitchFamily="66" charset="0"/>
              </a:rPr>
              <a:t> (</a:t>
            </a:r>
            <a:r>
              <a:rPr lang="tr-TR" dirty="0" err="1">
                <a:latin typeface="Comic Sans MS" pitchFamily="66" charset="0"/>
              </a:rPr>
              <a:t>diastolic</a:t>
            </a:r>
            <a:r>
              <a:rPr lang="tr-TR" dirty="0">
                <a:latin typeface="Comic Sans MS" pitchFamily="66" charset="0"/>
              </a:rPr>
              <a:t>)</a:t>
            </a:r>
          </a:p>
        </p:txBody>
      </p:sp>
      <p:sp>
        <p:nvSpPr>
          <p:cNvPr id="52226" name="2 İçerik Yer Tutucusu"/>
          <p:cNvSpPr>
            <a:spLocks noGrp="1"/>
          </p:cNvSpPr>
          <p:nvPr>
            <p:ph idx="1"/>
          </p:nvPr>
        </p:nvSpPr>
        <p:spPr>
          <a:xfrm>
            <a:off x="1152525" y="2257425"/>
            <a:ext cx="9004300" cy="4251325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tr-TR" dirty="0">
                <a:latin typeface="Comic Sans MS" pitchFamily="66" charset="0"/>
              </a:rPr>
              <a:t>							</a:t>
            </a:r>
            <a:r>
              <a:rPr lang="tr-TR" dirty="0">
                <a:solidFill>
                  <a:srgbClr val="FFFF00"/>
                </a:solidFill>
                <a:latin typeface="Comic Sans MS" pitchFamily="66" charset="0"/>
              </a:rPr>
              <a:t>Value</a:t>
            </a:r>
          </a:p>
          <a:p>
            <a:pPr>
              <a:buFont typeface="Monotype Sorts" charset="2"/>
              <a:buNone/>
            </a:pPr>
            <a:r>
              <a:rPr lang="tr-TR" dirty="0">
                <a:latin typeface="Comic Sans MS" pitchFamily="66" charset="0"/>
              </a:rPr>
              <a:t>JNC 1 (1977)				</a:t>
            </a:r>
            <a:r>
              <a:rPr lang="tr-TR" dirty="0">
                <a:solidFill>
                  <a:srgbClr val="FFFF00"/>
                </a:solidFill>
                <a:latin typeface="Comic Sans MS" pitchFamily="66" charset="0"/>
              </a:rPr>
              <a:t>105</a:t>
            </a:r>
          </a:p>
          <a:p>
            <a:pPr>
              <a:buFont typeface="Monotype Sorts" charset="2"/>
              <a:buNone/>
            </a:pPr>
            <a:r>
              <a:rPr lang="tr-TR" dirty="0">
                <a:solidFill>
                  <a:srgbClr val="FFFF00"/>
                </a:solidFill>
                <a:latin typeface="Comic Sans MS" pitchFamily="66" charset="0"/>
              </a:rPr>
              <a:t>90-105 </a:t>
            </a:r>
            <a:r>
              <a:rPr lang="tr-TR" dirty="0" err="1">
                <a:solidFill>
                  <a:srgbClr val="FFFF00"/>
                </a:solidFill>
                <a:latin typeface="Comic Sans MS" pitchFamily="66" charset="0"/>
              </a:rPr>
              <a:t>consider</a:t>
            </a:r>
            <a:r>
              <a:rPr lang="tr-TR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pitchFamily="66" charset="0"/>
              </a:rPr>
              <a:t>treatment</a:t>
            </a:r>
            <a:endParaRPr lang="tr-TR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Monotype Sorts" charset="2"/>
              <a:buNone/>
            </a:pPr>
            <a:r>
              <a:rPr lang="tr-TR" dirty="0">
                <a:latin typeface="Comic Sans MS" pitchFamily="66" charset="0"/>
              </a:rPr>
              <a:t>JNC 2-7 (1980, 1984, 1988, 1993, 1997, 2003)  					</a:t>
            </a:r>
            <a:r>
              <a:rPr lang="tr-TR" dirty="0">
                <a:solidFill>
                  <a:srgbClr val="FFFF00"/>
                </a:solidFill>
                <a:latin typeface="Comic Sans MS" pitchFamily="66" charset="0"/>
              </a:rPr>
              <a:t>90</a:t>
            </a:r>
          </a:p>
          <a:p>
            <a:pPr>
              <a:buNone/>
            </a:pPr>
            <a:r>
              <a:rPr lang="tr-TR" dirty="0">
                <a:latin typeface="Comic Sans MS" pitchFamily="66" charset="0"/>
              </a:rPr>
              <a:t>JNC 8 (2014): </a:t>
            </a:r>
            <a:r>
              <a:rPr lang="tr-TR" dirty="0">
                <a:solidFill>
                  <a:srgbClr val="FFFF00"/>
                </a:solidFill>
                <a:latin typeface="Comic Sans MS" pitchFamily="66" charset="0"/>
              </a:rPr>
              <a:t>No </a:t>
            </a:r>
            <a:r>
              <a:rPr lang="tr-TR" dirty="0" err="1">
                <a:solidFill>
                  <a:srgbClr val="FFFF00"/>
                </a:solidFill>
                <a:latin typeface="Comic Sans MS" pitchFamily="66" charset="0"/>
              </a:rPr>
              <a:t>definitions</a:t>
            </a:r>
            <a:r>
              <a:rPr lang="tr-TR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tr-TR" dirty="0" err="1">
                <a:solidFill>
                  <a:srgbClr val="FFFF00"/>
                </a:solidFill>
                <a:latin typeface="Comic Sans MS" pitchFamily="66" charset="0"/>
              </a:rPr>
              <a:t>thresholds</a:t>
            </a:r>
            <a:r>
              <a:rPr lang="tr-TR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pitchFamily="66" charset="0"/>
              </a:rPr>
              <a:t>for</a:t>
            </a:r>
            <a:r>
              <a:rPr lang="tr-TR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pitchFamily="66" charset="0"/>
              </a:rPr>
              <a:t>initiation</a:t>
            </a:r>
            <a:r>
              <a:rPr lang="tr-TR" dirty="0">
                <a:solidFill>
                  <a:srgbClr val="FFFF00"/>
                </a:solidFill>
                <a:latin typeface="Comic Sans MS" pitchFamily="66" charset="0"/>
              </a:rPr>
              <a:t> of </a:t>
            </a:r>
            <a:r>
              <a:rPr lang="tr-TR" dirty="0" err="1">
                <a:solidFill>
                  <a:srgbClr val="FFFF00"/>
                </a:solidFill>
                <a:latin typeface="Comic Sans MS" pitchFamily="66" charset="0"/>
              </a:rPr>
              <a:t>medicine</a:t>
            </a:r>
            <a:endParaRPr lang="tr-TR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Monotype Sorts" charset="2"/>
              <a:buNone/>
            </a:pPr>
            <a:endParaRPr lang="tr-TR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Monotype Sorts" charset="2"/>
              <a:buNone/>
            </a:pP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0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7428" y="562992"/>
            <a:ext cx="9004300" cy="4251325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http://tekinakpolat.com/ogrenciler-icin-yararli-kitaplar/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995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33" y="2688654"/>
            <a:ext cx="5875290" cy="36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602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1420" y="5559524"/>
            <a:ext cx="9004300" cy="1181100"/>
          </a:xfrm>
          <a:solidFill>
            <a:schemeClr val="accent2"/>
          </a:solidFill>
        </p:spPr>
        <p:txBody>
          <a:bodyPr/>
          <a:lstStyle/>
          <a:p>
            <a:r>
              <a:rPr lang="tr-TR" sz="4000" dirty="0">
                <a:latin typeface="Comic Sans MS" panose="030F0702030302020204" pitchFamily="66" charset="0"/>
              </a:rPr>
              <a:t>Set=</a:t>
            </a:r>
            <a:r>
              <a:rPr lang="tr-TR" sz="4000" dirty="0" err="1">
                <a:latin typeface="Comic Sans MS" panose="030F0702030302020204" pitchFamily="66" charset="0"/>
              </a:rPr>
              <a:t>Staging</a:t>
            </a:r>
            <a:r>
              <a:rPr lang="tr-TR" sz="4000" dirty="0">
                <a:latin typeface="Comic Sans MS" panose="030F0702030302020204" pitchFamily="66" charset="0"/>
              </a:rPr>
              <a:t>, </a:t>
            </a:r>
            <a:r>
              <a:rPr lang="tr-TR" sz="4000" dirty="0" err="1">
                <a:latin typeface="Comic Sans MS" panose="030F0702030302020204" pitchFamily="66" charset="0"/>
              </a:rPr>
              <a:t>classifications</a:t>
            </a:r>
            <a:endParaRPr lang="tr-TR" sz="400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1076325" y="1616075"/>
          <a:ext cx="867024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aseline="0" dirty="0" err="1"/>
                        <a:t>mmHg</a:t>
                      </a:r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75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&lt;80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&lt;85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&lt;90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00FF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9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615380" y="662980"/>
            <a:ext cx="961638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JNC </a:t>
            </a:r>
            <a:r>
              <a:rPr lang="tr-TR" sz="3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classifications</a:t>
            </a:r>
            <a:r>
              <a:rPr lang="tr-TR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 of </a:t>
            </a:r>
            <a:r>
              <a:rPr lang="tr-TR" sz="3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diastolic</a:t>
            </a:r>
            <a:r>
              <a:rPr lang="tr-TR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 BP</a:t>
            </a:r>
          </a:p>
        </p:txBody>
      </p:sp>
    </p:spTree>
    <p:extLst>
      <p:ext uri="{BB962C8B-B14F-4D97-AF65-F5344CB8AC3E}">
        <p14:creationId xmlns:p14="http://schemas.microsoft.com/office/powerpoint/2010/main" val="2113502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Başlık"/>
          <p:cNvSpPr>
            <a:spLocks noGrp="1"/>
          </p:cNvSpPr>
          <p:nvPr>
            <p:ph type="title"/>
          </p:nvPr>
        </p:nvSpPr>
        <p:spPr>
          <a:xfrm>
            <a:off x="1081088" y="757238"/>
            <a:ext cx="9004300" cy="1181100"/>
          </a:xfrm>
        </p:spPr>
        <p:txBody>
          <a:bodyPr/>
          <a:lstStyle/>
          <a:p>
            <a:r>
              <a:rPr lang="tr-TR" dirty="0" err="1">
                <a:latin typeface="Comic Sans MS" pitchFamily="66" charset="0"/>
              </a:rPr>
              <a:t>Hypertension</a:t>
            </a:r>
            <a:r>
              <a:rPr lang="tr-TR" dirty="0">
                <a:latin typeface="Comic Sans MS" pitchFamily="66" charset="0"/>
              </a:rPr>
              <a:t> (</a:t>
            </a:r>
            <a:r>
              <a:rPr lang="tr-TR" dirty="0" err="1">
                <a:latin typeface="Comic Sans MS" pitchFamily="66" charset="0"/>
              </a:rPr>
              <a:t>systolic</a:t>
            </a:r>
            <a:r>
              <a:rPr lang="tr-TR" dirty="0">
                <a:latin typeface="Comic Sans MS" pitchFamily="66" charset="0"/>
              </a:rPr>
              <a:t>)</a:t>
            </a:r>
          </a:p>
        </p:txBody>
      </p:sp>
      <p:sp>
        <p:nvSpPr>
          <p:cNvPr id="56322" name="2 İçerik Yer Tutucusu"/>
          <p:cNvSpPr>
            <a:spLocks noGrp="1"/>
          </p:cNvSpPr>
          <p:nvPr>
            <p:ph idx="1"/>
          </p:nvPr>
        </p:nvSpPr>
        <p:spPr>
          <a:xfrm>
            <a:off x="1152525" y="2257425"/>
            <a:ext cx="9004300" cy="4251325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tr-TR" dirty="0">
                <a:latin typeface="Comic Sans MS" pitchFamily="66" charset="0"/>
              </a:rPr>
              <a:t>		</a:t>
            </a:r>
            <a:r>
              <a:rPr lang="tr-TR" sz="2800" dirty="0">
                <a:latin typeface="Comic Sans MS" pitchFamily="66" charset="0"/>
              </a:rPr>
              <a:t>				</a:t>
            </a:r>
            <a:r>
              <a:rPr lang="tr-TR" sz="2800" dirty="0" smtClean="0">
                <a:latin typeface="Comic Sans MS" pitchFamily="66" charset="0"/>
              </a:rPr>
              <a:t>	</a:t>
            </a:r>
            <a:r>
              <a:rPr lang="tr-TR" sz="2800" dirty="0" smtClean="0">
                <a:solidFill>
                  <a:srgbClr val="FFFF00"/>
                </a:solidFill>
                <a:latin typeface="Comic Sans MS" pitchFamily="66" charset="0"/>
              </a:rPr>
              <a:t>Value</a:t>
            </a:r>
            <a:endParaRPr lang="tr-TR" sz="28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Monotype Sorts" charset="2"/>
              <a:buNone/>
            </a:pPr>
            <a:r>
              <a:rPr lang="tr-TR" sz="2800" dirty="0">
                <a:latin typeface="Comic Sans MS" pitchFamily="66" charset="0"/>
              </a:rPr>
              <a:t>JNC 1-2 (1977, 1980)		</a:t>
            </a:r>
            <a:r>
              <a:rPr lang="tr-TR" sz="2800" dirty="0" smtClean="0">
                <a:latin typeface="Comic Sans MS" pitchFamily="66" charset="0"/>
              </a:rPr>
              <a:t>	</a:t>
            </a:r>
            <a:r>
              <a:rPr lang="tr-TR" sz="2800" dirty="0" err="1" smtClean="0">
                <a:solidFill>
                  <a:srgbClr val="FFFF00"/>
                </a:solidFill>
                <a:latin typeface="Comic Sans MS" pitchFamily="66" charset="0"/>
              </a:rPr>
              <a:t>Absent</a:t>
            </a:r>
            <a:endParaRPr lang="tr-TR" sz="28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Monotype Sorts" charset="2"/>
              <a:buNone/>
            </a:pPr>
            <a:r>
              <a:rPr lang="tr-TR" sz="2800" dirty="0">
                <a:latin typeface="Comic Sans MS" pitchFamily="66" charset="0"/>
              </a:rPr>
              <a:t>JNC 3-4 (1984, 1988)  		</a:t>
            </a:r>
            <a:r>
              <a:rPr lang="tr-TR" sz="2800" dirty="0">
                <a:solidFill>
                  <a:srgbClr val="FFFF00"/>
                </a:solidFill>
                <a:latin typeface="Comic Sans MS" pitchFamily="66" charset="0"/>
              </a:rPr>
              <a:t>140 (</a:t>
            </a:r>
            <a:r>
              <a:rPr lang="tr-TR" sz="2800" dirty="0" err="1">
                <a:solidFill>
                  <a:srgbClr val="FFFF00"/>
                </a:solidFill>
                <a:latin typeface="Comic Sans MS" pitchFamily="66" charset="0"/>
              </a:rPr>
              <a:t>boderline</a:t>
            </a:r>
            <a:r>
              <a:rPr lang="tr-TR" sz="2800" dirty="0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  <a:p>
            <a:pPr>
              <a:buFont typeface="Monotype Sorts" charset="2"/>
              <a:buNone/>
            </a:pPr>
            <a:r>
              <a:rPr lang="tr-TR" sz="2800" dirty="0">
                <a:latin typeface="Comic Sans MS" pitchFamily="66" charset="0"/>
              </a:rPr>
              <a:t>JNC 5-7 (1993, 1997, 2003) 	</a:t>
            </a:r>
            <a:r>
              <a:rPr lang="tr-TR" sz="2800" dirty="0">
                <a:solidFill>
                  <a:srgbClr val="FFFF00"/>
                </a:solidFill>
                <a:latin typeface="Comic Sans MS" pitchFamily="66" charset="0"/>
              </a:rPr>
              <a:t>140</a:t>
            </a:r>
          </a:p>
          <a:p>
            <a:pPr>
              <a:buFont typeface="Monotype Sorts" charset="2"/>
              <a:buNone/>
            </a:pPr>
            <a:r>
              <a:rPr lang="tr-TR" sz="2800" dirty="0">
                <a:latin typeface="Comic Sans MS" pitchFamily="66" charset="0"/>
              </a:rPr>
              <a:t>JNC 8 (2014): </a:t>
            </a:r>
            <a:r>
              <a:rPr lang="tr-TR" sz="2800" dirty="0">
                <a:solidFill>
                  <a:srgbClr val="FFFF00"/>
                </a:solidFill>
                <a:latin typeface="Comic Sans MS" pitchFamily="66" charset="0"/>
              </a:rPr>
              <a:t>No </a:t>
            </a:r>
            <a:r>
              <a:rPr lang="tr-TR" sz="2800" dirty="0" err="1">
                <a:solidFill>
                  <a:srgbClr val="FFFF00"/>
                </a:solidFill>
                <a:latin typeface="Comic Sans MS" pitchFamily="66" charset="0"/>
              </a:rPr>
              <a:t>definitions</a:t>
            </a:r>
            <a:r>
              <a:rPr lang="tr-TR" sz="2800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tr-TR" sz="2800" dirty="0" err="1">
                <a:solidFill>
                  <a:srgbClr val="FFFF00"/>
                </a:solidFill>
                <a:latin typeface="Comic Sans MS" pitchFamily="66" charset="0"/>
              </a:rPr>
              <a:t>thresholds</a:t>
            </a:r>
            <a:r>
              <a:rPr lang="tr-TR" sz="28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itchFamily="66" charset="0"/>
              </a:rPr>
              <a:t>for</a:t>
            </a:r>
            <a:r>
              <a:rPr lang="tr-TR" sz="28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itchFamily="66" charset="0"/>
              </a:rPr>
              <a:t>initiation</a:t>
            </a:r>
            <a:r>
              <a:rPr lang="tr-TR" sz="2800" dirty="0">
                <a:solidFill>
                  <a:srgbClr val="FFFF00"/>
                </a:solidFill>
                <a:latin typeface="Comic Sans MS" pitchFamily="66" charset="0"/>
              </a:rPr>
              <a:t> of </a:t>
            </a:r>
            <a:r>
              <a:rPr lang="tr-TR" sz="2800" dirty="0" err="1">
                <a:solidFill>
                  <a:srgbClr val="FFFF00"/>
                </a:solidFill>
                <a:latin typeface="Comic Sans MS" pitchFamily="66" charset="0"/>
              </a:rPr>
              <a:t>medicine</a:t>
            </a:r>
            <a:endParaRPr lang="tr-TR" sz="2800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Monotype Sorts" charset="2"/>
              <a:buNone/>
            </a:pP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20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>
          <a:xfrm>
            <a:off x="1009650" y="828675"/>
            <a:ext cx="9004300" cy="1181100"/>
          </a:xfrm>
        </p:spPr>
        <p:txBody>
          <a:bodyPr/>
          <a:lstStyle/>
          <a:p>
            <a:r>
              <a:rPr lang="tr-TR" altLang="tr-TR" dirty="0" err="1">
                <a:latin typeface="Comic Sans MS" charset="-94"/>
              </a:rPr>
              <a:t>Treatment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and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History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19459" name="2 İçerik Yer Tutucusu"/>
          <p:cNvSpPr>
            <a:spLocks noGrp="1"/>
          </p:cNvSpPr>
          <p:nvPr>
            <p:ph idx="1"/>
          </p:nvPr>
        </p:nvSpPr>
        <p:spPr>
          <a:xfrm>
            <a:off x="1009650" y="2257425"/>
            <a:ext cx="9004300" cy="4251325"/>
          </a:xfrm>
        </p:spPr>
        <p:txBody>
          <a:bodyPr/>
          <a:lstStyle/>
          <a:p>
            <a:r>
              <a:rPr lang="tr-TR" altLang="tr-TR" dirty="0" err="1">
                <a:latin typeface="Comic Sans MS" charset="-94"/>
              </a:rPr>
              <a:t>Pretreatment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era</a:t>
            </a:r>
            <a:r>
              <a:rPr lang="tr-TR" altLang="tr-TR" dirty="0">
                <a:latin typeface="Comic Sans MS" charset="-94"/>
              </a:rPr>
              <a:t> (</a:t>
            </a:r>
            <a:r>
              <a:rPr lang="tr-TR" altLang="tr-TR" dirty="0" err="1">
                <a:latin typeface="Comic Sans MS" charset="-94"/>
              </a:rPr>
              <a:t>before</a:t>
            </a:r>
            <a:r>
              <a:rPr lang="tr-TR" altLang="tr-TR" dirty="0">
                <a:latin typeface="Comic Sans MS" charset="-94"/>
              </a:rPr>
              <a:t> 1967)</a:t>
            </a:r>
          </a:p>
          <a:p>
            <a:r>
              <a:rPr lang="tr-TR" altLang="tr-TR" dirty="0" err="1">
                <a:latin typeface="Comic Sans MS" charset="-94"/>
              </a:rPr>
              <a:t>Posttreatment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era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89172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5619" name="Object 3"/>
          <p:cNvGraphicFramePr>
            <a:graphicFrameLocks noChangeAspect="1"/>
          </p:cNvGraphicFramePr>
          <p:nvPr/>
        </p:nvGraphicFramePr>
        <p:xfrm>
          <a:off x="182563" y="735013"/>
          <a:ext cx="2200275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515" name="Acrobat Document" r:id="rId4" imgW="2241000" imgH="1782000" progId="AcroExch.Document.11">
                  <p:embed/>
                </p:oleObj>
              </mc:Choice>
              <mc:Fallback>
                <p:oleObj name="Acrobat Document" r:id="rId4" imgW="2241000" imgH="1782000" progId="AcroExch.Document.11">
                  <p:embed/>
                  <p:pic>
                    <p:nvPicPr>
                      <p:cNvPr id="11356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735013"/>
                        <a:ext cx="2200275" cy="175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620" name="Object 4"/>
          <p:cNvGraphicFramePr>
            <a:graphicFrameLocks noChangeAspect="1"/>
          </p:cNvGraphicFramePr>
          <p:nvPr/>
        </p:nvGraphicFramePr>
        <p:xfrm>
          <a:off x="8175625" y="4119563"/>
          <a:ext cx="208915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516" name="Acrobat Document" r:id="rId6" imgW="1944000" imgH="1782000" progId="AcroExch.Document.11">
                  <p:embed/>
                </p:oleObj>
              </mc:Choice>
              <mc:Fallback>
                <p:oleObj name="Acrobat Document" r:id="rId6" imgW="1944000" imgH="1782000" progId="AcroExch.Document.11">
                  <p:embed/>
                  <p:pic>
                    <p:nvPicPr>
                      <p:cNvPr id="11356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25" y="4119563"/>
                        <a:ext cx="2089150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B15227-0276-CD43-BF00-D999F02490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3225" y="178627"/>
            <a:ext cx="5505350" cy="694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25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BP </a:t>
            </a:r>
            <a:r>
              <a:rPr lang="tr-TR" dirty="0" err="1"/>
              <a:t>monitors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Mercury</a:t>
            </a:r>
            <a:endParaRPr lang="tr-TR" dirty="0"/>
          </a:p>
          <a:p>
            <a:r>
              <a:rPr lang="tr-TR" dirty="0" err="1"/>
              <a:t>Aneroid</a:t>
            </a:r>
            <a:endParaRPr lang="tr-TR" dirty="0"/>
          </a:p>
          <a:p>
            <a:r>
              <a:rPr lang="tr-TR" dirty="0" err="1"/>
              <a:t>Automated</a:t>
            </a:r>
            <a:endParaRPr lang="tr-TR" dirty="0"/>
          </a:p>
          <a:p>
            <a:r>
              <a:rPr lang="tr-TR" dirty="0" err="1"/>
              <a:t>Other</a:t>
            </a:r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65858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Aim</a:t>
            </a:r>
            <a:r>
              <a:rPr lang="tr-TR" altLang="tr-TR" dirty="0">
                <a:latin typeface="Comic Sans MS" charset="-94"/>
              </a:rPr>
              <a:t> of </a:t>
            </a:r>
            <a:r>
              <a:rPr lang="tr-TR" altLang="tr-TR" dirty="0" err="1">
                <a:latin typeface="Comic Sans MS" charset="-94"/>
              </a:rPr>
              <a:t>measurement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Home </a:t>
            </a:r>
            <a:r>
              <a:rPr lang="tr-TR" altLang="tr-TR" dirty="0" err="1">
                <a:latin typeface="Comic Sans MS" charset="-94"/>
              </a:rPr>
              <a:t>measurements</a:t>
            </a:r>
            <a:endParaRPr lang="tr-TR" altLang="tr-TR" dirty="0">
              <a:latin typeface="Comic Sans MS" charset="-94"/>
            </a:endParaRPr>
          </a:p>
          <a:p>
            <a:r>
              <a:rPr lang="tr-TR" altLang="tr-TR" dirty="0" err="1">
                <a:latin typeface="Comic Sans MS" charset="-94"/>
              </a:rPr>
              <a:t>Clinic</a:t>
            </a:r>
            <a:endParaRPr lang="tr-TR" altLang="tr-TR" dirty="0">
              <a:latin typeface="Comic Sans MS" charset="-94"/>
            </a:endParaRPr>
          </a:p>
          <a:p>
            <a:r>
              <a:rPr lang="tr-TR" altLang="tr-TR" dirty="0">
                <a:latin typeface="Comic Sans MS" charset="-94"/>
              </a:rPr>
              <a:t>24 </a:t>
            </a:r>
            <a:r>
              <a:rPr lang="tr-TR" altLang="tr-TR" dirty="0" err="1">
                <a:latin typeface="Comic Sans MS" charset="-94"/>
              </a:rPr>
              <a:t>hours</a:t>
            </a:r>
            <a:r>
              <a:rPr lang="tr-TR" altLang="tr-TR" dirty="0">
                <a:latin typeface="Comic Sans MS" charset="-94"/>
              </a:rPr>
              <a:t> BP </a:t>
            </a:r>
            <a:r>
              <a:rPr lang="tr-TR" altLang="tr-TR" dirty="0" err="1">
                <a:latin typeface="Comic Sans MS" charset="-94"/>
              </a:rPr>
              <a:t>monitoring</a:t>
            </a:r>
            <a:endParaRPr lang="tr-TR" altLang="tr-TR" dirty="0">
              <a:latin typeface="Comic Sans MS" charset="-9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What</a:t>
            </a:r>
            <a:r>
              <a:rPr lang="tr-TR" dirty="0"/>
              <a:t> is </a:t>
            </a:r>
            <a:r>
              <a:rPr lang="tr-TR" dirty="0" err="1"/>
              <a:t>hypertension</a:t>
            </a:r>
            <a:r>
              <a:rPr lang="tr-TR" dirty="0"/>
              <a:t>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Hospital</a:t>
            </a:r>
            <a:r>
              <a:rPr lang="tr-TR" dirty="0"/>
              <a:t>: 140/90</a:t>
            </a:r>
          </a:p>
          <a:p>
            <a:r>
              <a:rPr lang="tr-TR" dirty="0"/>
              <a:t>Home: 135/85</a:t>
            </a:r>
          </a:p>
          <a:p>
            <a:r>
              <a:rPr lang="tr-TR" dirty="0" err="1"/>
              <a:t>Ambulatory</a:t>
            </a:r>
            <a:r>
              <a:rPr lang="tr-TR" dirty="0"/>
              <a:t>: 125/80</a:t>
            </a:r>
          </a:p>
        </p:txBody>
      </p:sp>
    </p:spTree>
    <p:extLst>
      <p:ext uri="{BB962C8B-B14F-4D97-AF65-F5344CB8AC3E}">
        <p14:creationId xmlns:p14="http://schemas.microsoft.com/office/powerpoint/2010/main" val="4191600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Nefroloji</a:t>
            </a:r>
            <a:r>
              <a:rPr lang="en-US" dirty="0"/>
              <a:t> Online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BP measurement and devices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http://tekinakpolat.com/tansiyon-olcumu-aletleri/</a:t>
            </a:r>
            <a:endParaRPr lang="en-US" dirty="0"/>
          </a:p>
          <a:p>
            <a:r>
              <a:rPr lang="en-US" dirty="0"/>
              <a:t>BP measurement and follow up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http://tekinakpolat.com/kan-basinci-olcumu-ve-izlemi/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94948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err="1">
                <a:latin typeface="Comic Sans MS" panose="030F0702030302020204" pitchFamily="66" charset="0"/>
              </a:rPr>
              <a:t>Symptoms</a:t>
            </a:r>
            <a:r>
              <a:rPr lang="tr-TR" sz="4400" dirty="0">
                <a:latin typeface="Comic Sans MS" panose="030F0702030302020204" pitchFamily="66" charset="0"/>
              </a:rPr>
              <a:t> </a:t>
            </a:r>
            <a:r>
              <a:rPr lang="tr-TR" sz="4400" dirty="0" err="1">
                <a:latin typeface="Comic Sans MS" panose="030F0702030302020204" pitchFamily="66" charset="0"/>
              </a:rPr>
              <a:t>and</a:t>
            </a:r>
            <a:r>
              <a:rPr lang="tr-TR" sz="4400" dirty="0">
                <a:latin typeface="Comic Sans MS" panose="030F0702030302020204" pitchFamily="66" charset="0"/>
              </a:rPr>
              <a:t> </a:t>
            </a:r>
            <a:r>
              <a:rPr lang="tr-TR" sz="4400" dirty="0" err="1">
                <a:latin typeface="Comic Sans MS" panose="030F0702030302020204" pitchFamily="66" charset="0"/>
              </a:rPr>
              <a:t>signs</a:t>
            </a:r>
            <a:r>
              <a:rPr lang="tr-TR" sz="4400" dirty="0">
                <a:latin typeface="Comic Sans MS" panose="030F0702030302020204" pitchFamily="66" charset="0"/>
              </a:rPr>
              <a:t> 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3600" dirty="0" err="1">
                <a:latin typeface="Comic Sans MS" panose="030F0702030302020204" pitchFamily="66" charset="0"/>
              </a:rPr>
              <a:t>Majority</a:t>
            </a:r>
            <a:r>
              <a:rPr lang="tr-TR" sz="3600" dirty="0">
                <a:latin typeface="Comic Sans MS" panose="030F0702030302020204" pitchFamily="66" charset="0"/>
              </a:rPr>
              <a:t> of </a:t>
            </a:r>
            <a:r>
              <a:rPr lang="tr-TR" sz="3600" dirty="0" err="1">
                <a:latin typeface="Comic Sans MS" panose="030F0702030302020204" pitchFamily="66" charset="0"/>
              </a:rPr>
              <a:t>the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patients</a:t>
            </a:r>
            <a:r>
              <a:rPr lang="tr-TR" sz="3600" dirty="0">
                <a:latin typeface="Comic Sans MS" panose="030F0702030302020204" pitchFamily="66" charset="0"/>
              </a:rPr>
              <a:t> do not </a:t>
            </a:r>
            <a:r>
              <a:rPr lang="tr-TR" sz="3600" dirty="0" err="1">
                <a:latin typeface="Comic Sans MS" panose="030F0702030302020204" pitchFamily="66" charset="0"/>
              </a:rPr>
              <a:t>have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sign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and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symptoms</a:t>
            </a:r>
            <a:endParaRPr lang="tr-TR" sz="3600" dirty="0">
              <a:latin typeface="Comic Sans MS" panose="030F0702030302020204" pitchFamily="66" charset="0"/>
            </a:endParaRPr>
          </a:p>
          <a:p>
            <a:r>
              <a:rPr lang="tr-TR" altLang="tr-TR" sz="3600" dirty="0" err="1">
                <a:latin typeface="Comic Sans MS" charset="-94"/>
              </a:rPr>
              <a:t>The</a:t>
            </a:r>
            <a:r>
              <a:rPr lang="tr-TR" altLang="tr-TR" sz="3600" dirty="0">
                <a:latin typeface="Comic Sans MS" charset="-94"/>
              </a:rPr>
              <a:t> </a:t>
            </a:r>
            <a:r>
              <a:rPr lang="tr-TR" altLang="tr-TR" sz="3600" dirty="0" err="1">
                <a:latin typeface="Comic Sans MS" charset="-94"/>
              </a:rPr>
              <a:t>most</a:t>
            </a:r>
            <a:r>
              <a:rPr lang="tr-TR" altLang="tr-TR" sz="3600" dirty="0">
                <a:latin typeface="Comic Sans MS" charset="-94"/>
              </a:rPr>
              <a:t> </a:t>
            </a:r>
            <a:r>
              <a:rPr lang="tr-TR" altLang="tr-TR" sz="3600" dirty="0" err="1">
                <a:latin typeface="Comic Sans MS" charset="-94"/>
              </a:rPr>
              <a:t>common</a:t>
            </a:r>
            <a:r>
              <a:rPr lang="tr-TR" altLang="tr-TR" sz="3600" dirty="0">
                <a:latin typeface="Comic Sans MS" charset="-94"/>
              </a:rPr>
              <a:t> </a:t>
            </a:r>
            <a:r>
              <a:rPr lang="tr-TR" altLang="tr-TR" sz="3600" dirty="0" err="1">
                <a:latin typeface="Comic Sans MS" charset="-94"/>
              </a:rPr>
              <a:t>symptom</a:t>
            </a:r>
            <a:r>
              <a:rPr lang="tr-TR" altLang="tr-TR" sz="3600" dirty="0">
                <a:latin typeface="Comic Sans MS" charset="-94"/>
              </a:rPr>
              <a:t> is </a:t>
            </a:r>
            <a:r>
              <a:rPr lang="tr-TR" altLang="tr-TR" sz="3600" dirty="0" err="1">
                <a:latin typeface="Comic Sans MS" charset="-94"/>
              </a:rPr>
              <a:t>absence</a:t>
            </a:r>
            <a:r>
              <a:rPr lang="tr-TR" altLang="tr-TR" sz="3600" dirty="0">
                <a:latin typeface="Comic Sans MS" charset="-94"/>
              </a:rPr>
              <a:t> of </a:t>
            </a:r>
            <a:r>
              <a:rPr lang="tr-TR" altLang="tr-TR" sz="3600" dirty="0" err="1">
                <a:latin typeface="Comic Sans MS" charset="-94"/>
              </a:rPr>
              <a:t>any</a:t>
            </a:r>
            <a:r>
              <a:rPr lang="tr-TR" altLang="tr-TR" sz="3600" dirty="0">
                <a:latin typeface="Comic Sans MS" charset="-94"/>
              </a:rPr>
              <a:t> </a:t>
            </a:r>
            <a:r>
              <a:rPr lang="tr-TR" altLang="tr-TR" sz="3600" dirty="0" err="1">
                <a:latin typeface="Comic Sans MS" charset="-94"/>
              </a:rPr>
              <a:t>symptoms</a:t>
            </a:r>
            <a:endParaRPr lang="tr-TR" altLang="tr-TR" sz="3600" dirty="0">
              <a:latin typeface="Comic Sans MS" charset="-94"/>
            </a:endParaRPr>
          </a:p>
          <a:p>
            <a:r>
              <a:rPr lang="tr-TR" altLang="tr-TR" sz="3600" dirty="0" err="1">
                <a:latin typeface="Comic Sans MS" charset="-94"/>
              </a:rPr>
              <a:t>The</a:t>
            </a:r>
            <a:r>
              <a:rPr lang="tr-TR" altLang="tr-TR" sz="3600" dirty="0">
                <a:latin typeface="Comic Sans MS" charset="-94"/>
              </a:rPr>
              <a:t> </a:t>
            </a:r>
            <a:r>
              <a:rPr lang="tr-TR" altLang="tr-TR" sz="3600" dirty="0" err="1">
                <a:latin typeface="Comic Sans MS" charset="-94"/>
              </a:rPr>
              <a:t>only</a:t>
            </a:r>
            <a:r>
              <a:rPr lang="tr-TR" altLang="tr-TR" sz="3600" dirty="0">
                <a:latin typeface="Comic Sans MS" charset="-94"/>
              </a:rPr>
              <a:t> </a:t>
            </a:r>
            <a:r>
              <a:rPr lang="tr-TR" altLang="tr-TR" sz="3600" dirty="0" err="1">
                <a:latin typeface="Comic Sans MS" charset="-94"/>
              </a:rPr>
              <a:t>finding</a:t>
            </a:r>
            <a:r>
              <a:rPr lang="tr-TR" altLang="tr-TR" sz="3600" dirty="0">
                <a:latin typeface="Comic Sans MS" charset="-94"/>
              </a:rPr>
              <a:t> is </a:t>
            </a:r>
            <a:r>
              <a:rPr lang="tr-TR" altLang="tr-TR" sz="3600" dirty="0" err="1">
                <a:latin typeface="Comic Sans MS" charset="-94"/>
              </a:rPr>
              <a:t>elevated</a:t>
            </a:r>
            <a:r>
              <a:rPr lang="tr-TR" altLang="tr-TR" sz="3600" dirty="0">
                <a:latin typeface="Comic Sans MS" charset="-94"/>
              </a:rPr>
              <a:t> </a:t>
            </a:r>
            <a:r>
              <a:rPr lang="tr-TR" altLang="tr-TR" sz="3600" dirty="0" err="1">
                <a:latin typeface="Comic Sans MS" charset="-94"/>
              </a:rPr>
              <a:t>blood</a:t>
            </a:r>
            <a:r>
              <a:rPr lang="tr-TR" altLang="tr-TR" sz="3600" dirty="0">
                <a:latin typeface="Comic Sans MS" charset="-94"/>
              </a:rPr>
              <a:t> </a:t>
            </a:r>
            <a:r>
              <a:rPr lang="tr-TR" altLang="tr-TR" sz="3600" dirty="0" err="1">
                <a:latin typeface="Comic Sans MS" charset="-94"/>
              </a:rPr>
              <a:t>pressure</a:t>
            </a:r>
            <a:endParaRPr lang="tr-TR" altLang="tr-TR" sz="3600" dirty="0">
              <a:latin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11849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412" y="5559524"/>
            <a:ext cx="9004300" cy="1181100"/>
          </a:xfrm>
          <a:solidFill>
            <a:schemeClr val="accent2"/>
          </a:solidFill>
        </p:spPr>
        <p:txBody>
          <a:bodyPr/>
          <a:lstStyle/>
          <a:p>
            <a:r>
              <a:rPr lang="tr-TR" sz="3600" dirty="0">
                <a:latin typeface="Comic Sans MS" panose="030F0702030302020204" pitchFamily="66" charset="0"/>
              </a:rPr>
              <a:t>I </a:t>
            </a:r>
            <a:r>
              <a:rPr lang="tr-TR" sz="3600" dirty="0" err="1">
                <a:latin typeface="Comic Sans MS" panose="030F0702030302020204" pitchFamily="66" charset="0"/>
              </a:rPr>
              <a:t>feel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well</a:t>
            </a:r>
            <a:r>
              <a:rPr lang="tr-TR" sz="3600" dirty="0">
                <a:latin typeface="Comic Sans MS" panose="030F0702030302020204" pitchFamily="66" charset="0"/>
              </a:rPr>
              <a:t>, I do not </a:t>
            </a:r>
            <a:r>
              <a:rPr lang="tr-TR" sz="3600" dirty="0" err="1">
                <a:latin typeface="Comic Sans MS" panose="030F0702030302020204" pitchFamily="66" charset="0"/>
              </a:rPr>
              <a:t>have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headache</a:t>
            </a:r>
            <a:r>
              <a:rPr lang="tr-TR" sz="3600" dirty="0">
                <a:latin typeface="Comic Sans MS" panose="030F0702030302020204" pitchFamily="66" charset="0"/>
              </a:rPr>
              <a:t> is not </a:t>
            </a:r>
            <a:r>
              <a:rPr lang="tr-TR" sz="3600" dirty="0" err="1">
                <a:latin typeface="Comic Sans MS" panose="030F0702030302020204" pitchFamily="66" charset="0"/>
              </a:rPr>
              <a:t>present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1076325" y="1616075"/>
          <a:ext cx="867024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mmHg</a:t>
                      </a:r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75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&lt;80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&lt;85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&lt;90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00FF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9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255340" y="662980"/>
            <a:ext cx="1008112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JNC </a:t>
            </a:r>
            <a:r>
              <a:rPr lang="tr-TR" sz="3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groups</a:t>
            </a:r>
            <a:r>
              <a:rPr lang="tr-TR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 of </a:t>
            </a:r>
            <a:r>
              <a:rPr lang="tr-TR" sz="3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diastolic</a:t>
            </a:r>
            <a:r>
              <a:rPr lang="tr-TR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 BP</a:t>
            </a:r>
          </a:p>
        </p:txBody>
      </p:sp>
    </p:spTree>
    <p:extLst>
      <p:ext uri="{BB962C8B-B14F-4D97-AF65-F5344CB8AC3E}">
        <p14:creationId xmlns:p14="http://schemas.microsoft.com/office/powerpoint/2010/main" val="336286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altLang="tr-TR" sz="2800" dirty="0" err="1">
                <a:latin typeface="Comic Sans MS" charset="-94"/>
              </a:rPr>
              <a:t>Significance</a:t>
            </a:r>
            <a:endParaRPr lang="tr-TR" altLang="tr-TR" sz="2800" dirty="0">
              <a:latin typeface="Comic Sans MS" charset="-94"/>
            </a:endParaRPr>
          </a:p>
          <a:p>
            <a:r>
              <a:rPr lang="tr-TR" altLang="tr-TR" sz="2800" dirty="0">
                <a:latin typeface="Comic Sans MS" charset="-94"/>
              </a:rPr>
              <a:t>Definition </a:t>
            </a:r>
            <a:r>
              <a:rPr lang="tr-TR" altLang="tr-TR" sz="2800" dirty="0" err="1">
                <a:latin typeface="Comic Sans MS" charset="-94"/>
              </a:rPr>
              <a:t>and</a:t>
            </a:r>
            <a:r>
              <a:rPr lang="tr-TR" altLang="tr-TR" sz="2800" dirty="0">
                <a:latin typeface="Comic Sans MS" charset="-94"/>
              </a:rPr>
              <a:t> </a:t>
            </a:r>
            <a:r>
              <a:rPr lang="tr-TR" altLang="tr-TR" sz="2800" dirty="0" err="1">
                <a:latin typeface="Comic Sans MS" charset="-94"/>
              </a:rPr>
              <a:t>history</a:t>
            </a:r>
            <a:endParaRPr lang="tr-TR" altLang="tr-TR" sz="2800" dirty="0">
              <a:latin typeface="Comic Sans MS" charset="-94"/>
            </a:endParaRPr>
          </a:p>
          <a:p>
            <a:r>
              <a:rPr lang="tr-TR" altLang="tr-TR" sz="2800" dirty="0" err="1">
                <a:latin typeface="Comic Sans MS" charset="-94"/>
              </a:rPr>
              <a:t>Symptoms</a:t>
            </a:r>
            <a:r>
              <a:rPr lang="tr-TR" altLang="tr-TR" sz="2800" dirty="0">
                <a:latin typeface="Comic Sans MS" charset="-94"/>
              </a:rPr>
              <a:t> </a:t>
            </a:r>
            <a:r>
              <a:rPr lang="tr-TR" altLang="tr-TR" sz="2800" dirty="0" err="1">
                <a:latin typeface="Comic Sans MS" charset="-94"/>
              </a:rPr>
              <a:t>and</a:t>
            </a:r>
            <a:r>
              <a:rPr lang="tr-TR" altLang="tr-TR" sz="2800" dirty="0">
                <a:latin typeface="Comic Sans MS" charset="-94"/>
              </a:rPr>
              <a:t> </a:t>
            </a:r>
            <a:r>
              <a:rPr lang="tr-TR" altLang="tr-TR" sz="2800" dirty="0" err="1">
                <a:latin typeface="Comic Sans MS" charset="-94"/>
              </a:rPr>
              <a:t>signs</a:t>
            </a:r>
            <a:endParaRPr lang="tr-TR" altLang="tr-TR" sz="2800" dirty="0">
              <a:latin typeface="Comic Sans MS" charset="-94"/>
            </a:endParaRPr>
          </a:p>
          <a:p>
            <a:r>
              <a:rPr lang="tr-TR" altLang="tr-TR" sz="2800" dirty="0">
                <a:latin typeface="Comic Sans MS" charset="-94"/>
              </a:rPr>
              <a:t>Evaluation of </a:t>
            </a:r>
            <a:r>
              <a:rPr lang="tr-TR" altLang="tr-TR" sz="2800" dirty="0" err="1">
                <a:latin typeface="Comic Sans MS" charset="-94"/>
              </a:rPr>
              <a:t>hypertensive</a:t>
            </a:r>
            <a:r>
              <a:rPr lang="tr-TR" altLang="tr-TR" sz="2800" dirty="0">
                <a:latin typeface="Comic Sans MS" charset="-94"/>
              </a:rPr>
              <a:t> </a:t>
            </a:r>
            <a:r>
              <a:rPr lang="tr-TR" altLang="tr-TR" sz="2800" dirty="0" err="1">
                <a:latin typeface="Comic Sans MS" charset="-94"/>
              </a:rPr>
              <a:t>patient</a:t>
            </a:r>
            <a:endParaRPr lang="tr-TR" altLang="tr-TR" sz="2800" dirty="0">
              <a:latin typeface="Comic Sans MS" charset="-94"/>
            </a:endParaRPr>
          </a:p>
          <a:p>
            <a:r>
              <a:rPr lang="tr-TR" altLang="tr-TR" sz="2800" dirty="0" err="1">
                <a:latin typeface="Comic Sans MS" charset="-94"/>
              </a:rPr>
              <a:t>Treatment</a:t>
            </a:r>
            <a:endParaRPr lang="tr-TR" altLang="tr-TR" sz="2800" dirty="0">
              <a:latin typeface="Comic Sans MS" charset="-94"/>
            </a:endParaRPr>
          </a:p>
          <a:p>
            <a:r>
              <a:rPr lang="tr-TR" altLang="tr-TR" sz="2800" dirty="0" err="1">
                <a:latin typeface="Comic Sans MS" charset="-94"/>
              </a:rPr>
              <a:t>Other</a:t>
            </a:r>
            <a:r>
              <a:rPr lang="tr-TR" altLang="tr-TR" sz="2800" dirty="0">
                <a:latin typeface="Comic Sans MS" charset="-94"/>
              </a:rPr>
              <a:t> </a:t>
            </a:r>
            <a:r>
              <a:rPr lang="tr-TR" altLang="tr-TR" sz="2800" dirty="0" err="1">
                <a:latin typeface="Comic Sans MS" charset="-94"/>
              </a:rPr>
              <a:t>topics</a:t>
            </a:r>
            <a:endParaRPr lang="tr-TR" altLang="tr-TR" sz="2800" dirty="0">
              <a:latin typeface="Comic Sans MS" charset="-94"/>
            </a:endParaRPr>
          </a:p>
          <a:p>
            <a:r>
              <a:rPr lang="tr-TR" altLang="tr-TR" sz="2800" dirty="0" err="1">
                <a:latin typeface="Comic Sans MS" charset="-94"/>
              </a:rPr>
              <a:t>Summary</a:t>
            </a:r>
            <a:endParaRPr lang="tr-TR" altLang="tr-TR" sz="2800" dirty="0">
              <a:latin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03898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188" y="230188"/>
            <a:ext cx="8296275" cy="1181100"/>
          </a:xfrm>
        </p:spPr>
        <p:txBody>
          <a:bodyPr/>
          <a:lstStyle/>
          <a:p>
            <a:r>
              <a:rPr lang="tr-TR" sz="4400" dirty="0" err="1">
                <a:latin typeface="Comic Sans MS" panose="030F0702030302020204" pitchFamily="66" charset="0"/>
              </a:rPr>
              <a:t>Symptoms</a:t>
            </a:r>
            <a:r>
              <a:rPr lang="tr-TR" sz="4400" dirty="0">
                <a:latin typeface="Comic Sans MS" panose="030F0702030302020204" pitchFamily="66" charset="0"/>
              </a:rPr>
              <a:t> </a:t>
            </a:r>
            <a:r>
              <a:rPr lang="tr-TR" sz="4400" dirty="0" err="1">
                <a:latin typeface="Comic Sans MS" panose="030F0702030302020204" pitchFamily="66" charset="0"/>
              </a:rPr>
              <a:t>and</a:t>
            </a:r>
            <a:r>
              <a:rPr lang="tr-TR" sz="4400" dirty="0">
                <a:latin typeface="Comic Sans MS" panose="030F0702030302020204" pitchFamily="66" charset="0"/>
              </a:rPr>
              <a:t> </a:t>
            </a:r>
            <a:r>
              <a:rPr lang="tr-TR" sz="4400" dirty="0" err="1">
                <a:latin typeface="Comic Sans MS" panose="030F0702030302020204" pitchFamily="66" charset="0"/>
              </a:rPr>
              <a:t>signs</a:t>
            </a:r>
            <a:r>
              <a:rPr lang="tr-TR" sz="4400" dirty="0">
                <a:latin typeface="Comic Sans MS" panose="030F0702030302020204" pitchFamily="66" charset="0"/>
              </a:rPr>
              <a:t> 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9188" y="1671638"/>
            <a:ext cx="8296275" cy="4251325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Many patients feel headache, palpitation, dyspnea, weakness, nausea, vomiting, vertigo when BP elevated but most of the patients do not have symptoms</a:t>
            </a:r>
            <a:endParaRPr lang="tr-TR" sz="2800" dirty="0">
              <a:latin typeface="Comic Sans MS" panose="030F0702030302020204" pitchFamily="66" charset="0"/>
            </a:endParaRPr>
          </a:p>
          <a:p>
            <a:r>
              <a:rPr lang="tr-TR" sz="2800" dirty="0" err="1">
                <a:latin typeface="Comic Sans MS" panose="030F0702030302020204" pitchFamily="66" charset="0"/>
              </a:rPr>
              <a:t>Long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term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and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uncontrolled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hypertension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may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lead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to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symptoms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due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to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target</a:t>
            </a:r>
            <a:r>
              <a:rPr lang="tr-TR" sz="2800" dirty="0">
                <a:latin typeface="Comic Sans MS" panose="030F0702030302020204" pitchFamily="66" charset="0"/>
              </a:rPr>
              <a:t> organ </a:t>
            </a:r>
            <a:r>
              <a:rPr lang="tr-TR" sz="2800" dirty="0" err="1">
                <a:latin typeface="Comic Sans MS" panose="030F0702030302020204" pitchFamily="66" charset="0"/>
              </a:rPr>
              <a:t>damage</a:t>
            </a:r>
            <a:endParaRPr lang="tr-TR" sz="2800" dirty="0">
              <a:latin typeface="Comic Sans MS" panose="030F0702030302020204" pitchFamily="66" charset="0"/>
            </a:endParaRPr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199381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0" y="196850"/>
            <a:ext cx="9004300" cy="1181100"/>
          </a:xfrm>
        </p:spPr>
        <p:txBody>
          <a:bodyPr/>
          <a:lstStyle/>
          <a:p>
            <a:r>
              <a:rPr lang="tr-TR" sz="4400" dirty="0" err="1">
                <a:latin typeface="Comic Sans MS" panose="030F0702030302020204" pitchFamily="66" charset="0"/>
              </a:rPr>
              <a:t>Target</a:t>
            </a:r>
            <a:r>
              <a:rPr lang="tr-TR" sz="4400" dirty="0">
                <a:latin typeface="Comic Sans MS" panose="030F0702030302020204" pitchFamily="66" charset="0"/>
              </a:rPr>
              <a:t> organ </a:t>
            </a:r>
            <a:r>
              <a:rPr lang="tr-TR" sz="4400" dirty="0" err="1">
                <a:latin typeface="Comic Sans MS" panose="030F0702030302020204" pitchFamily="66" charset="0"/>
              </a:rPr>
              <a:t>damage</a:t>
            </a:r>
            <a:r>
              <a:rPr lang="tr-TR" sz="4400" dirty="0">
                <a:latin typeface="Comic Sans MS" panose="030F0702030302020204" pitchFamily="66" charset="0"/>
              </a:rPr>
              <a:t> </a:t>
            </a:r>
            <a:r>
              <a:rPr lang="tr-TR" sz="4400" dirty="0">
                <a:latin typeface="Comic Sans MS" pitchFamily="66" charset="0"/>
                <a:cs typeface="Times New Roman" pitchFamily="18" charset="0"/>
              </a:rPr>
              <a:t>(JNC 7)</a:t>
            </a:r>
            <a:r>
              <a:rPr lang="en-US" sz="4400" dirty="0"/>
              <a:t>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99356" y="1671092"/>
            <a:ext cx="8786813" cy="404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014" tIns="50507" rIns="101014" bIns="50507">
            <a:spAutoFit/>
          </a:bodyPr>
          <a:lstStyle>
            <a:lvl1pPr marL="250825" indent="-250825" defTabSz="100965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504825" defTabSz="10096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965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965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965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tr-TR" sz="32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Heart</a:t>
            </a:r>
            <a:r>
              <a:rPr lang="tr-TR" sz="3200" dirty="0">
                <a:solidFill>
                  <a:srgbClr val="FFFF00"/>
                </a:solidFill>
                <a:latin typeface="Comic Sans MS" panose="030F0902030302020204" pitchFamily="66" charset="0"/>
              </a:rPr>
              <a:t>:</a:t>
            </a:r>
            <a:r>
              <a:rPr lang="en-US" sz="32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3200" b="0" dirty="0" err="1">
                <a:solidFill>
                  <a:schemeClr val="bg1"/>
                </a:solidFill>
                <a:latin typeface="Comic Sans MS" panose="030F0902030302020204" pitchFamily="66" charset="0"/>
              </a:rPr>
              <a:t>Left</a:t>
            </a:r>
            <a:r>
              <a:rPr lang="tr-TR" sz="3200" b="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tr-TR" sz="3200" b="0" dirty="0" err="1">
                <a:solidFill>
                  <a:schemeClr val="bg1"/>
                </a:solidFill>
                <a:latin typeface="Comic Sans MS" panose="030F0902030302020204" pitchFamily="66" charset="0"/>
              </a:rPr>
              <a:t>ventricular</a:t>
            </a:r>
            <a:r>
              <a:rPr lang="tr-TR" sz="3200" b="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tr-TR" sz="3200" b="0" dirty="0" err="1">
                <a:solidFill>
                  <a:schemeClr val="bg1"/>
                </a:solidFill>
                <a:latin typeface="Comic Sans MS" panose="030F0902030302020204" pitchFamily="66" charset="0"/>
              </a:rPr>
              <a:t>hypertrophy</a:t>
            </a:r>
            <a:r>
              <a:rPr lang="en-US" sz="3200" b="0" dirty="0">
                <a:solidFill>
                  <a:schemeClr val="bg1"/>
                </a:solidFill>
                <a:latin typeface="Comic Sans MS" panose="030F0902030302020204" pitchFamily="66" charset="0"/>
              </a:rPr>
              <a:t>,</a:t>
            </a:r>
            <a:r>
              <a:rPr lang="tr-TR" sz="3200" b="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tr-TR" sz="3200" b="0" dirty="0" err="1">
                <a:solidFill>
                  <a:schemeClr val="bg1"/>
                </a:solidFill>
                <a:latin typeface="Comic Sans MS" panose="030F0902030302020204" pitchFamily="66" charset="0"/>
              </a:rPr>
              <a:t>Angina</a:t>
            </a:r>
            <a:r>
              <a:rPr lang="tr-TR" sz="3200" b="0" dirty="0">
                <a:solidFill>
                  <a:schemeClr val="bg1"/>
                </a:solidFill>
                <a:latin typeface="Comic Sans MS" panose="030F0902030302020204" pitchFamily="66" charset="0"/>
              </a:rPr>
              <a:t>/</a:t>
            </a:r>
            <a:r>
              <a:rPr lang="tr-TR" sz="3200" b="0" dirty="0" err="1">
                <a:solidFill>
                  <a:schemeClr val="bg1"/>
                </a:solidFill>
                <a:latin typeface="Comic Sans MS" panose="030F0902030302020204" pitchFamily="66" charset="0"/>
              </a:rPr>
              <a:t>prior</a:t>
            </a:r>
            <a:r>
              <a:rPr lang="tr-TR" sz="3200" b="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tr-TR" sz="3200" b="0" dirty="0" err="1">
                <a:solidFill>
                  <a:schemeClr val="bg1"/>
                </a:solidFill>
                <a:latin typeface="Comic Sans MS" panose="030F0902030302020204" pitchFamily="66" charset="0"/>
              </a:rPr>
              <a:t>myocardial</a:t>
            </a:r>
            <a:r>
              <a:rPr lang="tr-TR" sz="3200" b="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tr-TR" sz="3200" b="0" dirty="0" err="1">
                <a:solidFill>
                  <a:schemeClr val="bg1"/>
                </a:solidFill>
                <a:latin typeface="Comic Sans MS" panose="030F0902030302020204" pitchFamily="66" charset="0"/>
              </a:rPr>
              <a:t>infarction</a:t>
            </a:r>
            <a:r>
              <a:rPr lang="tr-TR" sz="3200" b="0" dirty="0">
                <a:solidFill>
                  <a:schemeClr val="bg1"/>
                </a:solidFill>
                <a:latin typeface="Comic Sans MS" panose="030F0902030302020204" pitchFamily="66" charset="0"/>
              </a:rPr>
              <a:t>,</a:t>
            </a:r>
            <a:r>
              <a:rPr lang="en-US" sz="3200" b="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tr-TR" sz="3200" b="0" dirty="0" err="1">
                <a:solidFill>
                  <a:schemeClr val="bg1"/>
                </a:solidFill>
                <a:latin typeface="Comic Sans MS" panose="030F0902030302020204" pitchFamily="66" charset="0"/>
              </a:rPr>
              <a:t>Prior</a:t>
            </a:r>
            <a:r>
              <a:rPr lang="tr-TR" sz="3200" b="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tr-TR" sz="3200" b="0" dirty="0" err="1">
                <a:solidFill>
                  <a:schemeClr val="bg1"/>
                </a:solidFill>
                <a:latin typeface="Comic Sans MS" panose="030F0902030302020204" pitchFamily="66" charset="0"/>
              </a:rPr>
              <a:t>coronary</a:t>
            </a:r>
            <a:r>
              <a:rPr lang="tr-TR" sz="3200" b="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tr-TR" sz="3200" b="0" dirty="0" err="1">
                <a:solidFill>
                  <a:schemeClr val="bg1"/>
                </a:solidFill>
                <a:latin typeface="Comic Sans MS" panose="030F0902030302020204" pitchFamily="66" charset="0"/>
              </a:rPr>
              <a:t>revascularization</a:t>
            </a:r>
            <a:r>
              <a:rPr lang="en-US" sz="3200" b="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tr-TR" sz="3200" b="0" dirty="0" err="1">
                <a:solidFill>
                  <a:schemeClr val="bg1"/>
                </a:solidFill>
                <a:latin typeface="Comic Sans MS" panose="030F0902030302020204" pitchFamily="66" charset="0"/>
              </a:rPr>
              <a:t>Heart</a:t>
            </a:r>
            <a:r>
              <a:rPr lang="tr-TR" sz="3200" b="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tr-TR" sz="3200" b="0" dirty="0" err="1">
                <a:solidFill>
                  <a:schemeClr val="bg1"/>
                </a:solidFill>
                <a:latin typeface="Comic Sans MS" panose="030F0902030302020204" pitchFamily="66" charset="0"/>
              </a:rPr>
              <a:t>failure</a:t>
            </a:r>
            <a:endParaRPr lang="tr-TR" sz="3200" b="0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 marL="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tr-TR" sz="3200" dirty="0">
                <a:solidFill>
                  <a:srgbClr val="FFFF00"/>
                </a:solidFill>
                <a:latin typeface="Comic Sans MS" panose="030F0902030302020204" pitchFamily="66" charset="0"/>
              </a:rPr>
              <a:t>Brain</a:t>
            </a:r>
            <a:r>
              <a:rPr lang="en-US" sz="3200" dirty="0">
                <a:solidFill>
                  <a:srgbClr val="FFFF00"/>
                </a:solidFill>
                <a:latin typeface="Comic Sans MS" panose="030F0902030302020204" pitchFamily="66" charset="0"/>
              </a:rPr>
              <a:t>:</a:t>
            </a:r>
            <a:r>
              <a:rPr lang="en-US" sz="3200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en-US" sz="3200" b="0" dirty="0">
                <a:solidFill>
                  <a:schemeClr val="bg1"/>
                </a:solidFill>
                <a:latin typeface="Comic Sans MS" panose="030F0902030302020204" pitchFamily="66" charset="0"/>
              </a:rPr>
              <a:t>Stroke or transient ischemic attack</a:t>
            </a:r>
            <a:r>
              <a:rPr lang="tr-TR" sz="3200" b="0" dirty="0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tr-TR" sz="3200" b="0" dirty="0" err="1">
                <a:solidFill>
                  <a:schemeClr val="bg1"/>
                </a:solidFill>
                <a:latin typeface="Comic Sans MS" panose="030F0902030302020204" pitchFamily="66" charset="0"/>
              </a:rPr>
              <a:t>dementia</a:t>
            </a:r>
            <a:endParaRPr lang="en-US" sz="3200" b="0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 marL="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tr-TR" sz="32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Chronic</a:t>
            </a:r>
            <a:r>
              <a:rPr lang="tr-TR" sz="32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kidney</a:t>
            </a:r>
            <a:r>
              <a:rPr lang="tr-TR" sz="32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disease</a:t>
            </a:r>
            <a:endParaRPr lang="tr-TR" sz="32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pPr marL="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tr-TR" sz="32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Peripheral</a:t>
            </a:r>
            <a:r>
              <a:rPr lang="tr-TR" sz="32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arterial</a:t>
            </a:r>
            <a:r>
              <a:rPr lang="tr-TR" sz="32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disease</a:t>
            </a:r>
            <a:endParaRPr lang="tr-TR" sz="32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pPr marL="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Retinopat</a:t>
            </a:r>
            <a:r>
              <a:rPr lang="tr-TR" sz="32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hy</a:t>
            </a:r>
            <a:endParaRPr lang="en-US" sz="3200" dirty="0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2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/>
              <a:t>Cardiovascular</a:t>
            </a:r>
            <a:r>
              <a:rPr lang="tr-TR" sz="3600" dirty="0"/>
              <a:t> Risk </a:t>
            </a:r>
            <a:r>
              <a:rPr lang="tr-TR" sz="3600" dirty="0" err="1"/>
              <a:t>Factors</a:t>
            </a:r>
            <a:endParaRPr lang="tr-TR" sz="33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363557"/>
            <a:ext cx="9004300" cy="42513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r-TR" sz="2400" b="0" dirty="0" err="1"/>
              <a:t>Hypertension</a:t>
            </a:r>
            <a:endParaRPr lang="tr-TR" sz="2400" b="0" dirty="0"/>
          </a:p>
          <a:p>
            <a:pPr>
              <a:lnSpc>
                <a:spcPct val="100000"/>
              </a:lnSpc>
            </a:pPr>
            <a:r>
              <a:rPr lang="tr-TR" sz="2400" b="0" dirty="0" err="1"/>
              <a:t>Obesity</a:t>
            </a:r>
            <a:r>
              <a:rPr lang="tr-TR" sz="2400" dirty="0"/>
              <a:t> (BMI </a:t>
            </a:r>
            <a:r>
              <a:rPr lang="tr-TR" sz="2400" u="sng" dirty="0"/>
              <a:t>&gt;</a:t>
            </a:r>
            <a:r>
              <a:rPr lang="tr-TR" sz="2400" dirty="0"/>
              <a:t> 30)</a:t>
            </a:r>
          </a:p>
          <a:p>
            <a:pPr>
              <a:lnSpc>
                <a:spcPct val="100000"/>
              </a:lnSpc>
            </a:pPr>
            <a:r>
              <a:rPr lang="tr-TR" sz="2400" b="0" dirty="0" err="1"/>
              <a:t>Cigarette</a:t>
            </a:r>
            <a:r>
              <a:rPr lang="tr-TR" sz="2400" b="0" dirty="0"/>
              <a:t> </a:t>
            </a:r>
            <a:r>
              <a:rPr lang="tr-TR" sz="2400" b="0" dirty="0" err="1"/>
              <a:t>smoking</a:t>
            </a:r>
            <a:endParaRPr lang="tr-TR" sz="2400" b="0" dirty="0"/>
          </a:p>
          <a:p>
            <a:pPr>
              <a:lnSpc>
                <a:spcPct val="100000"/>
              </a:lnSpc>
            </a:pPr>
            <a:r>
              <a:rPr lang="tr-TR" sz="2400" b="0" dirty="0" err="1"/>
              <a:t>Diabetes</a:t>
            </a:r>
            <a:r>
              <a:rPr lang="tr-TR" sz="2400" b="0" dirty="0"/>
              <a:t> </a:t>
            </a:r>
            <a:r>
              <a:rPr lang="tr-TR" sz="2400" b="0" dirty="0" err="1"/>
              <a:t>mellitus</a:t>
            </a:r>
            <a:endParaRPr lang="tr-TR" sz="2400" b="0" dirty="0"/>
          </a:p>
          <a:p>
            <a:pPr>
              <a:lnSpc>
                <a:spcPct val="100000"/>
              </a:lnSpc>
            </a:pPr>
            <a:r>
              <a:rPr lang="tr-TR" sz="2400" b="0" dirty="0" err="1"/>
              <a:t>Physical</a:t>
            </a:r>
            <a:r>
              <a:rPr lang="tr-TR" sz="2400" b="0" dirty="0"/>
              <a:t> </a:t>
            </a:r>
            <a:r>
              <a:rPr lang="tr-TR" sz="2400" b="0" dirty="0" err="1"/>
              <a:t>inactivity</a:t>
            </a:r>
            <a:endParaRPr lang="tr-TR" sz="2400" b="0" dirty="0"/>
          </a:p>
          <a:p>
            <a:pPr>
              <a:lnSpc>
                <a:spcPct val="100000"/>
              </a:lnSpc>
            </a:pPr>
            <a:r>
              <a:rPr lang="en-US" sz="2400" b="0" dirty="0"/>
              <a:t>Elevated LDL (or total) cholesterol or low HDL cholesterol</a:t>
            </a:r>
            <a:endParaRPr lang="tr-TR" sz="2400" dirty="0"/>
          </a:p>
          <a:p>
            <a:pPr>
              <a:lnSpc>
                <a:spcPct val="100000"/>
              </a:lnSpc>
            </a:pPr>
            <a:r>
              <a:rPr lang="tr-TR" sz="2400" b="0" dirty="0" err="1"/>
              <a:t>Microalbuminuria</a:t>
            </a:r>
            <a:r>
              <a:rPr lang="tr-TR" sz="2400" dirty="0" err="1"/>
              <a:t>-chronic</a:t>
            </a:r>
            <a:r>
              <a:rPr lang="tr-TR" sz="2400" dirty="0"/>
              <a:t> </a:t>
            </a:r>
            <a:r>
              <a:rPr lang="tr-TR" sz="2400" dirty="0" err="1"/>
              <a:t>kidney</a:t>
            </a:r>
            <a:r>
              <a:rPr lang="tr-TR" sz="2400" dirty="0"/>
              <a:t> </a:t>
            </a:r>
            <a:r>
              <a:rPr lang="tr-TR" sz="2400" dirty="0" err="1"/>
              <a:t>disease</a:t>
            </a:r>
            <a:r>
              <a:rPr lang="tr-TR" sz="2400" dirty="0"/>
              <a:t> (</a:t>
            </a:r>
            <a:r>
              <a:rPr lang="tr-TR" sz="2400" dirty="0" err="1"/>
              <a:t>eGFR</a:t>
            </a:r>
            <a:r>
              <a:rPr lang="tr-TR" sz="2400" dirty="0"/>
              <a:t>&lt;60)</a:t>
            </a:r>
          </a:p>
          <a:p>
            <a:pPr>
              <a:lnSpc>
                <a:spcPct val="100000"/>
              </a:lnSpc>
            </a:pPr>
            <a:r>
              <a:rPr lang="tr-TR" sz="2400" dirty="0"/>
              <a:t>Age (men </a:t>
            </a:r>
            <a:r>
              <a:rPr lang="tr-TR" sz="2400" dirty="0">
                <a:cs typeface="Arial" pitchFamily="34" charset="0"/>
              </a:rPr>
              <a:t>&gt;</a:t>
            </a:r>
            <a:r>
              <a:rPr lang="tr-TR" sz="2400" dirty="0"/>
              <a:t> 55, </a:t>
            </a:r>
            <a:r>
              <a:rPr lang="tr-TR" sz="2400" dirty="0" err="1"/>
              <a:t>women</a:t>
            </a:r>
            <a:r>
              <a:rPr lang="tr-TR" sz="2400" dirty="0"/>
              <a:t> </a:t>
            </a:r>
            <a:r>
              <a:rPr lang="tr-TR" sz="2400" dirty="0">
                <a:cs typeface="Arial" pitchFamily="34" charset="0"/>
              </a:rPr>
              <a:t>&gt;</a:t>
            </a:r>
            <a:r>
              <a:rPr lang="tr-TR" sz="2400" dirty="0"/>
              <a:t> 65)</a:t>
            </a:r>
          </a:p>
          <a:p>
            <a:pPr>
              <a:lnSpc>
                <a:spcPct val="100000"/>
              </a:lnSpc>
            </a:pPr>
            <a:r>
              <a:rPr lang="en-US" sz="2400" b="0" dirty="0"/>
              <a:t>Family history of premature cardiovascular disease</a:t>
            </a:r>
            <a:r>
              <a:rPr lang="tr-TR" sz="2400" b="0" dirty="0"/>
              <a:t> (</a:t>
            </a:r>
            <a:r>
              <a:rPr lang="tr-TR" sz="2400" dirty="0"/>
              <a:t>men </a:t>
            </a:r>
            <a:r>
              <a:rPr lang="tr-TR" sz="2400" dirty="0">
                <a:cs typeface="Arial" pitchFamily="34" charset="0"/>
              </a:rPr>
              <a:t>&lt;</a:t>
            </a:r>
            <a:r>
              <a:rPr lang="tr-TR" sz="2400" dirty="0"/>
              <a:t> 55, </a:t>
            </a:r>
            <a:r>
              <a:rPr lang="tr-TR" sz="2400" dirty="0" err="1"/>
              <a:t>women</a:t>
            </a:r>
            <a:r>
              <a:rPr lang="tr-TR" sz="2400" dirty="0"/>
              <a:t> </a:t>
            </a:r>
            <a:r>
              <a:rPr lang="tr-TR" sz="2400" dirty="0">
                <a:cs typeface="Arial" pitchFamily="34" charset="0"/>
              </a:rPr>
              <a:t>&lt;</a:t>
            </a:r>
            <a:r>
              <a:rPr lang="tr-TR" sz="2400" dirty="0"/>
              <a:t> 65)</a:t>
            </a:r>
          </a:p>
          <a:p>
            <a:pPr>
              <a:lnSpc>
                <a:spcPct val="100000"/>
              </a:lnSpc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17448450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r-TR" dirty="0" err="1"/>
              <a:t>Pathogenesis</a:t>
            </a:r>
            <a:endParaRPr lang="tr-T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3" y="1666875"/>
            <a:ext cx="8296275" cy="4251325"/>
          </a:xfrm>
          <a:noFill/>
        </p:spPr>
        <p:txBody>
          <a:bodyPr/>
          <a:lstStyle/>
          <a:p>
            <a:pPr algn="just"/>
            <a:r>
              <a:rPr lang="tr-TR" sz="2100" dirty="0" err="1">
                <a:solidFill>
                  <a:srgbClr val="FFFF00"/>
                </a:solidFill>
              </a:rPr>
              <a:t>Genetic</a:t>
            </a:r>
            <a:r>
              <a:rPr lang="tr-TR" sz="2100" dirty="0">
                <a:solidFill>
                  <a:srgbClr val="FFFF00"/>
                </a:solidFill>
              </a:rPr>
              <a:t> </a:t>
            </a:r>
            <a:r>
              <a:rPr lang="tr-TR" sz="2100" dirty="0" err="1">
                <a:solidFill>
                  <a:srgbClr val="FFFF00"/>
                </a:solidFill>
              </a:rPr>
              <a:t>factors</a:t>
            </a:r>
            <a:endParaRPr lang="tr-TR" sz="2100" dirty="0">
              <a:solidFill>
                <a:srgbClr val="FFFF00"/>
              </a:solidFill>
            </a:endParaRPr>
          </a:p>
          <a:p>
            <a:pPr algn="just"/>
            <a:r>
              <a:rPr lang="tr-TR" sz="2100" dirty="0" err="1">
                <a:solidFill>
                  <a:srgbClr val="FFFF00"/>
                </a:solidFill>
              </a:rPr>
              <a:t>Inadequate</a:t>
            </a:r>
            <a:r>
              <a:rPr lang="tr-TR" sz="2100" dirty="0">
                <a:solidFill>
                  <a:srgbClr val="FFFF00"/>
                </a:solidFill>
              </a:rPr>
              <a:t> salt </a:t>
            </a:r>
            <a:r>
              <a:rPr lang="tr-TR" sz="2100" dirty="0" err="1">
                <a:solidFill>
                  <a:srgbClr val="FFFF00"/>
                </a:solidFill>
              </a:rPr>
              <a:t>excretion</a:t>
            </a:r>
            <a:r>
              <a:rPr lang="tr-TR" sz="2100" dirty="0">
                <a:solidFill>
                  <a:srgbClr val="FFFF00"/>
                </a:solidFill>
              </a:rPr>
              <a:t> </a:t>
            </a:r>
            <a:r>
              <a:rPr lang="tr-TR" sz="2100" dirty="0" err="1">
                <a:solidFill>
                  <a:srgbClr val="FFFF00"/>
                </a:solidFill>
              </a:rPr>
              <a:t>from</a:t>
            </a:r>
            <a:r>
              <a:rPr lang="tr-TR" sz="2100" dirty="0">
                <a:solidFill>
                  <a:srgbClr val="FFFF00"/>
                </a:solidFill>
              </a:rPr>
              <a:t> </a:t>
            </a:r>
            <a:r>
              <a:rPr lang="tr-TR" sz="2100" dirty="0" err="1">
                <a:solidFill>
                  <a:srgbClr val="FFFF00"/>
                </a:solidFill>
              </a:rPr>
              <a:t>kidney</a:t>
            </a:r>
            <a:endParaRPr lang="tr-TR" sz="2100" dirty="0">
              <a:solidFill>
                <a:srgbClr val="FFFF00"/>
              </a:solidFill>
            </a:endParaRPr>
          </a:p>
          <a:p>
            <a:pPr algn="just"/>
            <a:r>
              <a:rPr lang="tr-TR" sz="2100" b="0" dirty="0"/>
              <a:t>Renin-</a:t>
            </a:r>
            <a:r>
              <a:rPr lang="tr-TR" sz="2100" b="0" dirty="0" err="1"/>
              <a:t>angiotensin</a:t>
            </a:r>
            <a:r>
              <a:rPr lang="tr-TR" sz="2100" b="0" dirty="0"/>
              <a:t> </a:t>
            </a:r>
            <a:r>
              <a:rPr lang="tr-TR" sz="2100" b="0" dirty="0" err="1"/>
              <a:t>system</a:t>
            </a:r>
            <a:endParaRPr lang="tr-TR" sz="2100" b="0" dirty="0"/>
          </a:p>
          <a:p>
            <a:pPr algn="just"/>
            <a:r>
              <a:rPr lang="tr-TR" sz="2100" b="0" dirty="0" err="1"/>
              <a:t>Sempatic</a:t>
            </a:r>
            <a:r>
              <a:rPr lang="tr-TR" sz="2100" b="0" dirty="0"/>
              <a:t> </a:t>
            </a:r>
            <a:r>
              <a:rPr lang="tr-TR" sz="2100" b="0" dirty="0" err="1"/>
              <a:t>nervous</a:t>
            </a:r>
            <a:r>
              <a:rPr lang="tr-TR" sz="2100" b="0" dirty="0"/>
              <a:t> </a:t>
            </a:r>
            <a:r>
              <a:rPr lang="tr-TR" sz="2100" b="0" dirty="0" err="1"/>
              <a:t>system</a:t>
            </a:r>
            <a:endParaRPr lang="tr-TR" sz="2100" b="0" dirty="0"/>
          </a:p>
          <a:p>
            <a:pPr algn="just"/>
            <a:r>
              <a:rPr lang="tr-TR" sz="2100" b="0" dirty="0" err="1"/>
              <a:t>Factors</a:t>
            </a:r>
            <a:r>
              <a:rPr lang="tr-TR" sz="2100" b="0" dirty="0"/>
              <a:t> </a:t>
            </a:r>
            <a:r>
              <a:rPr lang="tr-TR" sz="2100" b="0" dirty="0" err="1"/>
              <a:t>increasing</a:t>
            </a:r>
            <a:r>
              <a:rPr lang="tr-TR" sz="2100" b="0" dirty="0"/>
              <a:t> </a:t>
            </a:r>
            <a:r>
              <a:rPr lang="tr-TR" sz="2100" b="0" dirty="0" err="1"/>
              <a:t>cardiac</a:t>
            </a:r>
            <a:r>
              <a:rPr lang="tr-TR" sz="2100" b="0" dirty="0"/>
              <a:t> </a:t>
            </a:r>
            <a:r>
              <a:rPr lang="tr-TR" sz="2100" b="0" dirty="0" err="1"/>
              <a:t>output</a:t>
            </a:r>
            <a:endParaRPr lang="tr-TR" sz="2100" b="0" dirty="0"/>
          </a:p>
          <a:p>
            <a:pPr algn="just"/>
            <a:r>
              <a:rPr lang="tr-TR" sz="2100" b="0" dirty="0" err="1"/>
              <a:t>Peripheral</a:t>
            </a:r>
            <a:r>
              <a:rPr lang="tr-TR" sz="2100" b="0" dirty="0"/>
              <a:t> </a:t>
            </a:r>
            <a:r>
              <a:rPr lang="tr-TR" sz="2100" b="0" dirty="0" err="1"/>
              <a:t>vascular</a:t>
            </a:r>
            <a:r>
              <a:rPr lang="tr-TR" sz="2100" b="0" dirty="0"/>
              <a:t> </a:t>
            </a:r>
            <a:r>
              <a:rPr lang="tr-TR" sz="2100" b="0" dirty="0" err="1"/>
              <a:t>resistance</a:t>
            </a:r>
            <a:endParaRPr lang="tr-TR" sz="2100" b="0" dirty="0"/>
          </a:p>
          <a:p>
            <a:pPr algn="just"/>
            <a:r>
              <a:rPr lang="tr-TR" sz="2100" b="0" dirty="0" err="1"/>
              <a:t>Vascular</a:t>
            </a:r>
            <a:r>
              <a:rPr lang="tr-TR" sz="2100" b="0" dirty="0"/>
              <a:t> </a:t>
            </a:r>
            <a:r>
              <a:rPr lang="tr-TR" sz="2100" b="0" dirty="0" err="1"/>
              <a:t>hypertrophy</a:t>
            </a:r>
            <a:endParaRPr lang="tr-TR" sz="2100" b="0" dirty="0"/>
          </a:p>
          <a:p>
            <a:pPr algn="just"/>
            <a:r>
              <a:rPr lang="tr-TR" sz="2100" b="0" dirty="0" err="1"/>
              <a:t>Endothel</a:t>
            </a:r>
            <a:r>
              <a:rPr lang="tr-TR" sz="2100" b="0" dirty="0"/>
              <a:t> </a:t>
            </a:r>
            <a:r>
              <a:rPr lang="tr-TR" sz="2100" b="0" dirty="0" err="1"/>
              <a:t>derived</a:t>
            </a:r>
            <a:r>
              <a:rPr lang="tr-TR" sz="2100" b="0" dirty="0"/>
              <a:t> </a:t>
            </a:r>
            <a:r>
              <a:rPr lang="tr-TR" sz="2100" b="0" dirty="0" err="1"/>
              <a:t>factors</a:t>
            </a:r>
            <a:endParaRPr lang="tr-TR" sz="2100" b="0" dirty="0"/>
          </a:p>
          <a:p>
            <a:pPr algn="just"/>
            <a:r>
              <a:rPr lang="tr-TR" sz="2100" b="0" dirty="0" err="1"/>
              <a:t>Insulin</a:t>
            </a:r>
            <a:r>
              <a:rPr lang="tr-TR" sz="2100" b="0" dirty="0"/>
              <a:t> </a:t>
            </a:r>
            <a:r>
              <a:rPr lang="tr-TR" sz="2100" b="0" dirty="0" err="1"/>
              <a:t>resistance</a:t>
            </a:r>
            <a:r>
              <a:rPr lang="tr-TR" sz="2100" b="0" dirty="0"/>
              <a:t> </a:t>
            </a:r>
            <a:r>
              <a:rPr lang="tr-TR" sz="2100" b="0" dirty="0" err="1"/>
              <a:t>and</a:t>
            </a:r>
            <a:r>
              <a:rPr lang="tr-TR" sz="2100" b="0" dirty="0"/>
              <a:t> </a:t>
            </a:r>
            <a:r>
              <a:rPr lang="tr-TR" sz="2100" b="0" dirty="0" err="1"/>
              <a:t>hyperinsulinism</a:t>
            </a:r>
            <a:endParaRPr lang="tr-TR" sz="2100" b="0" dirty="0"/>
          </a:p>
          <a:p>
            <a:pPr algn="just"/>
            <a:r>
              <a:rPr lang="tr-TR" sz="2100" b="0" dirty="0" err="1"/>
              <a:t>Other</a:t>
            </a:r>
            <a:r>
              <a:rPr lang="tr-TR" sz="2100" b="0" dirty="0"/>
              <a:t> </a:t>
            </a:r>
            <a:r>
              <a:rPr lang="tr-TR" sz="2100" b="0" dirty="0" err="1"/>
              <a:t>factors</a:t>
            </a:r>
            <a:r>
              <a:rPr lang="tr-TR" sz="2100" b="0" dirty="0"/>
              <a:t> </a:t>
            </a:r>
          </a:p>
          <a:p>
            <a:pPr algn="just"/>
            <a:r>
              <a:rPr lang="tr-TR" sz="2100" b="0" dirty="0" err="1">
                <a:latin typeface="Arial Tur" charset="-94"/>
              </a:rPr>
              <a:t>Probable</a:t>
            </a:r>
            <a:r>
              <a:rPr lang="tr-TR" sz="2100" b="0" dirty="0">
                <a:latin typeface="Arial Tur" charset="-94"/>
              </a:rPr>
              <a:t> </a:t>
            </a:r>
            <a:r>
              <a:rPr lang="tr-TR" sz="2100" b="0" dirty="0" err="1">
                <a:latin typeface="Arial Tur" charset="-94"/>
              </a:rPr>
              <a:t>predisposing</a:t>
            </a:r>
            <a:r>
              <a:rPr lang="tr-TR" sz="2100" b="0" dirty="0">
                <a:latin typeface="Arial Tur" charset="-94"/>
              </a:rPr>
              <a:t> </a:t>
            </a:r>
            <a:r>
              <a:rPr lang="tr-TR" sz="2100" b="0" dirty="0" err="1">
                <a:latin typeface="Arial Tur" charset="-94"/>
              </a:rPr>
              <a:t>factors</a:t>
            </a:r>
            <a:endParaRPr lang="tr-TR" sz="2100" b="0" dirty="0">
              <a:latin typeface="Arial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518536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Causes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latin typeface="Times New Roman" charset="-94"/>
              </a:rPr>
              <a:t>1.</a:t>
            </a:r>
            <a:r>
              <a:rPr lang="tr-TR" dirty="0" err="1">
                <a:latin typeface="Times New Roman" charset="-94"/>
              </a:rPr>
              <a:t>Parenchymal</a:t>
            </a:r>
            <a:r>
              <a:rPr lang="tr-TR" dirty="0">
                <a:latin typeface="Times New Roman" charset="-94"/>
              </a:rPr>
              <a:t> </a:t>
            </a:r>
            <a:r>
              <a:rPr lang="tr-TR" dirty="0" err="1">
                <a:latin typeface="Times New Roman" charset="-94"/>
              </a:rPr>
              <a:t>kidney</a:t>
            </a:r>
            <a:r>
              <a:rPr lang="tr-TR" dirty="0">
                <a:latin typeface="Times New Roman" charset="-94"/>
              </a:rPr>
              <a:t> </a:t>
            </a:r>
            <a:r>
              <a:rPr lang="tr-TR" dirty="0" err="1">
                <a:latin typeface="Times New Roman" charset="-94"/>
              </a:rPr>
              <a:t>disease</a:t>
            </a:r>
            <a:endParaRPr lang="tr-TR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>
                <a:latin typeface="Times New Roman" charset="-94"/>
              </a:rPr>
              <a:t>2.Renovascular </a:t>
            </a:r>
            <a:r>
              <a:rPr lang="es-ES" dirty="0" err="1">
                <a:latin typeface="Times New Roman" charset="-94"/>
              </a:rPr>
              <a:t>diseases</a:t>
            </a:r>
            <a:endParaRPr lang="tr-TR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>
                <a:latin typeface="Times New Roman" charset="-94"/>
              </a:rPr>
              <a:t> 3.Endocrine causes</a:t>
            </a:r>
            <a:endParaRPr lang="tr-TR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>
                <a:latin typeface="Times New Roman" charset="-94"/>
              </a:rPr>
              <a:t>4.Neurogenic causes</a:t>
            </a:r>
            <a:endParaRPr lang="tr-TR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>
                <a:latin typeface="Times New Roman" charset="-94"/>
              </a:rPr>
              <a:t>5.Other causes</a:t>
            </a:r>
            <a:endParaRPr lang="tr-TR" dirty="0">
              <a:latin typeface="Times New Roman" charset="-94"/>
            </a:endParaRP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  <a:latin typeface="Times New Roman" charset="-94"/>
            </a:endParaRPr>
          </a:p>
          <a:p>
            <a:endParaRPr lang="tr-TR" dirty="0">
              <a:solidFill>
                <a:schemeClr val="tx1"/>
              </a:solidFill>
              <a:latin typeface="Times New Roman" charset="-94"/>
            </a:endParaRPr>
          </a:p>
          <a:p>
            <a:endParaRPr lang="tr-TR" dirty="0">
              <a:solidFill>
                <a:schemeClr val="tx1"/>
              </a:solidFill>
              <a:latin typeface="Times New Roman" charset="-94"/>
            </a:endParaRP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828188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 </a:t>
            </a:r>
            <a:r>
              <a:rPr lang="tr-TR" dirty="0" err="1"/>
              <a:t>special</a:t>
            </a:r>
            <a:r>
              <a:rPr lang="tr-TR" dirty="0"/>
              <a:t> </a:t>
            </a:r>
            <a:r>
              <a:rPr lang="tr-TR" dirty="0" err="1"/>
              <a:t>circumstances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1.Obesity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2.Diabetes mellitus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3.Stress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90072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consider</a:t>
            </a:r>
            <a:r>
              <a:rPr lang="tr-TR" dirty="0"/>
              <a:t> </a:t>
            </a:r>
            <a:r>
              <a:rPr lang="tr-TR" dirty="0" err="1"/>
              <a:t>secondary</a:t>
            </a:r>
            <a:r>
              <a:rPr lang="tr-TR" dirty="0"/>
              <a:t> </a:t>
            </a:r>
            <a:r>
              <a:rPr lang="tr-TR" dirty="0" err="1"/>
              <a:t>hypertension</a:t>
            </a: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1.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age</a:t>
            </a:r>
            <a:r>
              <a:rPr lang="tr-TR" dirty="0"/>
              <a:t>, </a:t>
            </a:r>
            <a:r>
              <a:rPr lang="tr-TR" dirty="0" err="1"/>
              <a:t>history</a:t>
            </a:r>
            <a:r>
              <a:rPr lang="tr-TR" dirty="0"/>
              <a:t>, </a:t>
            </a:r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/>
              <a:t>examination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laboratory</a:t>
            </a:r>
            <a:r>
              <a:rPr lang="tr-TR" dirty="0"/>
              <a:t> </a:t>
            </a:r>
            <a:r>
              <a:rPr lang="tr-TR" dirty="0" err="1"/>
              <a:t>findings</a:t>
            </a:r>
            <a:r>
              <a:rPr lang="tr-TR" dirty="0"/>
              <a:t> </a:t>
            </a:r>
            <a:r>
              <a:rPr lang="tr-TR" dirty="0" err="1"/>
              <a:t>suggest</a:t>
            </a:r>
            <a:r>
              <a:rPr lang="tr-TR" dirty="0"/>
              <a:t> </a:t>
            </a:r>
            <a:r>
              <a:rPr lang="tr-TR" dirty="0" err="1"/>
              <a:t>secondary</a:t>
            </a:r>
            <a:r>
              <a:rPr lang="tr-TR" dirty="0"/>
              <a:t> </a:t>
            </a:r>
            <a:r>
              <a:rPr lang="tr-TR" dirty="0" err="1"/>
              <a:t>hypertension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2.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hypertension</a:t>
            </a:r>
            <a:r>
              <a:rPr lang="tr-TR" dirty="0"/>
              <a:t> do not </a:t>
            </a:r>
            <a:r>
              <a:rPr lang="tr-TR" dirty="0" err="1"/>
              <a:t>response</a:t>
            </a:r>
            <a:r>
              <a:rPr lang="tr-TR" dirty="0"/>
              <a:t> </a:t>
            </a:r>
            <a:r>
              <a:rPr lang="tr-TR" dirty="0" err="1"/>
              <a:t>properly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medication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3.</a:t>
            </a:r>
            <a:r>
              <a:rPr lang="tr-TR" dirty="0" err="1"/>
              <a:t>If</a:t>
            </a:r>
            <a:r>
              <a:rPr lang="tr-TR" dirty="0"/>
              <a:t> BP </a:t>
            </a:r>
            <a:r>
              <a:rPr lang="tr-TR" dirty="0" err="1"/>
              <a:t>gets</a:t>
            </a:r>
            <a:r>
              <a:rPr lang="tr-TR" dirty="0"/>
              <a:t> </a:t>
            </a:r>
            <a:r>
              <a:rPr lang="tr-TR" dirty="0" err="1"/>
              <a:t>out</a:t>
            </a:r>
            <a:r>
              <a:rPr lang="tr-TR" dirty="0"/>
              <a:t> of </a:t>
            </a:r>
            <a:r>
              <a:rPr lang="tr-TR" dirty="0" err="1"/>
              <a:t>control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begins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increase</a:t>
            </a:r>
            <a:r>
              <a:rPr lang="tr-TR" dirty="0"/>
              <a:t> in a </a:t>
            </a:r>
            <a:r>
              <a:rPr lang="tr-TR" dirty="0" err="1"/>
              <a:t>well</a:t>
            </a:r>
            <a:r>
              <a:rPr lang="tr-TR" dirty="0"/>
              <a:t> </a:t>
            </a:r>
            <a:r>
              <a:rPr lang="tr-TR" dirty="0" err="1"/>
              <a:t>controlled</a:t>
            </a:r>
            <a:r>
              <a:rPr lang="tr-TR" dirty="0"/>
              <a:t> </a:t>
            </a:r>
            <a:r>
              <a:rPr lang="tr-TR" dirty="0" err="1"/>
              <a:t>setting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089956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consider</a:t>
            </a:r>
            <a:r>
              <a:rPr lang="tr-TR" dirty="0"/>
              <a:t> </a:t>
            </a:r>
            <a:r>
              <a:rPr lang="tr-TR" dirty="0" err="1"/>
              <a:t>secondary</a:t>
            </a:r>
            <a:r>
              <a:rPr lang="tr-TR" dirty="0"/>
              <a:t> </a:t>
            </a:r>
            <a:r>
              <a:rPr lang="tr-TR" dirty="0" err="1"/>
              <a:t>hypertension</a:t>
            </a: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4.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target</a:t>
            </a:r>
            <a:r>
              <a:rPr lang="tr-TR" dirty="0"/>
              <a:t> organ </a:t>
            </a:r>
            <a:r>
              <a:rPr lang="tr-TR" dirty="0" err="1"/>
              <a:t>damage</a:t>
            </a:r>
            <a:r>
              <a:rPr lang="tr-TR" dirty="0"/>
              <a:t> is </a:t>
            </a:r>
            <a:r>
              <a:rPr lang="tr-TR" dirty="0" err="1"/>
              <a:t>present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hypertension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5.</a:t>
            </a:r>
            <a:r>
              <a:rPr lang="tr-TR" dirty="0" err="1"/>
              <a:t>Newly</a:t>
            </a:r>
            <a:r>
              <a:rPr lang="tr-TR" dirty="0"/>
              <a:t> </a:t>
            </a:r>
            <a:r>
              <a:rPr lang="tr-TR" dirty="0" err="1"/>
              <a:t>onset</a:t>
            </a:r>
            <a:r>
              <a:rPr lang="tr-TR" dirty="0"/>
              <a:t> </a:t>
            </a:r>
            <a:r>
              <a:rPr lang="tr-TR" dirty="0" err="1"/>
              <a:t>hypertension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6.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consider</a:t>
            </a:r>
            <a:r>
              <a:rPr lang="tr-TR" dirty="0"/>
              <a:t> </a:t>
            </a:r>
            <a:r>
              <a:rPr lang="tr-TR" dirty="0" err="1"/>
              <a:t>renovascular</a:t>
            </a:r>
            <a:r>
              <a:rPr lang="tr-TR" dirty="0"/>
              <a:t> </a:t>
            </a:r>
            <a:r>
              <a:rPr lang="tr-TR" dirty="0" err="1"/>
              <a:t>hypertension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7.</a:t>
            </a:r>
            <a:r>
              <a:rPr lang="tr-TR" dirty="0"/>
              <a:t>BP </a:t>
            </a:r>
            <a:r>
              <a:rPr lang="es-ES" dirty="0"/>
              <a:t>180/110 mmHg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higher</a:t>
            </a:r>
            <a:endParaRPr lang="tr-TR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10771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5250" tIns="47625" rIns="95250" bIns="47625"/>
          <a:lstStyle/>
          <a:p>
            <a:r>
              <a:rPr lang="tr-TR" sz="4400" dirty="0" err="1"/>
              <a:t>Aims</a:t>
            </a:r>
            <a:r>
              <a:rPr lang="tr-TR" sz="4400" dirty="0"/>
              <a:t> of </a:t>
            </a:r>
            <a:r>
              <a:rPr lang="tr-TR" sz="4400" dirty="0" err="1"/>
              <a:t>patient</a:t>
            </a:r>
            <a:r>
              <a:rPr lang="tr-TR" sz="4400" dirty="0"/>
              <a:t> </a:t>
            </a:r>
            <a:r>
              <a:rPr lang="tr-TR" sz="4400" dirty="0" err="1"/>
              <a:t>evaluation</a:t>
            </a:r>
            <a:endParaRPr lang="tr-TR" sz="4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tIns="47625" rIns="95250" bIns="47625"/>
          <a:lstStyle/>
          <a:p>
            <a:pPr>
              <a:lnSpc>
                <a:spcPct val="110000"/>
              </a:lnSpc>
            </a:pPr>
            <a:r>
              <a:rPr lang="tr-TR" dirty="0"/>
              <a:t>Is </a:t>
            </a:r>
            <a:r>
              <a:rPr lang="tr-TR" dirty="0" err="1"/>
              <a:t>hypertension</a:t>
            </a:r>
            <a:r>
              <a:rPr lang="tr-TR" dirty="0"/>
              <a:t> </a:t>
            </a:r>
            <a:r>
              <a:rPr lang="tr-TR" dirty="0" err="1"/>
              <a:t>permanent</a:t>
            </a:r>
            <a:endParaRPr lang="tr-TR" dirty="0"/>
          </a:p>
          <a:p>
            <a:pPr>
              <a:lnSpc>
                <a:spcPct val="110000"/>
              </a:lnSpc>
            </a:pPr>
            <a:r>
              <a:rPr lang="tr-TR" dirty="0" err="1"/>
              <a:t>Underlying</a:t>
            </a:r>
            <a:r>
              <a:rPr lang="tr-TR" dirty="0"/>
              <a:t> </a:t>
            </a:r>
            <a:r>
              <a:rPr lang="tr-TR" dirty="0" err="1"/>
              <a:t>hypertension</a:t>
            </a:r>
            <a:r>
              <a:rPr lang="tr-TR" dirty="0"/>
              <a:t> </a:t>
            </a:r>
            <a:r>
              <a:rPr lang="tr-TR" dirty="0" err="1"/>
              <a:t>cause</a:t>
            </a:r>
            <a:endParaRPr lang="tr-TR" dirty="0"/>
          </a:p>
          <a:p>
            <a:pPr>
              <a:lnSpc>
                <a:spcPct val="110000"/>
              </a:lnSpc>
            </a:pPr>
            <a:r>
              <a:rPr lang="tr-TR" dirty="0"/>
              <a:t>Evaluation of </a:t>
            </a:r>
            <a:r>
              <a:rPr lang="tr-TR" dirty="0" err="1"/>
              <a:t>target</a:t>
            </a:r>
            <a:r>
              <a:rPr lang="tr-TR" dirty="0"/>
              <a:t> organ </a:t>
            </a:r>
            <a:r>
              <a:rPr lang="tr-TR" dirty="0" err="1"/>
              <a:t>damage</a:t>
            </a:r>
            <a:endParaRPr lang="tr-TR" dirty="0"/>
          </a:p>
          <a:p>
            <a:pPr>
              <a:lnSpc>
                <a:spcPct val="110000"/>
              </a:lnSpc>
            </a:pPr>
            <a:r>
              <a:rPr lang="tr-TR" dirty="0" err="1"/>
              <a:t>Determination</a:t>
            </a:r>
            <a:r>
              <a:rPr lang="tr-TR" dirty="0"/>
              <a:t> of </a:t>
            </a:r>
            <a:r>
              <a:rPr lang="tr-TR" dirty="0" err="1"/>
              <a:t>comorbid</a:t>
            </a:r>
            <a:r>
              <a:rPr lang="tr-TR" dirty="0"/>
              <a:t> </a:t>
            </a:r>
            <a:r>
              <a:rPr lang="tr-TR" dirty="0" err="1"/>
              <a:t>diseases</a:t>
            </a:r>
            <a:endParaRPr lang="tr-TR" dirty="0"/>
          </a:p>
          <a:p>
            <a:pPr>
              <a:lnSpc>
                <a:spcPct val="110000"/>
              </a:lnSpc>
            </a:pPr>
            <a:r>
              <a:rPr lang="tr-TR" dirty="0" err="1"/>
              <a:t>Investigation</a:t>
            </a:r>
            <a:r>
              <a:rPr lang="tr-TR" dirty="0"/>
              <a:t> of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cardiovascular</a:t>
            </a:r>
            <a:r>
              <a:rPr lang="tr-TR" dirty="0"/>
              <a:t> risk </a:t>
            </a:r>
            <a:r>
              <a:rPr lang="tr-TR" dirty="0" err="1"/>
              <a:t>factors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04543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2897A68F-46AA-8448-957C-398E5C466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0160" y="196850"/>
            <a:ext cx="8031480" cy="1181100"/>
          </a:xfrm>
        </p:spPr>
        <p:txBody>
          <a:bodyPr/>
          <a:lstStyle/>
          <a:p>
            <a:r>
              <a:rPr lang="en-US" altLang="x-none"/>
              <a:t>Laboratory Tests</a:t>
            </a: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C6298964-33BC-1B43-BD7E-D2E1DEFED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96" y="1533790"/>
            <a:ext cx="8871373" cy="505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tabLst>
                <a:tab pos="568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568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568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568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568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68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68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68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68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x-none" sz="2480">
                <a:solidFill>
                  <a:schemeClr val="bg1"/>
                </a:solidFill>
                <a:latin typeface="Arial Narrow" panose="020B0604020202020204" pitchFamily="34" charset="0"/>
              </a:rPr>
              <a:t>Routine Tests</a:t>
            </a:r>
          </a:p>
          <a:p>
            <a:pPr lvl="1">
              <a:buFontTx/>
              <a:buChar char="•"/>
            </a:pPr>
            <a:r>
              <a:rPr lang="en-US" altLang="x-none" sz="2480">
                <a:solidFill>
                  <a:schemeClr val="bg1"/>
                </a:solidFill>
                <a:latin typeface="Arial Narrow" panose="020B0604020202020204" pitchFamily="34" charset="0"/>
              </a:rPr>
              <a:t> Electrocardiogram </a:t>
            </a:r>
          </a:p>
          <a:p>
            <a:pPr lvl="1">
              <a:buFontTx/>
              <a:buChar char="•"/>
            </a:pPr>
            <a:r>
              <a:rPr lang="en-US" altLang="x-none" sz="2480">
                <a:solidFill>
                  <a:schemeClr val="bg1"/>
                </a:solidFill>
                <a:latin typeface="Arial Narrow" panose="020B0604020202020204" pitchFamily="34" charset="0"/>
              </a:rPr>
              <a:t> Urinalysis </a:t>
            </a:r>
          </a:p>
          <a:p>
            <a:pPr lvl="1">
              <a:buFontTx/>
              <a:buChar char="•"/>
            </a:pPr>
            <a:r>
              <a:rPr lang="en-US" altLang="x-none" sz="2480">
                <a:solidFill>
                  <a:schemeClr val="bg1"/>
                </a:solidFill>
                <a:latin typeface="Arial Narrow" panose="020B0604020202020204" pitchFamily="34" charset="0"/>
              </a:rPr>
              <a:t> Blood glucose, and hematocrit </a:t>
            </a:r>
          </a:p>
          <a:p>
            <a:pPr lvl="1">
              <a:buFontTx/>
              <a:buChar char="•"/>
            </a:pPr>
            <a:r>
              <a:rPr lang="en-US" altLang="x-none" sz="2480">
                <a:solidFill>
                  <a:schemeClr val="bg1"/>
                </a:solidFill>
                <a:latin typeface="Arial Narrow" panose="020B0604020202020204" pitchFamily="34" charset="0"/>
              </a:rPr>
              <a:t> Serum potassium, creatinine, or the corresponding estimated GFR,  		 and calcium</a:t>
            </a:r>
          </a:p>
          <a:p>
            <a:pPr lvl="1">
              <a:buFontTx/>
              <a:buChar char="•"/>
            </a:pPr>
            <a:r>
              <a:rPr lang="en-US" altLang="x-none" sz="2480">
                <a:solidFill>
                  <a:schemeClr val="bg1"/>
                </a:solidFill>
                <a:latin typeface="Arial Narrow" panose="020B0604020202020204" pitchFamily="34" charset="0"/>
              </a:rPr>
              <a:t> Lipid profile, after 9- to 12-hour fast, that includes high-density and		 low-density lipoprotein cholesterol, and triglycerides 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x-none" sz="2480">
                <a:solidFill>
                  <a:schemeClr val="bg1"/>
                </a:solidFill>
                <a:latin typeface="Arial Narrow" panose="020B0604020202020204" pitchFamily="34" charset="0"/>
              </a:rPr>
              <a:t>Optional tests </a:t>
            </a:r>
          </a:p>
          <a:p>
            <a:pPr lvl="1">
              <a:buFontTx/>
              <a:buChar char="•"/>
            </a:pPr>
            <a:r>
              <a:rPr lang="en-US" altLang="x-none" sz="2480">
                <a:solidFill>
                  <a:schemeClr val="bg1"/>
                </a:solidFill>
                <a:latin typeface="Arial Narrow" panose="020B0604020202020204" pitchFamily="34" charset="0"/>
              </a:rPr>
              <a:t> Measurement of urinary albumin excretion or albumin/creatinine ratio 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x-none" sz="2480">
                <a:solidFill>
                  <a:schemeClr val="bg1"/>
                </a:solidFill>
                <a:latin typeface="Arial Narrow" panose="020B0604020202020204" pitchFamily="34" charset="0"/>
              </a:rPr>
              <a:t>More extensive testing for identifiable causes is not generally indicated unless BP control is not achieved</a:t>
            </a:r>
          </a:p>
        </p:txBody>
      </p:sp>
    </p:spTree>
    <p:extLst>
      <p:ext uri="{BB962C8B-B14F-4D97-AF65-F5344CB8AC3E}">
        <p14:creationId xmlns:p14="http://schemas.microsoft.com/office/powerpoint/2010/main" val="331532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Significance</a:t>
            </a:r>
            <a:r>
              <a:rPr lang="tr-TR" altLang="tr-TR" dirty="0">
                <a:latin typeface="Comic Sans MS" charset="-94"/>
              </a:rPr>
              <a:t> 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endParaRPr lang="tr-TR" altLang="tr-TR" sz="2800" dirty="0">
              <a:latin typeface="Comic Sans MS" charset="-94"/>
            </a:endParaRPr>
          </a:p>
          <a:p>
            <a:r>
              <a:rPr lang="tr-TR" altLang="tr-TR" sz="2800" dirty="0" err="1">
                <a:latin typeface="Comic Sans MS" charset="-94"/>
              </a:rPr>
              <a:t>From</a:t>
            </a:r>
            <a:r>
              <a:rPr lang="tr-TR" altLang="tr-TR" sz="2800" dirty="0">
                <a:latin typeface="Comic Sans MS" charset="-94"/>
              </a:rPr>
              <a:t> PATENT </a:t>
            </a:r>
            <a:r>
              <a:rPr lang="tr-TR" altLang="tr-TR" sz="2800" dirty="0" err="1">
                <a:latin typeface="Comic Sans MS" charset="-94"/>
              </a:rPr>
              <a:t>to</a:t>
            </a:r>
            <a:r>
              <a:rPr lang="tr-TR" altLang="tr-TR" sz="2800" dirty="0">
                <a:latin typeface="Comic Sans MS" charset="-94"/>
              </a:rPr>
              <a:t> PATENT 2</a:t>
            </a:r>
          </a:p>
          <a:p>
            <a:endParaRPr lang="tr-TR" altLang="tr-TR" sz="2800" dirty="0">
              <a:latin typeface="Comic Sans MS" charset="-94"/>
            </a:endParaRPr>
          </a:p>
          <a:p>
            <a:r>
              <a:rPr lang="tr-TR" altLang="tr-TR" sz="2800" dirty="0" err="1">
                <a:latin typeface="Comic Sans MS" charset="-94"/>
              </a:rPr>
              <a:t>Prevalence</a:t>
            </a:r>
            <a:r>
              <a:rPr lang="tr-TR" altLang="tr-TR" sz="2800" dirty="0">
                <a:latin typeface="Comic Sans MS" charset="-94"/>
              </a:rPr>
              <a:t>: </a:t>
            </a:r>
            <a:r>
              <a:rPr lang="tr-TR" altLang="tr-TR" sz="2800" dirty="0" err="1">
                <a:latin typeface="Comic Sans MS" charset="-94"/>
              </a:rPr>
              <a:t>From</a:t>
            </a:r>
            <a:r>
              <a:rPr lang="tr-TR" altLang="tr-TR" sz="2800" dirty="0">
                <a:latin typeface="Comic Sans MS" charset="-94"/>
              </a:rPr>
              <a:t> 31.8% </a:t>
            </a:r>
            <a:r>
              <a:rPr lang="tr-TR" altLang="tr-TR" sz="2800" dirty="0" err="1">
                <a:latin typeface="Comic Sans MS" charset="-94"/>
              </a:rPr>
              <a:t>to</a:t>
            </a:r>
            <a:r>
              <a:rPr lang="tr-TR" altLang="tr-TR" sz="2800" dirty="0">
                <a:latin typeface="Comic Sans MS" charset="-94"/>
              </a:rPr>
              <a:t> 30.3%</a:t>
            </a:r>
          </a:p>
          <a:p>
            <a:r>
              <a:rPr lang="tr-TR" altLang="tr-TR" sz="2800" dirty="0" err="1">
                <a:latin typeface="Comic Sans MS" charset="-94"/>
              </a:rPr>
              <a:t>Awareness</a:t>
            </a:r>
            <a:r>
              <a:rPr lang="tr-TR" altLang="tr-TR" sz="2800" dirty="0">
                <a:latin typeface="Comic Sans MS" charset="-94"/>
              </a:rPr>
              <a:t> rate: </a:t>
            </a:r>
            <a:r>
              <a:rPr lang="tr-TR" altLang="tr-TR" sz="2800" dirty="0" err="1">
                <a:latin typeface="Comic Sans MS" charset="-94"/>
              </a:rPr>
              <a:t>From</a:t>
            </a:r>
            <a:r>
              <a:rPr lang="tr-TR" altLang="tr-TR" sz="2800" dirty="0">
                <a:latin typeface="Comic Sans MS" charset="-94"/>
              </a:rPr>
              <a:t> 40% </a:t>
            </a:r>
            <a:r>
              <a:rPr lang="tr-TR" altLang="tr-TR" sz="2800" dirty="0" err="1">
                <a:latin typeface="Comic Sans MS" charset="-94"/>
              </a:rPr>
              <a:t>to</a:t>
            </a:r>
            <a:r>
              <a:rPr lang="tr-TR" altLang="tr-TR" sz="2800" dirty="0">
                <a:latin typeface="Comic Sans MS" charset="-94"/>
              </a:rPr>
              <a:t> %54.7%</a:t>
            </a:r>
          </a:p>
          <a:p>
            <a:r>
              <a:rPr lang="tr-TR" altLang="tr-TR" sz="2800" dirty="0" err="1">
                <a:latin typeface="Comic Sans MS" charset="-94"/>
              </a:rPr>
              <a:t>Treatment</a:t>
            </a:r>
            <a:r>
              <a:rPr lang="tr-TR" altLang="tr-TR" sz="2800" dirty="0">
                <a:latin typeface="Comic Sans MS" charset="-94"/>
              </a:rPr>
              <a:t> rate: </a:t>
            </a:r>
            <a:r>
              <a:rPr lang="tr-TR" altLang="tr-TR" sz="2800" dirty="0" err="1">
                <a:latin typeface="Comic Sans MS" charset="-94"/>
              </a:rPr>
              <a:t>From</a:t>
            </a:r>
            <a:r>
              <a:rPr lang="tr-TR" altLang="tr-TR" sz="2800" dirty="0">
                <a:latin typeface="Comic Sans MS" charset="-94"/>
              </a:rPr>
              <a:t> 31% </a:t>
            </a:r>
            <a:r>
              <a:rPr lang="tr-TR" altLang="tr-TR" sz="2800" dirty="0" err="1">
                <a:latin typeface="Comic Sans MS" charset="-94"/>
              </a:rPr>
              <a:t>to</a:t>
            </a:r>
            <a:r>
              <a:rPr lang="tr-TR" altLang="tr-TR" sz="2800" dirty="0">
                <a:latin typeface="Comic Sans MS" charset="-94"/>
              </a:rPr>
              <a:t> 47.5%</a:t>
            </a:r>
          </a:p>
          <a:p>
            <a:r>
              <a:rPr lang="tr-TR" altLang="tr-TR" sz="2800" dirty="0">
                <a:latin typeface="Comic Sans MS" charset="-94"/>
              </a:rPr>
              <a:t>Control rate: </a:t>
            </a:r>
            <a:r>
              <a:rPr lang="tr-TR" altLang="tr-TR" sz="2800" dirty="0" err="1">
                <a:latin typeface="Comic Sans MS" charset="-94"/>
              </a:rPr>
              <a:t>From</a:t>
            </a:r>
            <a:r>
              <a:rPr lang="tr-TR" altLang="tr-TR" sz="2800" dirty="0">
                <a:latin typeface="Comic Sans MS" charset="-94"/>
              </a:rPr>
              <a:t> 8% </a:t>
            </a:r>
            <a:r>
              <a:rPr lang="tr-TR" altLang="tr-TR" sz="2800" dirty="0" err="1">
                <a:latin typeface="Comic Sans MS" charset="-94"/>
              </a:rPr>
              <a:t>to</a:t>
            </a:r>
            <a:r>
              <a:rPr lang="tr-TR" altLang="tr-TR" sz="2800" dirty="0">
                <a:latin typeface="Comic Sans MS" charset="-94"/>
              </a:rPr>
              <a:t> 28.7%</a:t>
            </a:r>
          </a:p>
        </p:txBody>
      </p:sp>
    </p:spTree>
    <p:extLst>
      <p:ext uri="{BB962C8B-B14F-4D97-AF65-F5344CB8AC3E}">
        <p14:creationId xmlns:p14="http://schemas.microsoft.com/office/powerpoint/2010/main" val="3595908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3555" y="1335848"/>
            <a:ext cx="9004300" cy="4251325"/>
          </a:xfrm>
        </p:spPr>
        <p:txBody>
          <a:bodyPr/>
          <a:lstStyle/>
          <a:p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/>
              <a:t>examination</a:t>
            </a:r>
            <a:endParaRPr lang="tr-TR" dirty="0"/>
          </a:p>
          <a:p>
            <a:r>
              <a:rPr lang="tr-TR" dirty="0" err="1"/>
              <a:t>Laboratory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30" y="2762201"/>
            <a:ext cx="5875290" cy="36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880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Treatment</a:t>
            </a:r>
            <a:r>
              <a:rPr lang="tr-TR" dirty="0"/>
              <a:t> 1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Prevent</a:t>
            </a:r>
            <a:r>
              <a:rPr lang="tr-TR" dirty="0"/>
              <a:t> </a:t>
            </a:r>
            <a:r>
              <a:rPr lang="tr-TR" dirty="0" err="1"/>
              <a:t>permanent</a:t>
            </a:r>
            <a:r>
              <a:rPr lang="tr-TR" dirty="0"/>
              <a:t> </a:t>
            </a:r>
            <a:r>
              <a:rPr lang="tr-TR" dirty="0" err="1"/>
              <a:t>morbidity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mortality</a:t>
            </a:r>
            <a:r>
              <a:rPr lang="es-ES" dirty="0"/>
              <a:t> </a:t>
            </a:r>
            <a:endParaRPr lang="tr-TR" dirty="0"/>
          </a:p>
          <a:p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hypertensive</a:t>
            </a:r>
            <a:r>
              <a:rPr lang="tr-TR" dirty="0"/>
              <a:t> </a:t>
            </a:r>
            <a:r>
              <a:rPr lang="tr-TR" dirty="0" err="1"/>
              <a:t>medicine</a:t>
            </a:r>
            <a:r>
              <a:rPr lang="tr-TR" dirty="0"/>
              <a:t> </a:t>
            </a:r>
            <a:r>
              <a:rPr lang="tr-TR" dirty="0" err="1"/>
              <a:t>primarily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</a:t>
            </a:r>
            <a:r>
              <a:rPr lang="tr-TR" dirty="0" err="1"/>
              <a:t>increase</a:t>
            </a:r>
            <a:r>
              <a:rPr lang="tr-TR" dirty="0"/>
              <a:t> </a:t>
            </a:r>
            <a:r>
              <a:rPr lang="tr-TR" dirty="0" err="1"/>
              <a:t>survival</a:t>
            </a:r>
            <a:endParaRPr lang="tr-TR" dirty="0"/>
          </a:p>
          <a:p>
            <a:r>
              <a:rPr lang="tr-TR" dirty="0"/>
              <a:t>First step is </a:t>
            </a:r>
            <a:r>
              <a:rPr lang="tr-TR" dirty="0" err="1"/>
              <a:t>treatment</a:t>
            </a:r>
            <a:r>
              <a:rPr lang="tr-TR" dirty="0"/>
              <a:t> of </a:t>
            </a:r>
            <a:r>
              <a:rPr lang="tr-TR" dirty="0" err="1"/>
              <a:t>underlying</a:t>
            </a:r>
            <a:r>
              <a:rPr lang="tr-TR" dirty="0"/>
              <a:t> </a:t>
            </a:r>
            <a:r>
              <a:rPr lang="tr-TR" dirty="0" err="1"/>
              <a:t>disease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present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found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191925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Treatment</a:t>
            </a:r>
            <a:r>
              <a:rPr lang="tr-TR" dirty="0"/>
              <a:t> 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1.</a:t>
            </a:r>
            <a:r>
              <a:rPr lang="tr-TR" dirty="0" err="1"/>
              <a:t>Underlying</a:t>
            </a:r>
            <a:r>
              <a:rPr lang="tr-TR" dirty="0"/>
              <a:t> </a:t>
            </a:r>
            <a:r>
              <a:rPr lang="tr-TR" dirty="0" err="1"/>
              <a:t>disease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present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found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2.Lifestyle </a:t>
            </a:r>
            <a:r>
              <a:rPr lang="tr-TR" dirty="0" err="1"/>
              <a:t>changes</a:t>
            </a:r>
            <a:r>
              <a:rPr lang="tr-TR" dirty="0"/>
              <a:t> </a:t>
            </a:r>
            <a:r>
              <a:rPr lang="es-ES" dirty="0"/>
              <a:t>(</a:t>
            </a:r>
            <a:r>
              <a:rPr lang="tr-TR" dirty="0" err="1"/>
              <a:t>nonmedical</a:t>
            </a:r>
            <a:r>
              <a:rPr lang="tr-TR" dirty="0"/>
              <a:t> </a:t>
            </a:r>
            <a:r>
              <a:rPr lang="tr-TR" dirty="0" err="1"/>
              <a:t>treatments</a:t>
            </a:r>
            <a:r>
              <a:rPr lang="es-ES" dirty="0"/>
              <a:t>)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3.</a:t>
            </a:r>
            <a:r>
              <a:rPr lang="tr-TR" dirty="0" err="1"/>
              <a:t>Medical</a:t>
            </a:r>
            <a:r>
              <a:rPr lang="tr-TR" dirty="0"/>
              <a:t> </a:t>
            </a:r>
            <a:r>
              <a:rPr lang="tr-TR" dirty="0" err="1"/>
              <a:t>treatment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969624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Target</a:t>
            </a:r>
            <a:r>
              <a:rPr lang="tr-TR" dirty="0"/>
              <a:t> BP 1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Primarily</a:t>
            </a:r>
            <a:r>
              <a:rPr lang="tr-TR" dirty="0"/>
              <a:t> </a:t>
            </a:r>
            <a:r>
              <a:rPr lang="tr-TR" dirty="0" err="1"/>
              <a:t>goal</a:t>
            </a:r>
            <a:r>
              <a:rPr lang="tr-TR" dirty="0"/>
              <a:t> BP is 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14 </a:t>
            </a:r>
            <a:r>
              <a:rPr lang="tr-TR" dirty="0" err="1"/>
              <a:t>cmHg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systolic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9 </a:t>
            </a:r>
            <a:r>
              <a:rPr lang="tr-TR" dirty="0" err="1"/>
              <a:t>cmHg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diastolic</a:t>
            </a:r>
            <a:r>
              <a:rPr lang="tr-TR" dirty="0"/>
              <a:t> </a:t>
            </a:r>
          </a:p>
          <a:p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recent</a:t>
            </a:r>
            <a:r>
              <a:rPr lang="tr-TR" dirty="0"/>
              <a:t> </a:t>
            </a:r>
            <a:r>
              <a:rPr lang="tr-TR" dirty="0" err="1"/>
              <a:t>discussion</a:t>
            </a:r>
            <a:r>
              <a:rPr lang="tr-TR" dirty="0"/>
              <a:t> </a:t>
            </a:r>
            <a:r>
              <a:rPr lang="tr-TR" dirty="0" err="1"/>
              <a:t>topics</a:t>
            </a:r>
            <a:r>
              <a:rPr lang="tr-TR" dirty="0"/>
              <a:t> is </a:t>
            </a:r>
            <a:r>
              <a:rPr lang="tr-TR" dirty="0" err="1"/>
              <a:t>lower</a:t>
            </a:r>
            <a:r>
              <a:rPr lang="tr-TR" dirty="0"/>
              <a:t> </a:t>
            </a:r>
            <a:r>
              <a:rPr lang="tr-TR" dirty="0" err="1"/>
              <a:t>thresholds</a:t>
            </a:r>
            <a:r>
              <a:rPr lang="tr-TR" dirty="0"/>
              <a:t> (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13/8 </a:t>
            </a:r>
            <a:r>
              <a:rPr lang="tr-TR" dirty="0" err="1"/>
              <a:t>mmHg</a:t>
            </a:r>
            <a:r>
              <a:rPr lang="tr-TR" dirty="0"/>
              <a:t>)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026316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Target</a:t>
            </a:r>
            <a:r>
              <a:rPr lang="tr-TR" dirty="0"/>
              <a:t> BP 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Target</a:t>
            </a:r>
            <a:r>
              <a:rPr lang="tr-TR" dirty="0"/>
              <a:t> BP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change</a:t>
            </a:r>
            <a:r>
              <a:rPr lang="tr-TR" dirty="0"/>
              <a:t> </a:t>
            </a:r>
            <a:r>
              <a:rPr lang="tr-TR" dirty="0" err="1"/>
              <a:t>depending</a:t>
            </a:r>
            <a:r>
              <a:rPr lang="tr-TR" dirty="0"/>
              <a:t> on </a:t>
            </a:r>
            <a:r>
              <a:rPr lang="tr-TR" dirty="0" err="1"/>
              <a:t>age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comorbid</a:t>
            </a:r>
            <a:r>
              <a:rPr lang="tr-TR" dirty="0"/>
              <a:t> </a:t>
            </a:r>
            <a:r>
              <a:rPr lang="tr-TR" dirty="0" err="1"/>
              <a:t>diseases</a:t>
            </a:r>
            <a:endParaRPr lang="tr-TR" dirty="0"/>
          </a:p>
          <a:p>
            <a:r>
              <a:rPr lang="tr-TR" dirty="0"/>
              <a:t>First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a BP 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14/9 </a:t>
            </a:r>
            <a:r>
              <a:rPr lang="tr-TR" dirty="0" err="1"/>
              <a:t>cmHg</a:t>
            </a:r>
            <a:endParaRPr lang="tr-TR" dirty="0"/>
          </a:p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special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, BP </a:t>
            </a:r>
            <a:r>
              <a:rPr lang="tr-TR" dirty="0" err="1"/>
              <a:t>goal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be 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13/8 </a:t>
            </a:r>
            <a:r>
              <a:rPr lang="tr-TR" dirty="0" err="1"/>
              <a:t>mmHg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125303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Lifestyle</a:t>
            </a:r>
            <a:r>
              <a:rPr lang="tr-TR" dirty="0"/>
              <a:t> </a:t>
            </a:r>
            <a:r>
              <a:rPr lang="tr-TR" dirty="0" err="1"/>
              <a:t>Modifications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0" dirty="0">
                <a:latin typeface="Comic Sans MS" panose="030F0702030302020204" pitchFamily="66" charset="0"/>
              </a:rPr>
              <a:t>1.</a:t>
            </a:r>
            <a:r>
              <a:rPr lang="tr-TR" b="0" dirty="0" err="1">
                <a:latin typeface="Comic Sans MS" panose="030F0702030302020204" pitchFamily="66" charset="0"/>
              </a:rPr>
              <a:t>Dietary</a:t>
            </a:r>
            <a:r>
              <a:rPr lang="tr-TR" b="0" dirty="0">
                <a:latin typeface="Comic Sans MS" panose="030F0702030302020204" pitchFamily="66" charset="0"/>
              </a:rPr>
              <a:t> </a:t>
            </a:r>
            <a:r>
              <a:rPr lang="tr-TR" b="0" dirty="0" err="1">
                <a:latin typeface="Comic Sans MS" panose="030F0702030302020204" pitchFamily="66" charset="0"/>
              </a:rPr>
              <a:t>sodium</a:t>
            </a:r>
            <a:r>
              <a:rPr lang="tr-TR" b="0" dirty="0">
                <a:latin typeface="Comic Sans MS" panose="030F0702030302020204" pitchFamily="66" charset="0"/>
              </a:rPr>
              <a:t> </a:t>
            </a:r>
            <a:r>
              <a:rPr lang="tr-TR" b="0" dirty="0" err="1">
                <a:latin typeface="Comic Sans MS" panose="030F0702030302020204" pitchFamily="66" charset="0"/>
              </a:rPr>
              <a:t>reduction</a:t>
            </a:r>
            <a:endParaRPr lang="tr-TR" b="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0" dirty="0">
                <a:latin typeface="Comic Sans MS" panose="030F0702030302020204" pitchFamily="66" charset="0"/>
              </a:rPr>
              <a:t>2.Weight </a:t>
            </a:r>
            <a:r>
              <a:rPr lang="tr-TR" b="0" dirty="0" err="1">
                <a:latin typeface="Comic Sans MS" panose="030F0702030302020204" pitchFamily="66" charset="0"/>
              </a:rPr>
              <a:t>reduction</a:t>
            </a:r>
            <a:endParaRPr lang="tr-TR" b="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="0" dirty="0">
                <a:latin typeface="Comic Sans MS" panose="030F0702030302020204" pitchFamily="66" charset="0"/>
              </a:rPr>
              <a:t>3.</a:t>
            </a:r>
            <a:r>
              <a:rPr lang="tr-TR" b="0" dirty="0" err="1">
                <a:latin typeface="Comic Sans MS" panose="030F0702030302020204" pitchFamily="66" charset="0"/>
              </a:rPr>
              <a:t>Physical</a:t>
            </a:r>
            <a:r>
              <a:rPr lang="tr-TR" b="0" dirty="0">
                <a:latin typeface="Comic Sans MS" panose="030F0702030302020204" pitchFamily="66" charset="0"/>
              </a:rPr>
              <a:t> </a:t>
            </a:r>
            <a:r>
              <a:rPr lang="tr-TR" b="0" dirty="0" err="1">
                <a:latin typeface="Comic Sans MS" panose="030F0702030302020204" pitchFamily="66" charset="0"/>
              </a:rPr>
              <a:t>activity</a:t>
            </a:r>
            <a:endParaRPr lang="tr-TR" b="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="0" dirty="0">
                <a:latin typeface="Comic Sans MS" panose="030F0702030302020204" pitchFamily="66" charset="0"/>
              </a:rPr>
              <a:t>4.</a:t>
            </a:r>
            <a:r>
              <a:rPr lang="tr-TR" b="0" dirty="0" err="1">
                <a:latin typeface="Comic Sans MS" panose="030F0702030302020204" pitchFamily="66" charset="0"/>
              </a:rPr>
              <a:t>Cessation</a:t>
            </a:r>
            <a:r>
              <a:rPr lang="tr-TR" b="0" dirty="0">
                <a:latin typeface="Comic Sans MS" panose="030F0702030302020204" pitchFamily="66" charset="0"/>
              </a:rPr>
              <a:t> of </a:t>
            </a:r>
            <a:r>
              <a:rPr lang="tr-TR" b="0" dirty="0" err="1">
                <a:latin typeface="Comic Sans MS" panose="030F0702030302020204" pitchFamily="66" charset="0"/>
              </a:rPr>
              <a:t>smoking</a:t>
            </a:r>
            <a:endParaRPr lang="tr-TR" b="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b="0" dirty="0">
                <a:latin typeface="Comic Sans MS" panose="030F0702030302020204" pitchFamily="66" charset="0"/>
              </a:rPr>
              <a:t>5.</a:t>
            </a:r>
            <a:r>
              <a:rPr lang="tr-TR" b="0" dirty="0" err="1">
                <a:latin typeface="Comic Sans MS" panose="030F0702030302020204" pitchFamily="66" charset="0"/>
              </a:rPr>
              <a:t>Moderation</a:t>
            </a:r>
            <a:r>
              <a:rPr lang="tr-TR" b="0" dirty="0">
                <a:latin typeface="Comic Sans MS" panose="030F0702030302020204" pitchFamily="66" charset="0"/>
              </a:rPr>
              <a:t> of </a:t>
            </a:r>
            <a:r>
              <a:rPr lang="tr-TR" b="0" dirty="0" err="1">
                <a:latin typeface="Comic Sans MS" panose="030F0702030302020204" pitchFamily="66" charset="0"/>
              </a:rPr>
              <a:t>alcohol</a:t>
            </a:r>
            <a:r>
              <a:rPr lang="tr-TR" b="0" dirty="0">
                <a:latin typeface="Comic Sans MS" panose="030F0702030302020204" pitchFamily="66" charset="0"/>
              </a:rPr>
              <a:t> </a:t>
            </a:r>
            <a:r>
              <a:rPr lang="tr-TR" b="0" dirty="0" err="1">
                <a:latin typeface="Comic Sans MS" panose="030F0702030302020204" pitchFamily="66" charset="0"/>
              </a:rPr>
              <a:t>consumption</a:t>
            </a:r>
            <a:endParaRPr lang="tr-TR" b="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0" dirty="0">
                <a:latin typeface="Comic Sans MS" panose="030F0702030302020204" pitchFamily="66" charset="0"/>
              </a:rPr>
              <a:t>6.DASH </a:t>
            </a:r>
            <a:r>
              <a:rPr lang="tr-TR" b="0" dirty="0" err="1">
                <a:latin typeface="Comic Sans MS" panose="030F0702030302020204" pitchFamily="66" charset="0"/>
              </a:rPr>
              <a:t>eating</a:t>
            </a:r>
            <a:r>
              <a:rPr lang="tr-TR" b="0" dirty="0">
                <a:latin typeface="Comic Sans MS" panose="030F0702030302020204" pitchFamily="66" charset="0"/>
              </a:rPr>
              <a:t> plan</a:t>
            </a:r>
            <a:r>
              <a:rPr lang="es-ES" b="0" dirty="0">
                <a:latin typeface="Comic Sans MS" panose="030F0702030302020204" pitchFamily="66" charset="0"/>
              </a:rPr>
              <a:t> (</a:t>
            </a:r>
            <a:r>
              <a:rPr lang="tr-TR" b="0" dirty="0" err="1">
                <a:latin typeface="Comic Sans MS" panose="030F0702030302020204" pitchFamily="66" charset="0"/>
              </a:rPr>
              <a:t>rich</a:t>
            </a:r>
            <a:r>
              <a:rPr lang="tr-TR" b="0" dirty="0">
                <a:latin typeface="Comic Sans MS" panose="030F0702030302020204" pitchFamily="66" charset="0"/>
              </a:rPr>
              <a:t> in </a:t>
            </a:r>
            <a:r>
              <a:rPr lang="tr-TR" b="0" dirty="0" err="1">
                <a:latin typeface="Comic Sans MS" panose="030F0702030302020204" pitchFamily="66" charset="0"/>
              </a:rPr>
              <a:t>fruits</a:t>
            </a:r>
            <a:r>
              <a:rPr lang="tr-TR" b="0" dirty="0">
                <a:latin typeface="Comic Sans MS" panose="030F0702030302020204" pitchFamily="66" charset="0"/>
              </a:rPr>
              <a:t>, </a:t>
            </a:r>
            <a:r>
              <a:rPr lang="tr-TR" b="0" dirty="0" err="1">
                <a:latin typeface="Comic Sans MS" panose="030F0702030302020204" pitchFamily="66" charset="0"/>
              </a:rPr>
              <a:t>vegetables</a:t>
            </a:r>
            <a:r>
              <a:rPr lang="es-ES" b="0" dirty="0">
                <a:latin typeface="Comic Sans MS" panose="030F0702030302020204" pitchFamily="66" charset="0"/>
              </a:rPr>
              <a:t>, </a:t>
            </a:r>
            <a:r>
              <a:rPr lang="tr-TR" b="0" dirty="0" err="1">
                <a:latin typeface="Comic Sans MS" panose="030F0702030302020204" pitchFamily="66" charset="0"/>
              </a:rPr>
              <a:t>reduced</a:t>
            </a:r>
            <a:r>
              <a:rPr lang="tr-TR" b="0" dirty="0">
                <a:latin typeface="Comic Sans MS" panose="030F0702030302020204" pitchFamily="66" charset="0"/>
              </a:rPr>
              <a:t> </a:t>
            </a:r>
            <a:r>
              <a:rPr lang="tr-TR" b="0" dirty="0" err="1">
                <a:latin typeface="Comic Sans MS" panose="030F0702030302020204" pitchFamily="66" charset="0"/>
              </a:rPr>
              <a:t>saturated</a:t>
            </a:r>
            <a:r>
              <a:rPr lang="tr-TR" b="0" dirty="0">
                <a:latin typeface="Comic Sans MS" panose="030F0702030302020204" pitchFamily="66" charset="0"/>
              </a:rPr>
              <a:t> </a:t>
            </a:r>
            <a:r>
              <a:rPr lang="tr-TR" b="0" dirty="0" err="1">
                <a:latin typeface="Comic Sans MS" panose="030F0702030302020204" pitchFamily="66" charset="0"/>
              </a:rPr>
              <a:t>and</a:t>
            </a:r>
            <a:r>
              <a:rPr lang="tr-TR" b="0" dirty="0">
                <a:latin typeface="Comic Sans MS" panose="030F0702030302020204" pitchFamily="66" charset="0"/>
              </a:rPr>
              <a:t> total </a:t>
            </a:r>
            <a:r>
              <a:rPr lang="tr-TR" b="0" dirty="0" err="1">
                <a:latin typeface="Comic Sans MS" panose="030F0702030302020204" pitchFamily="66" charset="0"/>
              </a:rPr>
              <a:t>fat</a:t>
            </a:r>
            <a:r>
              <a:rPr lang="es-ES" b="0" dirty="0">
                <a:latin typeface="Comic Sans MS" panose="030F0702030302020204" pitchFamily="66" charset="0"/>
              </a:rPr>
              <a:t>)</a:t>
            </a:r>
            <a:endParaRPr lang="tr-TR" b="0" dirty="0"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461862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/>
              <a:t>Healthy</a:t>
            </a:r>
            <a:r>
              <a:rPr lang="tr-TR" altLang="en-US" dirty="0"/>
              <a:t> life</a:t>
            </a:r>
            <a:endParaRPr lang="en-US" altLang="en-US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/>
              <a:t>Salt, </a:t>
            </a:r>
            <a:r>
              <a:rPr lang="tr-TR" altLang="en-US" dirty="0" err="1"/>
              <a:t>sugar</a:t>
            </a:r>
            <a:endParaRPr lang="en-US" altLang="en-US" dirty="0"/>
          </a:p>
          <a:p>
            <a:r>
              <a:rPr lang="tr-TR" altLang="en-US" dirty="0" err="1"/>
              <a:t>Mediterranean</a:t>
            </a:r>
            <a:r>
              <a:rPr lang="tr-TR" altLang="en-US" dirty="0"/>
              <a:t> </a:t>
            </a:r>
            <a:r>
              <a:rPr lang="tr-TR" altLang="en-US" dirty="0" err="1"/>
              <a:t>diet</a:t>
            </a:r>
            <a:r>
              <a:rPr lang="tr-TR" altLang="en-US" dirty="0"/>
              <a:t>-DASH</a:t>
            </a:r>
            <a:endParaRPr lang="en-US" altLang="en-US" dirty="0"/>
          </a:p>
          <a:p>
            <a:r>
              <a:rPr lang="tr-TR" altLang="en-US" dirty="0" err="1"/>
              <a:t>Vegetarian</a:t>
            </a:r>
            <a:r>
              <a:rPr lang="tr-TR" altLang="en-US" dirty="0"/>
              <a:t> </a:t>
            </a:r>
            <a:r>
              <a:rPr lang="tr-TR" altLang="en-US" dirty="0" err="1"/>
              <a:t>diet</a:t>
            </a:r>
            <a:endParaRPr lang="en-US" altLang="en-US" dirty="0"/>
          </a:p>
          <a:p>
            <a:r>
              <a:rPr lang="tr-TR" altLang="en-US" dirty="0"/>
              <a:t>Activity</a:t>
            </a:r>
            <a:endParaRPr lang="en-US" altLang="en-US" dirty="0"/>
          </a:p>
          <a:p>
            <a:r>
              <a:rPr lang="tr-TR" altLang="en-US" dirty="0" err="1"/>
              <a:t>Smoke</a:t>
            </a:r>
            <a:r>
              <a:rPr lang="tr-TR" altLang="en-US" dirty="0"/>
              <a:t>, </a:t>
            </a:r>
            <a:r>
              <a:rPr lang="tr-TR" altLang="en-US" dirty="0" err="1"/>
              <a:t>alcohol</a:t>
            </a:r>
            <a:endParaRPr lang="en-US" altLang="en-US" dirty="0"/>
          </a:p>
          <a:p>
            <a:r>
              <a:rPr lang="tr-TR" altLang="en-US" dirty="0"/>
              <a:t>Not </a:t>
            </a:r>
            <a:r>
              <a:rPr lang="tr-TR" altLang="en-US" dirty="0" err="1"/>
              <a:t>to</a:t>
            </a:r>
            <a:r>
              <a:rPr lang="tr-TR" altLang="en-US" dirty="0"/>
              <a:t> be </a:t>
            </a:r>
            <a:r>
              <a:rPr lang="tr-TR" altLang="en-US" dirty="0" err="1"/>
              <a:t>trapped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85497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tr-TR" altLang="en-US" dirty="0"/>
              <a:t>Not </a:t>
            </a:r>
            <a:r>
              <a:rPr lang="tr-TR" altLang="en-US" dirty="0" err="1"/>
              <a:t>to</a:t>
            </a:r>
            <a:r>
              <a:rPr lang="tr-TR" altLang="en-US" dirty="0"/>
              <a:t> be </a:t>
            </a:r>
            <a:r>
              <a:rPr lang="tr-TR" altLang="en-US" dirty="0" err="1"/>
              <a:t>trapped</a:t>
            </a:r>
            <a:r>
              <a:rPr lang="tr-TR" altLang="en-US" dirty="0"/>
              <a:t>?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 err="1"/>
              <a:t>Awareness</a:t>
            </a:r>
            <a:r>
              <a:rPr lang="tr-TR" altLang="en-US" dirty="0"/>
              <a:t> of </a:t>
            </a:r>
            <a:r>
              <a:rPr lang="tr-TR" altLang="en-US" dirty="0" err="1"/>
              <a:t>commercial</a:t>
            </a:r>
            <a:r>
              <a:rPr lang="tr-TR" altLang="en-US" dirty="0"/>
              <a:t> </a:t>
            </a:r>
            <a:r>
              <a:rPr lang="tr-TR" altLang="en-US" dirty="0" err="1"/>
              <a:t>products</a:t>
            </a:r>
            <a:endParaRPr lang="tr-TR" altLang="en-US" dirty="0"/>
          </a:p>
          <a:p>
            <a:pPr>
              <a:defRPr/>
            </a:pPr>
            <a:r>
              <a:rPr lang="tr-TR" altLang="en-US" dirty="0">
                <a:solidFill>
                  <a:srgbClr val="FFFF00"/>
                </a:solidFill>
              </a:rPr>
              <a:t>Salt, </a:t>
            </a:r>
            <a:r>
              <a:rPr lang="tr-TR" altLang="en-US" dirty="0" err="1">
                <a:solidFill>
                  <a:srgbClr val="FFFF00"/>
                </a:solidFill>
              </a:rPr>
              <a:t>Diet</a:t>
            </a:r>
            <a:r>
              <a:rPr lang="tr-TR" altLang="en-US" dirty="0">
                <a:solidFill>
                  <a:srgbClr val="FFFF00"/>
                </a:solidFill>
              </a:rPr>
              <a:t> </a:t>
            </a:r>
            <a:r>
              <a:rPr lang="tr-TR" altLang="en-US" dirty="0" err="1">
                <a:solidFill>
                  <a:srgbClr val="FFFF00"/>
                </a:solidFill>
              </a:rPr>
              <a:t>and</a:t>
            </a:r>
            <a:r>
              <a:rPr lang="tr-TR" altLang="en-US" dirty="0">
                <a:solidFill>
                  <a:srgbClr val="FFFF00"/>
                </a:solidFill>
              </a:rPr>
              <a:t> </a:t>
            </a:r>
            <a:r>
              <a:rPr lang="tr-TR" altLang="en-US" dirty="0" err="1">
                <a:solidFill>
                  <a:srgbClr val="FFFF00"/>
                </a:solidFill>
              </a:rPr>
              <a:t>Health</a:t>
            </a:r>
            <a:r>
              <a:rPr lang="tr-TR" altLang="en-US" dirty="0">
                <a:solidFill>
                  <a:srgbClr val="FFFF00"/>
                </a:solidFill>
              </a:rPr>
              <a:t> 1998 </a:t>
            </a:r>
            <a:r>
              <a:rPr lang="tr-TR" altLang="en-US" dirty="0" err="1">
                <a:solidFill>
                  <a:srgbClr val="FFFF00"/>
                </a:solidFill>
              </a:rPr>
              <a:t>book</a:t>
            </a:r>
            <a:endParaRPr lang="tr-TR" altLang="en-US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tr-TR" altLang="en-US" dirty="0" err="1"/>
              <a:t>Editors</a:t>
            </a:r>
            <a:r>
              <a:rPr lang="tr-TR" altLang="en-US" dirty="0"/>
              <a:t> </a:t>
            </a:r>
            <a:r>
              <a:rPr lang="tr-TR" altLang="en-US" dirty="0" err="1"/>
              <a:t>MacGregor</a:t>
            </a:r>
            <a:r>
              <a:rPr lang="tr-TR" altLang="en-US" dirty="0"/>
              <a:t> GA ve de </a:t>
            </a:r>
            <a:r>
              <a:rPr lang="tr-TR" altLang="en-US" dirty="0" err="1"/>
              <a:t>Wardener</a:t>
            </a:r>
            <a:r>
              <a:rPr lang="tr-TR" altLang="en-US" dirty="0"/>
              <a:t> HE</a:t>
            </a:r>
          </a:p>
          <a:p>
            <a:pPr>
              <a:defRPr/>
            </a:pPr>
            <a:r>
              <a:rPr lang="tr-TR" altLang="en-US" dirty="0" err="1"/>
              <a:t>Evidence</a:t>
            </a:r>
            <a:r>
              <a:rPr lang="tr-TR" altLang="en-US" dirty="0"/>
              <a:t> </a:t>
            </a:r>
            <a:r>
              <a:rPr lang="tr-TR" altLang="en-US" dirty="0" err="1"/>
              <a:t>based</a:t>
            </a:r>
            <a:endParaRPr lang="en-US" altLang="en-US" dirty="0"/>
          </a:p>
          <a:p>
            <a:pPr marL="0" indent="0">
              <a:buFont typeface="Monotype Sorts" charset="2"/>
              <a:buNone/>
              <a:defRPr/>
            </a:pPr>
            <a:endParaRPr lang="tr-TR" altLang="en-US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58135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076325" y="879004"/>
            <a:ext cx="9004300" cy="1181100"/>
          </a:xfrm>
        </p:spPr>
        <p:txBody>
          <a:bodyPr/>
          <a:lstStyle/>
          <a:p>
            <a:r>
              <a:rPr lang="tr-TR" altLang="en-US" dirty="0" err="1"/>
              <a:t>Who</a:t>
            </a:r>
            <a:r>
              <a:rPr lang="tr-TR" altLang="en-US" dirty="0"/>
              <a:t> </a:t>
            </a:r>
            <a:r>
              <a:rPr lang="tr-TR" altLang="en-US" dirty="0" err="1"/>
              <a:t>are</a:t>
            </a:r>
            <a:r>
              <a:rPr lang="tr-TR" altLang="en-US" dirty="0"/>
              <a:t> </a:t>
            </a:r>
            <a:r>
              <a:rPr lang="tr-TR" altLang="en-US" dirty="0" err="1"/>
              <a:t>against</a:t>
            </a:r>
            <a:r>
              <a:rPr lang="tr-TR" altLang="en-US" dirty="0"/>
              <a:t> salt </a:t>
            </a:r>
            <a:r>
              <a:rPr lang="tr-TR" altLang="en-US" dirty="0" err="1"/>
              <a:t>reduction</a:t>
            </a:r>
            <a:endParaRPr lang="en-US" alt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1076325" y="2751212"/>
            <a:ext cx="9004300" cy="4251325"/>
          </a:xfrm>
        </p:spPr>
        <p:txBody>
          <a:bodyPr/>
          <a:lstStyle/>
          <a:p>
            <a:r>
              <a:rPr lang="tr-TR" altLang="en-US" dirty="0"/>
              <a:t>Salt </a:t>
            </a:r>
            <a:r>
              <a:rPr lang="tr-TR" altLang="en-US" dirty="0" err="1"/>
              <a:t>manufacturers</a:t>
            </a:r>
            <a:r>
              <a:rPr lang="tr-TR" altLang="en-US" dirty="0"/>
              <a:t>, </a:t>
            </a:r>
            <a:r>
              <a:rPr lang="tr-TR" altLang="en-US" dirty="0" err="1"/>
              <a:t>especially</a:t>
            </a:r>
            <a:r>
              <a:rPr lang="tr-TR" altLang="en-US" dirty="0"/>
              <a:t> </a:t>
            </a:r>
            <a:r>
              <a:rPr lang="tr-TR" altLang="en-US" dirty="0" err="1"/>
              <a:t>rock</a:t>
            </a:r>
            <a:r>
              <a:rPr lang="tr-TR" altLang="en-US" dirty="0"/>
              <a:t>, </a:t>
            </a:r>
            <a:r>
              <a:rPr lang="tr-TR" altLang="en-US" dirty="0" err="1"/>
              <a:t>ocean</a:t>
            </a:r>
            <a:r>
              <a:rPr lang="tr-TR" altLang="en-US" dirty="0"/>
              <a:t> </a:t>
            </a:r>
          </a:p>
          <a:p>
            <a:r>
              <a:rPr lang="tr-TR" altLang="en-US" dirty="0" err="1"/>
              <a:t>Food</a:t>
            </a:r>
            <a:r>
              <a:rPr lang="tr-TR" altLang="en-US" dirty="0"/>
              <a:t> </a:t>
            </a:r>
            <a:r>
              <a:rPr lang="tr-TR" altLang="en-US" dirty="0" err="1"/>
              <a:t>manufacturers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31003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1076325" y="434975"/>
            <a:ext cx="9004300" cy="1181100"/>
          </a:xfrm>
        </p:spPr>
        <p:txBody>
          <a:bodyPr/>
          <a:lstStyle/>
          <a:p>
            <a:r>
              <a:rPr lang="tr-TR" altLang="en-US" dirty="0" err="1"/>
              <a:t>Why</a:t>
            </a:r>
            <a:r>
              <a:rPr lang="tr-TR" altLang="en-US" dirty="0"/>
              <a:t> </a:t>
            </a:r>
            <a:r>
              <a:rPr lang="tr-TR" altLang="en-US" dirty="0" err="1"/>
              <a:t>food</a:t>
            </a:r>
            <a:r>
              <a:rPr lang="tr-TR" altLang="en-US" dirty="0"/>
              <a:t> </a:t>
            </a:r>
            <a:r>
              <a:rPr lang="tr-TR" altLang="en-US" dirty="0" err="1"/>
              <a:t>manufacturers</a:t>
            </a:r>
            <a:r>
              <a:rPr lang="tr-TR" altLang="en-US" dirty="0"/>
              <a:t> </a:t>
            </a:r>
            <a:r>
              <a:rPr lang="tr-TR" altLang="en-US" dirty="0" err="1"/>
              <a:t>are</a:t>
            </a:r>
            <a:r>
              <a:rPr lang="tr-TR" altLang="en-US" dirty="0"/>
              <a:t> </a:t>
            </a:r>
            <a:r>
              <a:rPr lang="tr-TR" altLang="en-US" dirty="0" err="1"/>
              <a:t>against</a:t>
            </a:r>
            <a:endParaRPr lang="en-US" altLang="en-US" dirty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err="1"/>
              <a:t>Taste</a:t>
            </a:r>
            <a:r>
              <a:rPr lang="tr-TR" altLang="en-US" dirty="0"/>
              <a:t> of salt</a:t>
            </a:r>
            <a:endParaRPr lang="en-US" altLang="en-US" dirty="0"/>
          </a:p>
          <a:p>
            <a:r>
              <a:rPr lang="tr-TR" altLang="en-US" dirty="0"/>
              <a:t>Salt </a:t>
            </a:r>
            <a:r>
              <a:rPr lang="tr-TR" altLang="en-US" dirty="0" err="1"/>
              <a:t>holds</a:t>
            </a:r>
            <a:r>
              <a:rPr lang="tr-TR" altLang="en-US" dirty="0"/>
              <a:t> </a:t>
            </a:r>
            <a:r>
              <a:rPr lang="tr-TR" altLang="en-US" dirty="0" err="1"/>
              <a:t>water</a:t>
            </a:r>
            <a:r>
              <a:rPr lang="tr-TR" altLang="en-US" dirty="0"/>
              <a:t> </a:t>
            </a:r>
            <a:r>
              <a:rPr lang="tr-TR" altLang="en-US" dirty="0" err="1"/>
              <a:t>and</a:t>
            </a:r>
            <a:r>
              <a:rPr lang="tr-TR" altLang="en-US" dirty="0"/>
              <a:t> </a:t>
            </a:r>
            <a:r>
              <a:rPr lang="tr-TR" altLang="en-US" dirty="0" err="1"/>
              <a:t>contributes</a:t>
            </a:r>
            <a:r>
              <a:rPr lang="tr-TR" altLang="en-US" dirty="0"/>
              <a:t> </a:t>
            </a:r>
            <a:r>
              <a:rPr lang="tr-TR" altLang="en-US" dirty="0" err="1"/>
              <a:t>to</a:t>
            </a:r>
            <a:r>
              <a:rPr lang="tr-TR" altLang="en-US" dirty="0"/>
              <a:t> </a:t>
            </a:r>
            <a:r>
              <a:rPr lang="tr-TR" altLang="en-US" dirty="0" err="1"/>
              <a:t>the</a:t>
            </a:r>
            <a:r>
              <a:rPr lang="tr-TR" altLang="en-US" dirty="0"/>
              <a:t> </a:t>
            </a:r>
            <a:r>
              <a:rPr lang="tr-TR" altLang="en-US" dirty="0" err="1"/>
              <a:t>target</a:t>
            </a:r>
            <a:r>
              <a:rPr lang="tr-TR" altLang="en-US" dirty="0"/>
              <a:t> </a:t>
            </a:r>
            <a:r>
              <a:rPr lang="tr-TR" altLang="en-US" dirty="0" err="1"/>
              <a:t>weight</a:t>
            </a:r>
            <a:r>
              <a:rPr lang="tr-TR" altLang="en-US" dirty="0"/>
              <a:t>: not </a:t>
            </a:r>
            <a:r>
              <a:rPr lang="tr-TR" altLang="en-US" dirty="0" err="1"/>
              <a:t>only</a:t>
            </a:r>
            <a:r>
              <a:rPr lang="tr-TR" altLang="en-US" dirty="0"/>
              <a:t> </a:t>
            </a:r>
            <a:r>
              <a:rPr lang="tr-TR" altLang="en-US" dirty="0" err="1"/>
              <a:t>for</a:t>
            </a:r>
            <a:r>
              <a:rPr lang="tr-TR" altLang="en-US" dirty="0"/>
              <a:t> </a:t>
            </a:r>
            <a:r>
              <a:rPr lang="tr-TR" altLang="en-US" dirty="0" err="1"/>
              <a:t>bread</a:t>
            </a:r>
            <a:endParaRPr lang="en-US" altLang="en-US" dirty="0"/>
          </a:p>
          <a:p>
            <a:r>
              <a:rPr lang="tr-TR" altLang="en-US" dirty="0" err="1"/>
              <a:t>If</a:t>
            </a:r>
            <a:r>
              <a:rPr lang="tr-TR" altLang="en-US" dirty="0"/>
              <a:t> salt of </a:t>
            </a:r>
            <a:r>
              <a:rPr lang="tr-TR" altLang="en-US" dirty="0" err="1"/>
              <a:t>sausage</a:t>
            </a:r>
            <a:r>
              <a:rPr lang="tr-TR" altLang="en-US" dirty="0"/>
              <a:t> </a:t>
            </a:r>
            <a:r>
              <a:rPr lang="tr-TR" altLang="en-US" dirty="0" err="1"/>
              <a:t>increaes</a:t>
            </a:r>
            <a:r>
              <a:rPr lang="tr-TR" altLang="en-US" dirty="0"/>
              <a:t> </a:t>
            </a:r>
            <a:r>
              <a:rPr lang="tr-TR" altLang="en-US" dirty="0" err="1"/>
              <a:t>from</a:t>
            </a:r>
            <a:r>
              <a:rPr lang="tr-TR" altLang="en-US" dirty="0"/>
              <a:t> 0.5% </a:t>
            </a:r>
            <a:r>
              <a:rPr lang="tr-TR" altLang="en-US" dirty="0" err="1"/>
              <a:t>to</a:t>
            </a:r>
            <a:r>
              <a:rPr lang="tr-TR" altLang="en-US" dirty="0"/>
              <a:t> 2.5% </a:t>
            </a:r>
            <a:r>
              <a:rPr lang="tr-TR" altLang="en-US" dirty="0" err="1"/>
              <a:t>water</a:t>
            </a:r>
            <a:r>
              <a:rPr lang="tr-TR" altLang="en-US" dirty="0"/>
              <a:t> </a:t>
            </a:r>
            <a:r>
              <a:rPr lang="tr-TR" altLang="en-US" dirty="0" err="1"/>
              <a:t>content</a:t>
            </a:r>
            <a:r>
              <a:rPr lang="tr-TR" altLang="en-US" dirty="0"/>
              <a:t> </a:t>
            </a:r>
            <a:r>
              <a:rPr lang="tr-TR" altLang="en-US" dirty="0" err="1"/>
              <a:t>increases</a:t>
            </a:r>
            <a:r>
              <a:rPr lang="tr-TR" altLang="en-US" dirty="0"/>
              <a:t> </a:t>
            </a:r>
            <a:r>
              <a:rPr lang="tr-TR" altLang="en-US" dirty="0" err="1"/>
              <a:t>by</a:t>
            </a:r>
            <a:r>
              <a:rPr lang="tr-TR" altLang="en-US" dirty="0"/>
              <a:t> 20% </a:t>
            </a:r>
            <a:endParaRPr lang="en-US" altLang="en-US" dirty="0"/>
          </a:p>
          <a:p>
            <a:r>
              <a:rPr lang="tr-TR" altLang="en-US" dirty="0"/>
              <a:t>Salt </a:t>
            </a:r>
            <a:r>
              <a:rPr lang="tr-TR" altLang="en-US" dirty="0" err="1"/>
              <a:t>makes</a:t>
            </a:r>
            <a:r>
              <a:rPr lang="tr-TR" altLang="en-US" dirty="0"/>
              <a:t> </a:t>
            </a:r>
            <a:r>
              <a:rPr lang="tr-TR" altLang="en-US" dirty="0" err="1"/>
              <a:t>thirsty</a:t>
            </a:r>
            <a:r>
              <a:rPr lang="tr-TR" altLang="en-US" dirty="0"/>
              <a:t>, </a:t>
            </a:r>
            <a:r>
              <a:rPr lang="tr-TR" altLang="en-US" dirty="0" err="1"/>
              <a:t>drink</a:t>
            </a:r>
            <a:r>
              <a:rPr lang="tr-TR" altLang="en-US" dirty="0"/>
              <a:t> </a:t>
            </a:r>
            <a:r>
              <a:rPr lang="tr-TR" altLang="en-US" dirty="0" err="1"/>
              <a:t>demand</a:t>
            </a:r>
            <a:r>
              <a:rPr lang="tr-TR" altLang="en-US" dirty="0"/>
              <a:t> </a:t>
            </a:r>
            <a:r>
              <a:rPr lang="tr-TR" altLang="en-US" dirty="0" err="1"/>
              <a:t>increase</a:t>
            </a:r>
            <a:endParaRPr lang="en-US" altLang="en-US" dirty="0"/>
          </a:p>
          <a:p>
            <a:r>
              <a:rPr lang="tr-TR" altLang="en-US" dirty="0" err="1"/>
              <a:t>Pubs</a:t>
            </a:r>
            <a:r>
              <a:rPr lang="tr-TR" altLang="en-US" dirty="0"/>
              <a:t> </a:t>
            </a:r>
            <a:r>
              <a:rPr lang="tr-TR" altLang="en-US" dirty="0" err="1"/>
              <a:t>salty</a:t>
            </a:r>
            <a:r>
              <a:rPr lang="tr-TR" altLang="en-US" dirty="0"/>
              <a:t> </a:t>
            </a:r>
            <a:r>
              <a:rPr lang="tr-TR" altLang="en-US" dirty="0" err="1"/>
              <a:t>nuts</a:t>
            </a:r>
            <a:r>
              <a:rPr lang="tr-TR" altLang="en-US" dirty="0"/>
              <a:t>, </a:t>
            </a:r>
            <a:r>
              <a:rPr lang="tr-TR" altLang="en-US" dirty="0" err="1"/>
              <a:t>chips</a:t>
            </a:r>
            <a:r>
              <a:rPr lang="tr-TR" altLang="en-US" dirty="0"/>
              <a:t> </a:t>
            </a:r>
            <a:r>
              <a:rPr lang="tr-TR" altLang="en-US" dirty="0" err="1"/>
              <a:t>increase</a:t>
            </a:r>
            <a:r>
              <a:rPr lang="tr-TR" altLang="en-US" dirty="0"/>
              <a:t> </a:t>
            </a:r>
            <a:r>
              <a:rPr lang="tr-TR" altLang="en-US" dirty="0" err="1"/>
              <a:t>alcohol</a:t>
            </a:r>
            <a:r>
              <a:rPr lang="tr-TR" altLang="en-US" dirty="0"/>
              <a:t> </a:t>
            </a:r>
            <a:r>
              <a:rPr lang="tr-TR" altLang="en-US" dirty="0" err="1"/>
              <a:t>consumption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36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>
          <a:xfrm>
            <a:off x="938213" y="828675"/>
            <a:ext cx="9004300" cy="1181100"/>
          </a:xfrm>
        </p:spPr>
        <p:txBody>
          <a:bodyPr/>
          <a:lstStyle/>
          <a:p>
            <a:r>
              <a:rPr lang="tr-TR" altLang="tr-TR" sz="4000" dirty="0">
                <a:latin typeface="Comic Sans MS" charset="-94"/>
              </a:rPr>
              <a:t>Blood </a:t>
            </a:r>
            <a:r>
              <a:rPr lang="tr-TR" altLang="tr-TR" sz="4000" dirty="0" err="1">
                <a:latin typeface="Comic Sans MS" charset="-94"/>
              </a:rPr>
              <a:t>pressure</a:t>
            </a:r>
            <a:r>
              <a:rPr lang="tr-TR" altLang="tr-TR" sz="4000" dirty="0">
                <a:latin typeface="Comic Sans MS" charset="-94"/>
              </a:rPr>
              <a:t> </a:t>
            </a:r>
            <a:r>
              <a:rPr lang="tr-TR" altLang="tr-TR" sz="4000" dirty="0" err="1">
                <a:latin typeface="Comic Sans MS" charset="-94"/>
              </a:rPr>
              <a:t>classification</a:t>
            </a:r>
            <a:r>
              <a:rPr lang="tr-TR" altLang="tr-TR" sz="4000" dirty="0">
                <a:latin typeface="Comic Sans MS" charset="-94"/>
              </a:rPr>
              <a:t> </a:t>
            </a:r>
            <a:br>
              <a:rPr lang="tr-TR" altLang="tr-TR" sz="4000" dirty="0">
                <a:latin typeface="Comic Sans MS" charset="-94"/>
              </a:rPr>
            </a:br>
            <a:r>
              <a:rPr lang="tr-TR" altLang="tr-TR" sz="4000" dirty="0">
                <a:latin typeface="Comic Sans MS" charset="-94"/>
              </a:rPr>
              <a:t>(JNC 7) 2003</a:t>
            </a: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>
          <a:xfrm>
            <a:off x="509588" y="2185988"/>
            <a:ext cx="9501187" cy="4251325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tr-TR" altLang="tr-TR" sz="2400" dirty="0" err="1">
                <a:latin typeface="Comic Sans MS" charset="-94"/>
              </a:rPr>
              <a:t>Classification</a:t>
            </a:r>
            <a:r>
              <a:rPr lang="tr-TR" altLang="tr-TR" sz="2400" dirty="0">
                <a:latin typeface="Comic Sans MS" charset="-94"/>
              </a:rPr>
              <a:t>			SBP </a:t>
            </a:r>
            <a:r>
              <a:rPr lang="tr-TR" altLang="tr-TR" sz="2400" dirty="0" err="1">
                <a:latin typeface="Comic Sans MS" charset="-94"/>
              </a:rPr>
              <a:t>mmHg</a:t>
            </a:r>
            <a:r>
              <a:rPr lang="tr-TR" altLang="tr-TR" sz="2400" dirty="0">
                <a:latin typeface="Comic Sans MS" charset="-94"/>
              </a:rPr>
              <a:t>		 DBP </a:t>
            </a:r>
            <a:r>
              <a:rPr lang="tr-TR" altLang="tr-TR" sz="2400" dirty="0" err="1">
                <a:latin typeface="Comic Sans MS" charset="-94"/>
              </a:rPr>
              <a:t>mmHg</a:t>
            </a:r>
            <a:endParaRPr lang="tr-TR" altLang="tr-TR" sz="2400" dirty="0">
              <a:latin typeface="Comic Sans MS" charset="-94"/>
            </a:endParaRPr>
          </a:p>
          <a:p>
            <a:pPr>
              <a:buFont typeface="Monotype Sorts" charset="2"/>
              <a:buNone/>
            </a:pPr>
            <a:r>
              <a:rPr lang="tr-TR" altLang="tr-TR" sz="2400" dirty="0">
                <a:latin typeface="Comic Sans MS" charset="-94"/>
              </a:rPr>
              <a:t>Normal			&lt;120		</a:t>
            </a:r>
            <a:r>
              <a:rPr lang="tr-TR" altLang="tr-TR" sz="2400" dirty="0" err="1">
                <a:latin typeface="Comic Sans MS" charset="-94"/>
              </a:rPr>
              <a:t>and</a:t>
            </a:r>
            <a:r>
              <a:rPr lang="tr-TR" altLang="tr-TR" sz="2400" dirty="0">
                <a:latin typeface="Comic Sans MS" charset="-94"/>
              </a:rPr>
              <a:t>	&lt;80</a:t>
            </a:r>
          </a:p>
          <a:p>
            <a:pPr>
              <a:buFont typeface="Monotype Sorts" charset="2"/>
              <a:buNone/>
            </a:pPr>
            <a:r>
              <a:rPr lang="tr-TR" altLang="tr-TR" sz="2400" dirty="0" err="1">
                <a:latin typeface="Comic Sans MS" charset="-94"/>
              </a:rPr>
              <a:t>Prehypertension</a:t>
            </a:r>
            <a:r>
              <a:rPr lang="tr-TR" altLang="tr-TR" sz="2400" dirty="0">
                <a:latin typeface="Comic Sans MS" charset="-94"/>
              </a:rPr>
              <a:t> 		120-139	</a:t>
            </a:r>
            <a:r>
              <a:rPr lang="tr-TR" altLang="tr-TR" sz="2400" dirty="0" err="1">
                <a:latin typeface="Comic Sans MS" charset="-94"/>
              </a:rPr>
              <a:t>or</a:t>
            </a:r>
            <a:r>
              <a:rPr lang="tr-TR" altLang="tr-TR" sz="2400" dirty="0">
                <a:latin typeface="Comic Sans MS" charset="-94"/>
              </a:rPr>
              <a:t>	80-89</a:t>
            </a:r>
          </a:p>
          <a:p>
            <a:pPr>
              <a:buFont typeface="Monotype Sorts" charset="2"/>
              <a:buNone/>
            </a:pPr>
            <a:r>
              <a:rPr lang="tr-TR" altLang="tr-TR" sz="2400" dirty="0" err="1">
                <a:solidFill>
                  <a:srgbClr val="FFFFFF"/>
                </a:solidFill>
                <a:latin typeface="Comic Sans MS" charset="-94"/>
              </a:rPr>
              <a:t>Stage</a:t>
            </a:r>
            <a:r>
              <a:rPr lang="tr-TR" altLang="tr-TR" sz="2400" dirty="0">
                <a:solidFill>
                  <a:srgbClr val="FFFFFF"/>
                </a:solidFill>
                <a:latin typeface="Comic Sans MS" charset="-94"/>
              </a:rPr>
              <a:t> 1 </a:t>
            </a:r>
            <a:r>
              <a:rPr lang="en-US" altLang="tr-TR" sz="2400" dirty="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H</a:t>
            </a:r>
            <a:r>
              <a:rPr lang="tr-TR" altLang="tr-TR" sz="2400" dirty="0" err="1">
                <a:solidFill>
                  <a:srgbClr val="FFFFFF"/>
                </a:solidFill>
                <a:latin typeface="Comic Sans MS" charset="-94"/>
              </a:rPr>
              <a:t>ipertansiyon</a:t>
            </a:r>
            <a:r>
              <a:rPr lang="tr-TR" altLang="tr-TR" sz="2400" dirty="0">
                <a:solidFill>
                  <a:srgbClr val="FFFFFF"/>
                </a:solidFill>
                <a:latin typeface="Comic Sans MS" charset="-94"/>
              </a:rPr>
              <a:t>	140-159	</a:t>
            </a:r>
            <a:r>
              <a:rPr lang="tr-TR" altLang="tr-TR" sz="2400" dirty="0" err="1">
                <a:solidFill>
                  <a:srgbClr val="FFFFFF"/>
                </a:solidFill>
                <a:latin typeface="Comic Sans MS" charset="-94"/>
              </a:rPr>
              <a:t>or</a:t>
            </a:r>
            <a:r>
              <a:rPr lang="tr-TR" altLang="tr-TR" sz="2400" dirty="0">
                <a:solidFill>
                  <a:srgbClr val="FFFFFF"/>
                </a:solidFill>
                <a:latin typeface="Comic Sans MS" charset="-94"/>
              </a:rPr>
              <a:t>	90-99</a:t>
            </a:r>
            <a:endParaRPr lang="en-US" altLang="tr-TR" sz="2400" dirty="0">
              <a:solidFill>
                <a:srgbClr val="FFFFFF"/>
              </a:solidFill>
              <a:latin typeface="Comic Sans MS" charset="-94"/>
            </a:endParaRPr>
          </a:p>
          <a:p>
            <a:pPr>
              <a:buNone/>
            </a:pPr>
            <a:r>
              <a:rPr lang="tr-TR" altLang="tr-TR" sz="2400" dirty="0" err="1">
                <a:solidFill>
                  <a:srgbClr val="FFFFFF"/>
                </a:solidFill>
                <a:latin typeface="Comic Sans MS" charset="-94"/>
              </a:rPr>
              <a:t>Stage</a:t>
            </a:r>
            <a:r>
              <a:rPr lang="tr-TR" altLang="tr-TR" sz="2400" dirty="0">
                <a:solidFill>
                  <a:srgbClr val="FFFFFF"/>
                </a:solidFill>
                <a:latin typeface="Comic Sans MS" charset="-94"/>
              </a:rPr>
              <a:t> </a:t>
            </a:r>
            <a:r>
              <a:rPr lang="tr-TR" altLang="tr-TR" sz="2400" dirty="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2</a:t>
            </a:r>
            <a:r>
              <a:rPr lang="en-US" altLang="tr-TR" sz="2400" dirty="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 H</a:t>
            </a:r>
            <a:r>
              <a:rPr lang="tr-TR" altLang="tr-TR" sz="2400" dirty="0" err="1">
                <a:solidFill>
                  <a:srgbClr val="FFFFFF"/>
                </a:solidFill>
                <a:latin typeface="Comic Sans MS" charset="-94"/>
              </a:rPr>
              <a:t>ipertansiyon</a:t>
            </a:r>
            <a:r>
              <a:rPr lang="tr-TR" altLang="tr-TR" sz="2400" dirty="0">
                <a:solidFill>
                  <a:srgbClr val="FFFFFF"/>
                </a:solidFill>
                <a:latin typeface="Comic Sans MS" charset="-94"/>
              </a:rPr>
              <a:t>	 </a:t>
            </a:r>
            <a:r>
              <a:rPr lang="en-US" altLang="tr-TR" sz="2400" u="sng" dirty="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&gt;</a:t>
            </a:r>
            <a:r>
              <a:rPr lang="en-US" altLang="tr-TR" sz="2400" dirty="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160</a:t>
            </a:r>
            <a:r>
              <a:rPr lang="tr-TR" altLang="tr-TR" sz="2400" dirty="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		</a:t>
            </a:r>
            <a:r>
              <a:rPr lang="tr-TR" altLang="tr-TR" sz="2400" dirty="0" err="1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or</a:t>
            </a:r>
            <a:r>
              <a:rPr lang="tr-TR" altLang="tr-TR" sz="2400" dirty="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  	 </a:t>
            </a:r>
            <a:r>
              <a:rPr lang="en-US" altLang="tr-TR" sz="2400" u="sng" dirty="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&gt;</a:t>
            </a:r>
            <a:r>
              <a:rPr lang="en-US" altLang="tr-TR" sz="2400" dirty="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1</a:t>
            </a:r>
            <a:r>
              <a:rPr lang="tr-TR" altLang="tr-TR" sz="2400" dirty="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0</a:t>
            </a:r>
            <a:r>
              <a:rPr lang="en-US" altLang="tr-TR" sz="2400" dirty="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0</a:t>
            </a:r>
          </a:p>
          <a:p>
            <a:pPr>
              <a:buFont typeface="Monotype Sorts" charset="2"/>
              <a:buNone/>
            </a:pPr>
            <a:endParaRPr lang="en-US" altLang="tr-TR" sz="2400" dirty="0">
              <a:solidFill>
                <a:srgbClr val="FFFFFF"/>
              </a:solidFill>
              <a:ea typeface="Arial" charset="-94"/>
              <a:cs typeface="Arial" charset="-94"/>
            </a:endParaRPr>
          </a:p>
          <a:p>
            <a:pPr>
              <a:buFont typeface="Monotype Sorts" charset="2"/>
              <a:buNone/>
            </a:pPr>
            <a:endParaRPr lang="en-US" altLang="tr-TR" sz="2400" dirty="0">
              <a:solidFill>
                <a:srgbClr val="FFFFFF"/>
              </a:solidFill>
            </a:endParaRPr>
          </a:p>
          <a:p>
            <a:pPr>
              <a:buFont typeface="Monotype Sorts" charset="2"/>
              <a:buNone/>
            </a:pPr>
            <a:r>
              <a:rPr lang="tr-TR" altLang="tr-TR" sz="2400" dirty="0"/>
              <a:t>			</a:t>
            </a:r>
            <a:r>
              <a:rPr lang="tr-TR" altLang="tr-TR" dirty="0"/>
              <a:t>		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13219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/>
              <a:t>USA</a:t>
            </a:r>
            <a:endParaRPr lang="en-US" altLang="en-US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/>
              <a:t>Salt </a:t>
            </a:r>
            <a:r>
              <a:rPr lang="tr-TR" altLang="en-US" dirty="0" err="1"/>
              <a:t>Institute</a:t>
            </a:r>
            <a:r>
              <a:rPr lang="tr-TR" altLang="en-US" dirty="0"/>
              <a:t> </a:t>
            </a:r>
            <a:r>
              <a:rPr lang="tr-TR" altLang="en-US" dirty="0" err="1"/>
              <a:t>seems</a:t>
            </a:r>
            <a:r>
              <a:rPr lang="tr-TR" altLang="en-US" dirty="0"/>
              <a:t> </a:t>
            </a:r>
            <a:r>
              <a:rPr lang="tr-TR" altLang="en-US" dirty="0" err="1"/>
              <a:t>like</a:t>
            </a:r>
            <a:r>
              <a:rPr lang="tr-TR" altLang="en-US" dirty="0"/>
              <a:t> an </a:t>
            </a:r>
            <a:r>
              <a:rPr lang="tr-TR" altLang="en-US" dirty="0" err="1"/>
              <a:t>independent</a:t>
            </a:r>
            <a:r>
              <a:rPr lang="tr-TR" altLang="en-US" dirty="0"/>
              <a:t> </a:t>
            </a:r>
            <a:r>
              <a:rPr lang="tr-TR" altLang="en-US" dirty="0" err="1"/>
              <a:t>organisation</a:t>
            </a:r>
            <a:endParaRPr lang="en-US" altLang="en-US" dirty="0"/>
          </a:p>
          <a:p>
            <a:r>
              <a:rPr lang="tr-TR" altLang="en-US" dirty="0" err="1" smtClean="0"/>
              <a:t>Supported</a:t>
            </a:r>
            <a:r>
              <a:rPr lang="tr-TR" altLang="en-US" dirty="0" smtClean="0"/>
              <a:t> </a:t>
            </a:r>
            <a:r>
              <a:rPr lang="tr-TR" altLang="en-US" dirty="0"/>
              <a:t>salt in </a:t>
            </a:r>
            <a:r>
              <a:rPr lang="tr-TR" altLang="en-US" dirty="0" err="1"/>
              <a:t>prepared</a:t>
            </a:r>
            <a:r>
              <a:rPr lang="tr-TR" altLang="en-US" dirty="0"/>
              <a:t> </a:t>
            </a:r>
            <a:r>
              <a:rPr lang="tr-TR" altLang="en-US" dirty="0" err="1"/>
              <a:t>food</a:t>
            </a:r>
            <a:endParaRPr lang="tr-TR" altLang="en-US" dirty="0"/>
          </a:p>
          <a:p>
            <a:r>
              <a:rPr lang="tr-TR" altLang="en-US" dirty="0" err="1"/>
              <a:t>Against</a:t>
            </a:r>
            <a:r>
              <a:rPr lang="tr-TR" altLang="en-US" dirty="0"/>
              <a:t> </a:t>
            </a:r>
            <a:r>
              <a:rPr lang="tr-TR" altLang="en-US" dirty="0" err="1"/>
              <a:t>to</a:t>
            </a:r>
            <a:r>
              <a:rPr lang="tr-TR" altLang="en-US" dirty="0"/>
              <a:t> </a:t>
            </a:r>
            <a:r>
              <a:rPr lang="tr-TR" altLang="en-US" dirty="0" err="1"/>
              <a:t>government’s</a:t>
            </a:r>
            <a:r>
              <a:rPr lang="tr-TR" altLang="en-US" dirty="0"/>
              <a:t> salt </a:t>
            </a:r>
            <a:r>
              <a:rPr lang="tr-TR" altLang="en-US" dirty="0" err="1"/>
              <a:t>reduction</a:t>
            </a:r>
            <a:r>
              <a:rPr lang="tr-TR" altLang="en-US" dirty="0"/>
              <a:t> </a:t>
            </a:r>
            <a:r>
              <a:rPr lang="tr-TR" altLang="en-US" dirty="0" err="1"/>
              <a:t>campaign</a:t>
            </a:r>
            <a:endParaRPr lang="en-US" altLang="en-US" dirty="0"/>
          </a:p>
          <a:p>
            <a:r>
              <a:rPr lang="tr-TR" altLang="en-US" dirty="0"/>
              <a:t>http://</a:t>
            </a:r>
            <a:r>
              <a:rPr lang="tr-TR" altLang="en-US" dirty="0" err="1"/>
              <a:t>www.saltinstitute.org</a:t>
            </a:r>
            <a:r>
              <a:rPr lang="tr-TR" altLang="en-US" dirty="0"/>
              <a:t>/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61371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400" dirty="0"/>
              <a:t>Commercial </a:t>
            </a:r>
            <a:r>
              <a:rPr lang="tr-TR" altLang="en-US" sz="4400" dirty="0" err="1"/>
              <a:t>products</a:t>
            </a:r>
            <a:r>
              <a:rPr lang="tr-TR" altLang="en-US" sz="4400" dirty="0"/>
              <a:t>/</a:t>
            </a:r>
            <a:r>
              <a:rPr lang="tr-TR" altLang="en-US" sz="4400" dirty="0" err="1"/>
              <a:t>Brands</a:t>
            </a:r>
            <a:endParaRPr lang="en-US" altLang="en-US" sz="4400" dirty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err="1"/>
              <a:t>Sugar</a:t>
            </a:r>
            <a:r>
              <a:rPr lang="tr-TR" altLang="en-US" dirty="0"/>
              <a:t>/Salt </a:t>
            </a:r>
            <a:endParaRPr lang="en-US" altLang="en-US" dirty="0"/>
          </a:p>
          <a:p>
            <a:r>
              <a:rPr lang="tr-TR" altLang="en-US" dirty="0" err="1"/>
              <a:t>Spices</a:t>
            </a:r>
            <a:endParaRPr lang="tr-TR" altLang="en-US" dirty="0"/>
          </a:p>
          <a:p>
            <a:r>
              <a:rPr lang="tr-TR" altLang="en-US" dirty="0" err="1"/>
              <a:t>Cigarette</a:t>
            </a:r>
            <a:r>
              <a:rPr lang="tr-TR" altLang="en-US" dirty="0"/>
              <a:t>/</a:t>
            </a:r>
            <a:r>
              <a:rPr lang="tr-TR" altLang="en-US" dirty="0" err="1"/>
              <a:t>Alcohol</a:t>
            </a:r>
            <a:endParaRPr lang="en-US" altLang="en-US" dirty="0"/>
          </a:p>
          <a:p>
            <a:r>
              <a:rPr lang="tr-TR" altLang="en-US" dirty="0" err="1"/>
              <a:t>Pepsi</a:t>
            </a:r>
            <a:r>
              <a:rPr lang="en-US" altLang="en-US" dirty="0"/>
              <a:t>, </a:t>
            </a:r>
            <a:r>
              <a:rPr lang="tr-TR" altLang="en-US" dirty="0" err="1"/>
              <a:t>Coca</a:t>
            </a:r>
            <a:r>
              <a:rPr lang="tr-TR" altLang="en-US" dirty="0"/>
              <a:t> Cola</a:t>
            </a:r>
            <a:r>
              <a:rPr lang="en-US" altLang="en-US" dirty="0"/>
              <a:t>, </a:t>
            </a:r>
            <a:r>
              <a:rPr lang="tr-TR" altLang="en-US" dirty="0"/>
              <a:t>Dr. </a:t>
            </a:r>
            <a:r>
              <a:rPr lang="tr-TR" altLang="en-US" dirty="0" err="1"/>
              <a:t>Pepper</a:t>
            </a:r>
            <a:r>
              <a:rPr lang="tr-TR" altLang="en-US" dirty="0"/>
              <a:t> </a:t>
            </a:r>
          </a:p>
          <a:p>
            <a:r>
              <a:rPr lang="tr-TR" altLang="en-US" dirty="0"/>
              <a:t>ZZ </a:t>
            </a:r>
            <a:r>
              <a:rPr lang="tr-TR" altLang="en-US" dirty="0" err="1"/>
              <a:t>herb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2701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Medicines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1.</a:t>
            </a:r>
            <a:r>
              <a:rPr lang="tr-TR" dirty="0">
                <a:cs typeface="Traditional Arabic" pitchFamily="2" charset="-78"/>
              </a:rPr>
              <a:t>D</a:t>
            </a:r>
            <a:r>
              <a:rPr lang="en-US" altLang="ar-SA" dirty="0" err="1">
                <a:cs typeface="Traditional Arabic" pitchFamily="2" charset="-78"/>
              </a:rPr>
              <a:t>iuretics</a:t>
            </a:r>
            <a:endParaRPr lang="tr-TR" dirty="0"/>
          </a:p>
          <a:p>
            <a:pPr marL="0" indent="0">
              <a:buNone/>
            </a:pPr>
            <a:r>
              <a:rPr lang="tr-TR" altLang="ar-SA" dirty="0">
                <a:cs typeface="Traditional Arabic" pitchFamily="2" charset="-78"/>
              </a:rPr>
              <a:t>2.</a:t>
            </a:r>
            <a:r>
              <a:rPr lang="en-US" altLang="ar-SA" dirty="0">
                <a:cs typeface="Traditional Arabic" pitchFamily="2" charset="-78"/>
              </a:rPr>
              <a:t>Calcium </a:t>
            </a:r>
            <a:r>
              <a:rPr lang="tr-TR" altLang="ar-SA" dirty="0">
                <a:cs typeface="Traditional Arabic" pitchFamily="2" charset="-78"/>
              </a:rPr>
              <a:t>c</a:t>
            </a:r>
            <a:r>
              <a:rPr lang="en-US" altLang="ar-SA" dirty="0" err="1">
                <a:cs typeface="Traditional Arabic" pitchFamily="2" charset="-78"/>
              </a:rPr>
              <a:t>hannel</a:t>
            </a:r>
            <a:r>
              <a:rPr lang="en-US" altLang="ar-SA" dirty="0">
                <a:cs typeface="Traditional Arabic" pitchFamily="2" charset="-78"/>
              </a:rPr>
              <a:t> </a:t>
            </a:r>
            <a:r>
              <a:rPr lang="tr-TR" altLang="ar-SA" dirty="0">
                <a:cs typeface="Traditional Arabic" pitchFamily="2" charset="-78"/>
              </a:rPr>
              <a:t>b</a:t>
            </a:r>
            <a:r>
              <a:rPr lang="en-US" altLang="ar-SA" dirty="0">
                <a:cs typeface="Traditional Arabic" pitchFamily="2" charset="-78"/>
              </a:rPr>
              <a:t>lockers (CCB)</a:t>
            </a:r>
            <a:r>
              <a:rPr lang="da-DK" dirty="0"/>
              <a:t>(</a:t>
            </a:r>
            <a:r>
              <a:rPr lang="tr-TR" dirty="0"/>
              <a:t>C</a:t>
            </a:r>
            <a:r>
              <a:rPr lang="da-DK" dirty="0"/>
              <a:t>al</a:t>
            </a:r>
            <a:r>
              <a:rPr lang="tr-TR" dirty="0"/>
              <a:t>c</a:t>
            </a:r>
            <a:r>
              <a:rPr lang="da-DK" dirty="0"/>
              <a:t>ium antagonist</a:t>
            </a:r>
            <a:r>
              <a:rPr lang="tr-TR" dirty="0"/>
              <a:t>s</a:t>
            </a:r>
            <a:r>
              <a:rPr lang="da-DK" dirty="0"/>
              <a:t>)</a:t>
            </a:r>
            <a:endParaRPr lang="tr-TR" dirty="0"/>
          </a:p>
          <a:p>
            <a:pPr marL="0" indent="0">
              <a:buNone/>
            </a:pPr>
            <a:r>
              <a:rPr lang="tr-TR" altLang="ar-SA" dirty="0"/>
              <a:t>3.</a:t>
            </a:r>
            <a:r>
              <a:rPr lang="en-US" altLang="ar-SA" dirty="0"/>
              <a:t>Angiotensin-converting enzyme inhibitors (ACEI)</a:t>
            </a:r>
            <a:br>
              <a:rPr lang="en-US" altLang="ar-SA" dirty="0"/>
            </a:br>
            <a:r>
              <a:rPr lang="tr-TR" altLang="ar-SA" dirty="0"/>
              <a:t>4.</a:t>
            </a:r>
            <a:r>
              <a:rPr lang="en-US" altLang="ar-SA" dirty="0"/>
              <a:t>Angiotensin II </a:t>
            </a:r>
            <a:r>
              <a:rPr lang="tr-TR" altLang="ar-SA" dirty="0"/>
              <a:t>r</a:t>
            </a:r>
            <a:r>
              <a:rPr lang="en-US" altLang="ar-SA" dirty="0" err="1"/>
              <a:t>eceptor</a:t>
            </a:r>
            <a:r>
              <a:rPr lang="en-US" altLang="ar-SA" dirty="0"/>
              <a:t> </a:t>
            </a:r>
            <a:r>
              <a:rPr lang="tr-TR" altLang="ar-SA" dirty="0"/>
              <a:t>b</a:t>
            </a:r>
            <a:r>
              <a:rPr lang="en-US" altLang="ar-SA" dirty="0"/>
              <a:t>lockers (ARB)</a:t>
            </a:r>
            <a:br>
              <a:rPr lang="en-US" altLang="ar-SA" dirty="0"/>
            </a:br>
            <a:r>
              <a:rPr lang="tr-TR" altLang="ar-SA" dirty="0">
                <a:cs typeface="Traditional Arabic" pitchFamily="2" charset="-78"/>
              </a:rPr>
              <a:t>5.B</a:t>
            </a:r>
            <a:r>
              <a:rPr lang="en-US" altLang="ar-SA" dirty="0">
                <a:cs typeface="Traditional Arabic" pitchFamily="2" charset="-78"/>
              </a:rPr>
              <a:t>eta-blockers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74146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medicines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1.Vasodilat</a:t>
            </a:r>
            <a:r>
              <a:rPr lang="tr-TR" dirty="0" err="1"/>
              <a:t>ors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2.</a:t>
            </a:r>
            <a:r>
              <a:rPr lang="en-US" altLang="ar-SA" dirty="0">
                <a:cs typeface="Traditional Arabic" pitchFamily="2" charset="-78"/>
              </a:rPr>
              <a:t>Central </a:t>
            </a:r>
            <a:r>
              <a:rPr lang="en-US" altLang="ar-SA" dirty="0" err="1">
                <a:cs typeface="Traditional Arabic" pitchFamily="2" charset="-78"/>
              </a:rPr>
              <a:t>sympatholytics</a:t>
            </a:r>
            <a:endParaRPr lang="tr-TR" dirty="0"/>
          </a:p>
          <a:p>
            <a:pPr marL="0" indent="0">
              <a:buNone/>
            </a:pPr>
            <a:r>
              <a:rPr lang="da-DK" dirty="0"/>
              <a:t>3.</a:t>
            </a:r>
            <a:r>
              <a:rPr lang="tr-TR" dirty="0"/>
              <a:t>I</a:t>
            </a:r>
            <a:r>
              <a:rPr lang="da-DK" dirty="0"/>
              <a:t>midazolin</a:t>
            </a:r>
            <a:r>
              <a:rPr lang="tr-TR" dirty="0"/>
              <a:t>e</a:t>
            </a:r>
            <a:r>
              <a:rPr lang="da-DK" dirty="0"/>
              <a:t> re</a:t>
            </a:r>
            <a:r>
              <a:rPr lang="tr-TR" dirty="0"/>
              <a:t>c</a:t>
            </a:r>
            <a:r>
              <a:rPr lang="da-DK" dirty="0"/>
              <a:t>ept</a:t>
            </a:r>
            <a:r>
              <a:rPr lang="tr-TR" dirty="0"/>
              <a:t>o</a:t>
            </a:r>
            <a:r>
              <a:rPr lang="da-DK" dirty="0"/>
              <a:t>r agonist</a:t>
            </a:r>
            <a:r>
              <a:rPr lang="tr-TR" dirty="0"/>
              <a:t>s</a:t>
            </a:r>
          </a:p>
          <a:p>
            <a:pPr marL="0" indent="0">
              <a:buNone/>
            </a:pPr>
            <a:r>
              <a:rPr lang="da-DK" dirty="0"/>
              <a:t>4.Renin inhibit</a:t>
            </a:r>
            <a:r>
              <a:rPr lang="tr-TR" dirty="0" err="1"/>
              <a:t>ors</a:t>
            </a:r>
            <a:endParaRPr lang="tr-TR" dirty="0"/>
          </a:p>
          <a:p>
            <a:pPr marL="0" indent="0">
              <a:buNone/>
            </a:pPr>
            <a:r>
              <a:rPr lang="tr-TR" altLang="ar-SA" dirty="0">
                <a:cs typeface="Traditional Arabic" pitchFamily="2" charset="-78"/>
              </a:rPr>
              <a:t>5.</a:t>
            </a:r>
            <a:r>
              <a:rPr lang="en-US" altLang="ar-SA" dirty="0">
                <a:cs typeface="Traditional Arabic" pitchFamily="2" charset="-78"/>
              </a:rPr>
              <a:t>Alpha-1 </a:t>
            </a:r>
            <a:r>
              <a:rPr lang="tr-TR" altLang="ar-SA" dirty="0">
                <a:cs typeface="Traditional Arabic" pitchFamily="2" charset="-78"/>
              </a:rPr>
              <a:t>a</a:t>
            </a:r>
            <a:r>
              <a:rPr lang="en-US" altLang="ar-SA" dirty="0" err="1">
                <a:cs typeface="Traditional Arabic" pitchFamily="2" charset="-78"/>
              </a:rPr>
              <a:t>drenergic</a:t>
            </a:r>
            <a:r>
              <a:rPr lang="en-US" altLang="ar-SA" dirty="0">
                <a:cs typeface="Traditional Arabic" pitchFamily="2" charset="-78"/>
              </a:rPr>
              <a:t> </a:t>
            </a:r>
            <a:r>
              <a:rPr lang="tr-TR" altLang="ar-SA" dirty="0">
                <a:cs typeface="Traditional Arabic" pitchFamily="2" charset="-78"/>
              </a:rPr>
              <a:t>i</a:t>
            </a:r>
            <a:r>
              <a:rPr lang="en-US" altLang="ar-SA" dirty="0" err="1">
                <a:cs typeface="Traditional Arabic" pitchFamily="2" charset="-78"/>
              </a:rPr>
              <a:t>nhibitors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225147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Medicines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Arial" charset="0"/>
                <a:ea typeface="Arial" charset="0"/>
                <a:cs typeface="Arial" charset="0"/>
              </a:rPr>
              <a:t>Mechanisms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efficacy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side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effects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similar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same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class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medicines</a:t>
            </a:r>
            <a:endParaRPr lang="tr-TR" dirty="0">
              <a:latin typeface="Arial" charset="0"/>
              <a:ea typeface="Arial" charset="0"/>
              <a:cs typeface="Arial" charset="0"/>
            </a:endParaRPr>
          </a:p>
          <a:p>
            <a:r>
              <a:rPr lang="tr-TR" dirty="0" err="1">
                <a:latin typeface="Arial" charset="0"/>
                <a:ea typeface="Arial" charset="0"/>
                <a:cs typeface="Arial" charset="0"/>
              </a:rPr>
              <a:t>Medicines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’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hypotensive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effects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tr-T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dirty="0" err="1">
                <a:latin typeface="Arial" charset="0"/>
                <a:ea typeface="Arial" charset="0"/>
                <a:cs typeface="Arial" charset="0"/>
              </a:rPr>
              <a:t>similar</a:t>
            </a:r>
            <a:endParaRPr lang="tr-TR" dirty="0">
              <a:latin typeface="Arial" charset="0"/>
              <a:ea typeface="Arial" charset="0"/>
              <a:cs typeface="Arial" charset="0"/>
            </a:endParaRPr>
          </a:p>
          <a:p>
            <a:r>
              <a:rPr lang="tr-TR" altLang="en-US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Most</a:t>
            </a:r>
            <a:r>
              <a:rPr lang="tr-TR" altLang="en-US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patients</a:t>
            </a:r>
            <a:r>
              <a:rPr lang="tr-TR" altLang="en-US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require</a:t>
            </a:r>
            <a:r>
              <a:rPr lang="tr-TR" altLang="en-US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2 </a:t>
            </a:r>
            <a:r>
              <a:rPr lang="tr-TR" altLang="en-US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or</a:t>
            </a:r>
            <a:r>
              <a:rPr lang="tr-TR" altLang="en-US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more</a:t>
            </a:r>
            <a:r>
              <a:rPr lang="tr-TR" altLang="en-US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medicines</a:t>
            </a:r>
            <a:r>
              <a:rPr lang="tr-TR" altLang="en-US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altLang="en-US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reach</a:t>
            </a:r>
            <a:r>
              <a:rPr lang="tr-TR" altLang="en-US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altLang="en-US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target</a:t>
            </a:r>
            <a:r>
              <a:rPr lang="tr-TR" altLang="en-US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BP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147432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/>
              <a:t>Combined</a:t>
            </a:r>
            <a:r>
              <a:rPr lang="tr-TR" altLang="en-US" dirty="0"/>
              <a:t> </a:t>
            </a:r>
            <a:r>
              <a:rPr lang="tr-TR" altLang="en-US" dirty="0" err="1"/>
              <a:t>medicine</a:t>
            </a:r>
            <a:endParaRPr lang="tr-TR" alt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ko-KR" dirty="0" err="1"/>
              <a:t>Medicine</a:t>
            </a:r>
            <a:r>
              <a:rPr lang="tr-TR" altLang="ko-KR" dirty="0"/>
              <a:t> </a:t>
            </a:r>
            <a:r>
              <a:rPr lang="tr-TR" altLang="ko-KR" dirty="0" err="1"/>
              <a:t>consisting</a:t>
            </a:r>
            <a:r>
              <a:rPr lang="tr-TR" altLang="ko-KR" dirty="0"/>
              <a:t> of </a:t>
            </a:r>
            <a:r>
              <a:rPr lang="tr-TR" altLang="ko-KR" dirty="0" err="1"/>
              <a:t>more</a:t>
            </a:r>
            <a:r>
              <a:rPr lang="tr-TR" altLang="ko-KR" dirty="0"/>
              <a:t> </a:t>
            </a:r>
            <a:r>
              <a:rPr lang="tr-TR" altLang="ko-KR" dirty="0" err="1"/>
              <a:t>than</a:t>
            </a:r>
            <a:r>
              <a:rPr lang="tr-TR" altLang="ko-KR" dirty="0"/>
              <a:t> </a:t>
            </a:r>
            <a:r>
              <a:rPr lang="tr-TR" altLang="ko-KR" dirty="0" err="1"/>
              <a:t>one</a:t>
            </a:r>
            <a:r>
              <a:rPr lang="tr-TR" altLang="ko-KR" dirty="0"/>
              <a:t> </a:t>
            </a:r>
            <a:r>
              <a:rPr lang="tr-TR" altLang="ko-KR" dirty="0" err="1"/>
              <a:t>active</a:t>
            </a:r>
            <a:r>
              <a:rPr lang="tr-TR" altLang="ko-KR" dirty="0"/>
              <a:t> </a:t>
            </a:r>
            <a:r>
              <a:rPr lang="tr-TR" altLang="ko-KR" dirty="0" err="1"/>
              <a:t>ingredient</a:t>
            </a:r>
            <a:endParaRPr lang="tr-TR" altLang="ko-KR" dirty="0"/>
          </a:p>
          <a:p>
            <a:r>
              <a:rPr lang="tr-TR" altLang="en-US" dirty="0" err="1"/>
              <a:t>Generally</a:t>
            </a:r>
            <a:r>
              <a:rPr lang="tr-TR" altLang="en-US" dirty="0"/>
              <a:t> </a:t>
            </a:r>
            <a:r>
              <a:rPr lang="tr-TR" altLang="en-US" dirty="0" err="1"/>
              <a:t>two</a:t>
            </a:r>
            <a:r>
              <a:rPr lang="tr-TR" altLang="en-US" dirty="0"/>
              <a:t>, </a:t>
            </a:r>
            <a:r>
              <a:rPr lang="tr-TR" altLang="en-US" dirty="0" err="1"/>
              <a:t>sometimes</a:t>
            </a:r>
            <a:r>
              <a:rPr lang="tr-TR" altLang="en-US" dirty="0"/>
              <a:t> </a:t>
            </a:r>
            <a:r>
              <a:rPr lang="tr-TR" altLang="en-US" dirty="0" err="1"/>
              <a:t>three</a:t>
            </a: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4883195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/>
              <a:t>Combined</a:t>
            </a:r>
            <a:r>
              <a:rPr lang="tr-TR" altLang="en-US" dirty="0"/>
              <a:t> </a:t>
            </a:r>
            <a:r>
              <a:rPr lang="tr-TR" altLang="en-US" dirty="0" err="1"/>
              <a:t>treatment</a:t>
            </a:r>
            <a:endParaRPr lang="tr-TR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 err="1"/>
              <a:t>Treatment</a:t>
            </a:r>
            <a:r>
              <a:rPr lang="tr-TR" altLang="en-US" dirty="0"/>
              <a:t> </a:t>
            </a:r>
            <a:r>
              <a:rPr lang="tr-TR" altLang="en-US" dirty="0" err="1"/>
              <a:t>with</a:t>
            </a:r>
            <a:r>
              <a:rPr lang="tr-TR" altLang="en-US" dirty="0"/>
              <a:t> a </a:t>
            </a:r>
            <a:r>
              <a:rPr lang="tr-TR" altLang="en-US" dirty="0" err="1"/>
              <a:t>m</a:t>
            </a:r>
            <a:r>
              <a:rPr lang="tr-TR" altLang="ko-KR" dirty="0" err="1"/>
              <a:t>edicine</a:t>
            </a:r>
            <a:r>
              <a:rPr lang="tr-TR" altLang="ko-KR" dirty="0"/>
              <a:t> </a:t>
            </a:r>
            <a:r>
              <a:rPr lang="tr-TR" altLang="ko-KR" dirty="0" err="1"/>
              <a:t>consisting</a:t>
            </a:r>
            <a:r>
              <a:rPr lang="tr-TR" altLang="ko-KR" dirty="0"/>
              <a:t> of </a:t>
            </a:r>
            <a:r>
              <a:rPr lang="tr-TR" altLang="ko-KR" dirty="0" err="1"/>
              <a:t>more</a:t>
            </a:r>
            <a:r>
              <a:rPr lang="tr-TR" altLang="ko-KR" dirty="0"/>
              <a:t> </a:t>
            </a:r>
            <a:r>
              <a:rPr lang="tr-TR" altLang="ko-KR" dirty="0" err="1"/>
              <a:t>than</a:t>
            </a:r>
            <a:r>
              <a:rPr lang="tr-TR" altLang="ko-KR" dirty="0"/>
              <a:t> </a:t>
            </a:r>
            <a:r>
              <a:rPr lang="tr-TR" altLang="ko-KR" dirty="0" err="1"/>
              <a:t>one</a:t>
            </a:r>
            <a:r>
              <a:rPr lang="tr-TR" altLang="ko-KR" dirty="0"/>
              <a:t> </a:t>
            </a:r>
            <a:r>
              <a:rPr lang="tr-TR" altLang="ko-KR" dirty="0" err="1"/>
              <a:t>active</a:t>
            </a:r>
            <a:r>
              <a:rPr lang="tr-TR" altLang="ko-KR" dirty="0"/>
              <a:t> </a:t>
            </a:r>
            <a:r>
              <a:rPr lang="tr-TR" altLang="ko-KR" dirty="0" err="1"/>
              <a:t>ingredient</a:t>
            </a:r>
            <a:endParaRPr lang="tr-TR" altLang="en-US" dirty="0"/>
          </a:p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858853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997" y="518964"/>
            <a:ext cx="9004300" cy="1181100"/>
          </a:xfrm>
        </p:spPr>
        <p:txBody>
          <a:bodyPr/>
          <a:lstStyle/>
          <a:p>
            <a:r>
              <a:rPr lang="tr-TR" altLang="en-US" sz="4800" dirty="0" err="1"/>
              <a:t>Advantages</a:t>
            </a:r>
            <a:r>
              <a:rPr lang="tr-TR" altLang="en-US" sz="4800" dirty="0"/>
              <a:t> of </a:t>
            </a:r>
            <a:r>
              <a:rPr lang="tr-TR" altLang="en-US" sz="4800" dirty="0" err="1"/>
              <a:t>combined</a:t>
            </a:r>
            <a:r>
              <a:rPr lang="tr-TR" altLang="en-US" sz="4800" dirty="0"/>
              <a:t> </a:t>
            </a:r>
            <a:r>
              <a:rPr lang="tr-TR" altLang="en-US" sz="4800" dirty="0" err="1"/>
              <a:t>treatment</a:t>
            </a:r>
            <a:r>
              <a:rPr lang="tr-TR" altLang="en-US" sz="4800" dirty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2365" y="2103140"/>
            <a:ext cx="9004300" cy="4251325"/>
          </a:xfrm>
        </p:spPr>
        <p:txBody>
          <a:bodyPr/>
          <a:lstStyle/>
          <a:p>
            <a:r>
              <a:rPr lang="tr-TR" altLang="en-US" dirty="0" err="1"/>
              <a:t>Effect</a:t>
            </a:r>
            <a:r>
              <a:rPr lang="tr-TR" altLang="en-US" dirty="0"/>
              <a:t> </a:t>
            </a:r>
            <a:r>
              <a:rPr lang="tr-TR" altLang="en-US" dirty="0" err="1"/>
              <a:t>may</a:t>
            </a:r>
            <a:r>
              <a:rPr lang="tr-TR" altLang="en-US" dirty="0"/>
              <a:t> be </a:t>
            </a:r>
            <a:r>
              <a:rPr lang="tr-TR" altLang="en-US" dirty="0" err="1"/>
              <a:t>more</a:t>
            </a:r>
            <a:r>
              <a:rPr lang="tr-TR" altLang="en-US" dirty="0"/>
              <a:t> </a:t>
            </a:r>
            <a:r>
              <a:rPr lang="tr-TR" altLang="en-US" dirty="0" err="1"/>
              <a:t>than</a:t>
            </a:r>
            <a:r>
              <a:rPr lang="tr-TR" altLang="en-US" dirty="0"/>
              <a:t> </a:t>
            </a:r>
            <a:r>
              <a:rPr lang="tr-TR" altLang="en-US" dirty="0" err="1"/>
              <a:t>addition</a:t>
            </a:r>
            <a:endParaRPr lang="tr-TR" altLang="en-US" dirty="0"/>
          </a:p>
          <a:p>
            <a:r>
              <a:rPr lang="tr-TR" altLang="en-US" dirty="0" err="1"/>
              <a:t>Lower</a:t>
            </a:r>
            <a:r>
              <a:rPr lang="tr-TR" altLang="en-US" dirty="0"/>
              <a:t> </a:t>
            </a:r>
            <a:r>
              <a:rPr lang="tr-TR" altLang="en-US" dirty="0" err="1"/>
              <a:t>dose</a:t>
            </a:r>
            <a:r>
              <a:rPr lang="tr-TR" altLang="en-US" dirty="0"/>
              <a:t> </a:t>
            </a:r>
            <a:r>
              <a:rPr lang="tr-TR" altLang="en-US" dirty="0" err="1"/>
              <a:t>without</a:t>
            </a:r>
            <a:r>
              <a:rPr lang="tr-TR" altLang="en-US" dirty="0"/>
              <a:t> </a:t>
            </a:r>
            <a:r>
              <a:rPr lang="tr-TR" altLang="en-US" dirty="0" err="1"/>
              <a:t>decreasing</a:t>
            </a:r>
            <a:r>
              <a:rPr lang="tr-TR" altLang="en-US" dirty="0"/>
              <a:t> </a:t>
            </a:r>
            <a:r>
              <a:rPr lang="tr-TR" altLang="en-US" dirty="0" err="1"/>
              <a:t>efficacy</a:t>
            </a:r>
            <a:endParaRPr lang="tr-TR" altLang="en-US" dirty="0"/>
          </a:p>
          <a:p>
            <a:r>
              <a:rPr lang="tr-TR" altLang="en-US" dirty="0" err="1"/>
              <a:t>Less</a:t>
            </a:r>
            <a:r>
              <a:rPr lang="tr-TR" altLang="en-US" dirty="0"/>
              <a:t> </a:t>
            </a:r>
            <a:r>
              <a:rPr lang="tr-TR" altLang="en-US" dirty="0" err="1"/>
              <a:t>side</a:t>
            </a:r>
            <a:r>
              <a:rPr lang="tr-TR" altLang="en-US" dirty="0"/>
              <a:t> </a:t>
            </a:r>
            <a:r>
              <a:rPr lang="tr-TR" altLang="en-US" dirty="0" err="1"/>
              <a:t>effects</a:t>
            </a:r>
            <a:r>
              <a:rPr lang="tr-TR" altLang="en-US" dirty="0"/>
              <a:t> </a:t>
            </a:r>
            <a:r>
              <a:rPr lang="tr-TR" altLang="en-US" dirty="0" err="1"/>
              <a:t>due</a:t>
            </a:r>
            <a:r>
              <a:rPr lang="tr-TR" altLang="en-US" dirty="0"/>
              <a:t> </a:t>
            </a:r>
            <a:r>
              <a:rPr lang="tr-TR" altLang="en-US" dirty="0" err="1"/>
              <a:t>to</a:t>
            </a:r>
            <a:r>
              <a:rPr lang="tr-TR" altLang="en-US" dirty="0"/>
              <a:t> </a:t>
            </a:r>
            <a:r>
              <a:rPr lang="tr-TR" altLang="en-US" dirty="0" err="1"/>
              <a:t>lower</a:t>
            </a:r>
            <a:r>
              <a:rPr lang="tr-TR" altLang="en-US" dirty="0"/>
              <a:t> </a:t>
            </a:r>
            <a:r>
              <a:rPr lang="tr-TR" altLang="en-US" dirty="0" err="1"/>
              <a:t>dose</a:t>
            </a: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9390224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434975"/>
            <a:ext cx="9004300" cy="1181100"/>
          </a:xfrm>
        </p:spPr>
        <p:txBody>
          <a:bodyPr/>
          <a:lstStyle/>
          <a:p>
            <a:r>
              <a:rPr lang="tr-TR" altLang="en-US" sz="4800" dirty="0" err="1"/>
              <a:t>Principles</a:t>
            </a:r>
            <a:r>
              <a:rPr lang="tr-TR" altLang="en-US" sz="4800" dirty="0"/>
              <a:t> of </a:t>
            </a:r>
            <a:r>
              <a:rPr lang="tr-TR" altLang="en-US" sz="4800" dirty="0" err="1"/>
              <a:t>combined</a:t>
            </a:r>
            <a:r>
              <a:rPr lang="tr-TR" altLang="en-US" sz="4800" dirty="0"/>
              <a:t> </a:t>
            </a:r>
            <a:r>
              <a:rPr lang="tr-TR" altLang="en-US" sz="4800" dirty="0" err="1"/>
              <a:t>treatment</a:t>
            </a:r>
            <a:r>
              <a:rPr lang="tr-TR" altLang="en-US" sz="4800" dirty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2031132"/>
            <a:ext cx="9004300" cy="4251325"/>
          </a:xfrm>
        </p:spPr>
        <p:txBody>
          <a:bodyPr/>
          <a:lstStyle/>
          <a:p>
            <a:r>
              <a:rPr lang="tr-TR" altLang="en-US" dirty="0" err="1"/>
              <a:t>Avoid</a:t>
            </a:r>
            <a:r>
              <a:rPr lang="tr-TR" altLang="en-US" dirty="0"/>
              <a:t> </a:t>
            </a:r>
            <a:r>
              <a:rPr lang="tr-TR" altLang="en-US" dirty="0" err="1"/>
              <a:t>medicines</a:t>
            </a:r>
            <a:r>
              <a:rPr lang="tr-TR" altLang="en-US" dirty="0"/>
              <a:t> </a:t>
            </a:r>
            <a:r>
              <a:rPr lang="tr-TR" altLang="en-US" dirty="0" err="1"/>
              <a:t>having</a:t>
            </a:r>
            <a:r>
              <a:rPr lang="tr-TR" altLang="en-US" dirty="0"/>
              <a:t> </a:t>
            </a:r>
            <a:r>
              <a:rPr lang="tr-TR" altLang="en-US" dirty="0" err="1"/>
              <a:t>similar</a:t>
            </a:r>
            <a:r>
              <a:rPr lang="tr-TR" altLang="en-US" dirty="0"/>
              <a:t> </a:t>
            </a:r>
            <a:r>
              <a:rPr lang="tr-TR" altLang="en-US" dirty="0" err="1"/>
              <a:t>side</a:t>
            </a:r>
            <a:r>
              <a:rPr lang="tr-TR" altLang="en-US" dirty="0"/>
              <a:t> </a:t>
            </a:r>
            <a:r>
              <a:rPr lang="tr-TR" altLang="en-US" dirty="0" err="1"/>
              <a:t>effects</a:t>
            </a:r>
            <a:endParaRPr lang="tr-TR" altLang="en-US" dirty="0"/>
          </a:p>
          <a:p>
            <a:r>
              <a:rPr lang="tr-TR" altLang="en-US" dirty="0" err="1"/>
              <a:t>Avoid</a:t>
            </a:r>
            <a:r>
              <a:rPr lang="tr-TR" altLang="en-US" dirty="0"/>
              <a:t> </a:t>
            </a:r>
            <a:r>
              <a:rPr lang="tr-TR" altLang="en-US" dirty="0" err="1"/>
              <a:t>medicines</a:t>
            </a:r>
            <a:r>
              <a:rPr lang="tr-TR" altLang="en-US" dirty="0"/>
              <a:t> </a:t>
            </a:r>
            <a:r>
              <a:rPr lang="tr-TR" altLang="en-US" dirty="0" err="1"/>
              <a:t>having</a:t>
            </a:r>
            <a:r>
              <a:rPr lang="tr-TR" altLang="en-US" dirty="0"/>
              <a:t> </a:t>
            </a:r>
            <a:r>
              <a:rPr lang="tr-TR" altLang="en-US" dirty="0" err="1"/>
              <a:t>similar</a:t>
            </a:r>
            <a:r>
              <a:rPr lang="tr-TR" altLang="en-US" dirty="0"/>
              <a:t> </a:t>
            </a:r>
            <a:r>
              <a:rPr lang="tr-TR" altLang="en-US" dirty="0" err="1"/>
              <a:t>mechanisms</a:t>
            </a:r>
            <a:endParaRPr lang="tr-TR" altLang="en-US" dirty="0"/>
          </a:p>
          <a:p>
            <a:r>
              <a:rPr lang="tr-TR" altLang="en-US" dirty="0"/>
              <a:t>Do not </a:t>
            </a:r>
            <a:r>
              <a:rPr lang="tr-TR" altLang="en-US" dirty="0" err="1"/>
              <a:t>combine</a:t>
            </a:r>
            <a:r>
              <a:rPr lang="tr-TR" altLang="en-US" dirty="0"/>
              <a:t> </a:t>
            </a:r>
            <a:r>
              <a:rPr lang="tr-TR" altLang="en-US" dirty="0" err="1"/>
              <a:t>medicines</a:t>
            </a:r>
            <a:r>
              <a:rPr lang="tr-TR" altLang="en-US" dirty="0"/>
              <a:t> </a:t>
            </a:r>
            <a:r>
              <a:rPr lang="tr-TR" altLang="en-US" dirty="0" err="1"/>
              <a:t>from</a:t>
            </a:r>
            <a:r>
              <a:rPr lang="tr-TR" altLang="en-US" dirty="0"/>
              <a:t> </a:t>
            </a:r>
            <a:r>
              <a:rPr lang="tr-TR" altLang="en-US" dirty="0" err="1"/>
              <a:t>same</a:t>
            </a:r>
            <a:r>
              <a:rPr lang="tr-TR" altLang="en-US" dirty="0"/>
              <a:t> </a:t>
            </a:r>
            <a:r>
              <a:rPr lang="tr-TR" altLang="en-US" dirty="0" err="1"/>
              <a:t>class</a:t>
            </a:r>
            <a:r>
              <a:rPr lang="tr-TR" altLang="en-US" dirty="0"/>
              <a:t> (</a:t>
            </a:r>
            <a:r>
              <a:rPr lang="tr-TR" altLang="en-US" dirty="0" err="1"/>
              <a:t>exceptions</a:t>
            </a:r>
            <a:r>
              <a:rPr lang="tr-TR" altLang="en-US" dirty="0"/>
              <a:t> </a:t>
            </a:r>
            <a:r>
              <a:rPr lang="tr-TR" altLang="en-US" dirty="0" err="1"/>
              <a:t>present</a:t>
            </a:r>
            <a:r>
              <a:rPr lang="tr-TR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28928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Drug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choice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Angina</a:t>
            </a:r>
            <a:r>
              <a:rPr lang="da-DK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tr-TR" altLang="ar-SA" sz="2800" dirty="0">
                <a:latin typeface="Comic Sans MS" panose="030F0702030302020204" pitchFamily="66" charset="0"/>
                <a:cs typeface="Traditional Arabic" pitchFamily="2" charset="-78"/>
              </a:rPr>
              <a:t>B</a:t>
            </a:r>
            <a:r>
              <a:rPr lang="en-US" altLang="ar-SA" sz="2800" dirty="0">
                <a:latin typeface="Comic Sans MS" panose="030F0702030302020204" pitchFamily="66" charset="0"/>
                <a:cs typeface="Traditional Arabic" pitchFamily="2" charset="-78"/>
              </a:rPr>
              <a:t>eta-blocker</a:t>
            </a:r>
            <a:r>
              <a:rPr lang="tr-TR" altLang="ar-SA" sz="2800" dirty="0">
                <a:latin typeface="Comic Sans MS" panose="030F0702030302020204" pitchFamily="66" charset="0"/>
                <a:cs typeface="Traditional Arabic" pitchFamily="2" charset="-78"/>
              </a:rPr>
              <a:t>, CCB</a:t>
            </a:r>
            <a:endParaRPr lang="tr-TR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Heart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failure</a:t>
            </a:r>
            <a:r>
              <a:rPr lang="da-DK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da-DK" sz="2800" dirty="0">
                <a:latin typeface="Comic Sans MS" panose="030F0702030302020204" pitchFamily="66" charset="0"/>
              </a:rPr>
              <a:t>Di</a:t>
            </a:r>
            <a:r>
              <a:rPr lang="tr-TR" sz="2800" dirty="0" err="1">
                <a:latin typeface="Comic Sans MS" panose="030F0702030302020204" pitchFamily="66" charset="0"/>
              </a:rPr>
              <a:t>uretic</a:t>
            </a:r>
            <a:r>
              <a:rPr lang="da-DK" sz="2800" dirty="0">
                <a:latin typeface="Comic Sans MS" panose="030F0702030302020204" pitchFamily="66" charset="0"/>
              </a:rPr>
              <a:t>, ACEI, ARB, spironola</a:t>
            </a:r>
            <a:r>
              <a:rPr lang="tr-TR" sz="2800" dirty="0">
                <a:latin typeface="Comic Sans MS" panose="030F0702030302020204" pitchFamily="66" charset="0"/>
              </a:rPr>
              <a:t>c</a:t>
            </a:r>
            <a:r>
              <a:rPr lang="da-DK" sz="2800" dirty="0">
                <a:latin typeface="Comic Sans MS" panose="030F0702030302020204" pitchFamily="66" charset="0"/>
              </a:rPr>
              <a:t>ton</a:t>
            </a:r>
            <a:r>
              <a:rPr lang="tr-TR" sz="2800" dirty="0">
                <a:latin typeface="Comic Sans MS" panose="030F0702030302020204" pitchFamily="66" charset="0"/>
              </a:rPr>
              <a:t>e</a:t>
            </a:r>
            <a:r>
              <a:rPr lang="da-DK" sz="2800" dirty="0">
                <a:latin typeface="Comic Sans MS" panose="030F0702030302020204" pitchFamily="66" charset="0"/>
              </a:rPr>
              <a:t>, </a:t>
            </a:r>
            <a:r>
              <a:rPr lang="tr-TR" altLang="ar-SA" sz="2800" dirty="0">
                <a:latin typeface="Comic Sans MS" panose="030F0702030302020204" pitchFamily="66" charset="0"/>
                <a:cs typeface="Traditional Arabic" pitchFamily="2" charset="-78"/>
              </a:rPr>
              <a:t>B</a:t>
            </a:r>
            <a:r>
              <a:rPr lang="en-US" altLang="ar-SA" sz="2800" dirty="0">
                <a:latin typeface="Comic Sans MS" panose="030F0702030302020204" pitchFamily="66" charset="0"/>
                <a:cs typeface="Traditional Arabic" pitchFamily="2" charset="-78"/>
              </a:rPr>
              <a:t>eta-blocker </a:t>
            </a:r>
            <a:endParaRPr lang="tr-TR" altLang="ar-SA" sz="2800" dirty="0">
              <a:latin typeface="Comic Sans MS" panose="030F0702030302020204" pitchFamily="66" charset="0"/>
              <a:cs typeface="Traditional Arabic" pitchFamily="2" charset="-78"/>
            </a:endParaRPr>
          </a:p>
          <a:p>
            <a:pPr marL="0" indent="0">
              <a:buNone/>
            </a:pPr>
            <a:r>
              <a:rPr lang="da-DK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Hypertrophic cardiomyopathy: </a:t>
            </a:r>
            <a:r>
              <a:rPr lang="tr-TR" altLang="ar-SA" sz="2800" dirty="0">
                <a:latin typeface="Comic Sans MS" panose="030F0702030302020204" pitchFamily="66" charset="0"/>
                <a:cs typeface="Traditional Arabic" pitchFamily="2" charset="-78"/>
              </a:rPr>
              <a:t>B</a:t>
            </a:r>
            <a:r>
              <a:rPr lang="en-US" altLang="ar-SA" sz="2800" dirty="0">
                <a:latin typeface="Comic Sans MS" panose="030F0702030302020204" pitchFamily="66" charset="0"/>
                <a:cs typeface="Traditional Arabic" pitchFamily="2" charset="-78"/>
              </a:rPr>
              <a:t>eta-blocker</a:t>
            </a:r>
            <a:r>
              <a:rPr lang="da-DK" sz="2800" dirty="0">
                <a:latin typeface="Comic Sans MS" panose="030F0702030302020204" pitchFamily="66" charset="0"/>
              </a:rPr>
              <a:t>, diltiazem, verapamil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S</a:t>
            </a:r>
            <a:r>
              <a:rPr lang="da-DK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upraventricular tachycardia:</a:t>
            </a:r>
            <a:r>
              <a:rPr lang="tr-TR" altLang="ar-SA" sz="2800" dirty="0">
                <a:latin typeface="Comic Sans MS" panose="030F0702030302020204" pitchFamily="66" charset="0"/>
                <a:cs typeface="Traditional Arabic" pitchFamily="2" charset="-78"/>
              </a:rPr>
              <a:t> B</a:t>
            </a:r>
            <a:r>
              <a:rPr lang="en-US" altLang="ar-SA" sz="2800" dirty="0">
                <a:latin typeface="Comic Sans MS" panose="030F0702030302020204" pitchFamily="66" charset="0"/>
                <a:cs typeface="Traditional Arabic" pitchFamily="2" charset="-78"/>
              </a:rPr>
              <a:t>eta-blocker</a:t>
            </a:r>
            <a:r>
              <a:rPr lang="da-DK" sz="2800" dirty="0">
                <a:latin typeface="Comic Sans MS" panose="030F0702030302020204" pitchFamily="66" charset="0"/>
              </a:rPr>
              <a:t>, diltiazem, verapamil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Post </a:t>
            </a: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myocardial</a:t>
            </a:r>
            <a:r>
              <a:rPr lang="tr-T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infarction</a:t>
            </a:r>
            <a:r>
              <a:rPr lang="da-DK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:ISA </a:t>
            </a:r>
            <a:r>
              <a:rPr lang="da-DK" sz="2800" dirty="0">
                <a:latin typeface="Comic Sans MS" panose="030F0702030302020204" pitchFamily="66" charset="0"/>
              </a:rPr>
              <a:t>negati</a:t>
            </a:r>
            <a:r>
              <a:rPr lang="tr-TR" sz="2800" dirty="0">
                <a:latin typeface="Comic Sans MS" panose="030F0702030302020204" pitchFamily="66" charset="0"/>
              </a:rPr>
              <a:t>ve </a:t>
            </a:r>
            <a:r>
              <a:rPr lang="tr-TR" altLang="ar-SA" sz="2800" dirty="0">
                <a:latin typeface="Comic Sans MS" panose="030F0702030302020204" pitchFamily="66" charset="0"/>
                <a:cs typeface="Traditional Arabic" pitchFamily="2" charset="-78"/>
              </a:rPr>
              <a:t>B</a:t>
            </a:r>
            <a:r>
              <a:rPr lang="en-US" altLang="ar-SA" sz="2800" dirty="0">
                <a:latin typeface="Comic Sans MS" panose="030F0702030302020204" pitchFamily="66" charset="0"/>
                <a:cs typeface="Traditional Arabic" pitchFamily="2" charset="-78"/>
              </a:rPr>
              <a:t>eta-blocker</a:t>
            </a:r>
            <a:r>
              <a:rPr lang="da-DK" sz="2800" dirty="0">
                <a:latin typeface="Comic Sans MS" panose="030F0702030302020204" pitchFamily="66" charset="0"/>
              </a:rPr>
              <a:t>, ACEI (</a:t>
            </a:r>
            <a:r>
              <a:rPr lang="tr-TR" sz="2800" dirty="0" err="1">
                <a:latin typeface="Comic Sans MS" panose="030F0702030302020204" pitchFamily="66" charset="0"/>
              </a:rPr>
              <a:t>if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systolic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dysfunction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present</a:t>
            </a:r>
            <a:r>
              <a:rPr lang="da-DK" sz="2800" dirty="0">
                <a:latin typeface="Comic Sans MS" panose="030F0702030302020204" pitchFamily="66" charset="0"/>
              </a:rPr>
              <a:t>), spironola</a:t>
            </a:r>
            <a:r>
              <a:rPr lang="tr-TR" sz="2800" dirty="0">
                <a:latin typeface="Comic Sans MS" panose="030F0702030302020204" pitchFamily="66" charset="0"/>
              </a:rPr>
              <a:t>c</a:t>
            </a:r>
            <a:r>
              <a:rPr lang="da-DK" sz="2800" dirty="0">
                <a:latin typeface="Comic Sans MS" panose="030F0702030302020204" pitchFamily="66" charset="0"/>
              </a:rPr>
              <a:t>ton</a:t>
            </a:r>
            <a:r>
              <a:rPr lang="tr-TR" sz="2800" dirty="0">
                <a:latin typeface="Comic Sans MS" panose="030F0702030302020204" pitchFamily="66" charset="0"/>
              </a:rPr>
              <a:t>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3895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>
          <a:xfrm>
            <a:off x="938213" y="828675"/>
            <a:ext cx="9004300" cy="1181100"/>
          </a:xfrm>
        </p:spPr>
        <p:txBody>
          <a:bodyPr/>
          <a:lstStyle/>
          <a:p>
            <a:r>
              <a:rPr lang="tr-TR" altLang="tr-TR" sz="4000" dirty="0">
                <a:latin typeface="Comic Sans MS" charset="-94"/>
              </a:rPr>
              <a:t>USA 2017</a:t>
            </a: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>
          <a:xfrm>
            <a:off x="509588" y="2185988"/>
            <a:ext cx="9501187" cy="4251325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tr-TR" altLang="tr-TR" sz="2400" dirty="0" err="1">
                <a:latin typeface="Comic Sans MS" panose="030F0702030302020204" pitchFamily="66" charset="0"/>
              </a:rPr>
              <a:t>Categories</a:t>
            </a:r>
            <a:r>
              <a:rPr lang="tr-TR" altLang="tr-TR" sz="2400" dirty="0">
                <a:latin typeface="Comic Sans MS" panose="030F0702030302020204" pitchFamily="66" charset="0"/>
              </a:rPr>
              <a:t>			SBP </a:t>
            </a:r>
            <a:r>
              <a:rPr lang="tr-TR" altLang="tr-TR" sz="2400" dirty="0" err="1">
                <a:latin typeface="Comic Sans MS" panose="030F0702030302020204" pitchFamily="66" charset="0"/>
              </a:rPr>
              <a:t>mmHg</a:t>
            </a:r>
            <a:r>
              <a:rPr lang="tr-TR" altLang="tr-TR" sz="2400" dirty="0">
                <a:latin typeface="Comic Sans MS" panose="030F0702030302020204" pitchFamily="66" charset="0"/>
              </a:rPr>
              <a:t>		DBP </a:t>
            </a:r>
            <a:r>
              <a:rPr lang="tr-TR" altLang="tr-TR" sz="2400" dirty="0" err="1">
                <a:latin typeface="Comic Sans MS" panose="030F0702030302020204" pitchFamily="66" charset="0"/>
              </a:rPr>
              <a:t>mmHg</a:t>
            </a:r>
            <a:endParaRPr lang="tr-TR" altLang="tr-T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2400" dirty="0">
                <a:latin typeface="Comic Sans MS" panose="030F0702030302020204" pitchFamily="66" charset="0"/>
              </a:rPr>
              <a:t>Normal			&lt;120		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r>
              <a:rPr lang="es-ES" sz="2400" dirty="0">
                <a:latin typeface="Comic Sans MS" panose="030F0702030302020204" pitchFamily="66" charset="0"/>
              </a:rPr>
              <a:t>	&lt;80</a:t>
            </a:r>
            <a:endParaRPr lang="tr-T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sz="2400" dirty="0" err="1">
                <a:latin typeface="Comic Sans MS" panose="030F0702030302020204" pitchFamily="66" charset="0"/>
              </a:rPr>
              <a:t>Elevated</a:t>
            </a:r>
            <a:r>
              <a:rPr lang="es-ES" sz="2400" dirty="0">
                <a:latin typeface="Comic Sans MS" panose="030F0702030302020204" pitchFamily="66" charset="0"/>
              </a:rPr>
              <a:t>			120-129	</a:t>
            </a:r>
            <a:r>
              <a:rPr lang="tr-TR" sz="2400" dirty="0" err="1">
                <a:latin typeface="Comic Sans MS" panose="030F0702030302020204" pitchFamily="66" charset="0"/>
              </a:rPr>
              <a:t>or</a:t>
            </a:r>
            <a:r>
              <a:rPr lang="es-ES" sz="2400" dirty="0">
                <a:latin typeface="Comic Sans MS" panose="030F0702030302020204" pitchFamily="66" charset="0"/>
              </a:rPr>
              <a:t>	&lt;80</a:t>
            </a:r>
            <a:endParaRPr lang="tr-T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H</a:t>
            </a:r>
            <a:r>
              <a:rPr lang="tr-TR" sz="2400" dirty="0" err="1">
                <a:latin typeface="Comic Sans MS" panose="030F0702030302020204" pitchFamily="66" charset="0"/>
              </a:rPr>
              <a:t>ypertension</a:t>
            </a:r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 err="1">
                <a:latin typeface="Comic Sans MS" panose="030F0702030302020204" pitchFamily="66" charset="0"/>
              </a:rPr>
              <a:t>Stage</a:t>
            </a:r>
            <a:r>
              <a:rPr lang="en-US" sz="2400" dirty="0">
                <a:latin typeface="Comic Sans MS" panose="030F0702030302020204" pitchFamily="66" charset="0"/>
              </a:rPr>
              <a:t> 1			130-159	</a:t>
            </a:r>
            <a:r>
              <a:rPr lang="tr-TR" sz="2400" dirty="0" err="1">
                <a:latin typeface="Comic Sans MS" panose="030F0702030302020204" pitchFamily="66" charset="0"/>
              </a:rPr>
              <a:t>or</a:t>
            </a:r>
            <a:r>
              <a:rPr lang="en-US" sz="2400" dirty="0">
                <a:latin typeface="Comic Sans MS" panose="030F0702030302020204" pitchFamily="66" charset="0"/>
              </a:rPr>
              <a:t>	80-89</a:t>
            </a:r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 err="1">
                <a:latin typeface="Comic Sans MS" panose="030F0702030302020204" pitchFamily="66" charset="0"/>
              </a:rPr>
              <a:t>Stage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2			</a:t>
            </a:r>
            <a:r>
              <a:rPr lang="en-US" sz="2400" dirty="0">
                <a:latin typeface="Comic Sans MS" panose="030F0702030302020204" pitchFamily="66" charset="0"/>
                <a:sym typeface="Symbol"/>
              </a:rPr>
              <a:t></a:t>
            </a:r>
            <a:r>
              <a:rPr lang="en-US" sz="2400" dirty="0">
                <a:latin typeface="Comic Sans MS" panose="030F0702030302020204" pitchFamily="66" charset="0"/>
              </a:rPr>
              <a:t>140		</a:t>
            </a:r>
            <a:r>
              <a:rPr lang="tr-TR" sz="2400" dirty="0" err="1">
                <a:latin typeface="Comic Sans MS" panose="030F0702030302020204" pitchFamily="66" charset="0"/>
              </a:rPr>
              <a:t>or</a:t>
            </a:r>
            <a:r>
              <a:rPr lang="en-US" sz="2400" dirty="0">
                <a:latin typeface="Comic Sans MS" panose="030F0702030302020204" pitchFamily="66" charset="0"/>
              </a:rPr>
              <a:t>	</a:t>
            </a:r>
            <a:r>
              <a:rPr lang="en-US" sz="2400" dirty="0">
                <a:latin typeface="Comic Sans MS" panose="030F0702030302020204" pitchFamily="66" charset="0"/>
                <a:sym typeface="Symbol"/>
              </a:rPr>
              <a:t></a:t>
            </a:r>
            <a:r>
              <a:rPr lang="en-US" sz="2400" dirty="0">
                <a:latin typeface="Comic Sans MS" panose="030F0702030302020204" pitchFamily="66" charset="0"/>
              </a:rPr>
              <a:t>90	</a:t>
            </a:r>
            <a:endParaRPr lang="en-US" altLang="tr-TR" sz="2400" dirty="0">
              <a:solidFill>
                <a:srgbClr val="FFFFFF"/>
              </a:solidFill>
              <a:latin typeface="Comic Sans MS" panose="030F0702030302020204" pitchFamily="66" charset="0"/>
              <a:ea typeface="Arial" charset="-94"/>
              <a:cs typeface="Arial" charset="-94"/>
            </a:endParaRPr>
          </a:p>
          <a:p>
            <a:pPr>
              <a:buFont typeface="Monotype Sorts" charset="2"/>
              <a:buNone/>
            </a:pPr>
            <a:endParaRPr lang="en-US" altLang="tr-TR" sz="2400" dirty="0">
              <a:solidFill>
                <a:srgbClr val="FFFFFF"/>
              </a:solidFill>
            </a:endParaRPr>
          </a:p>
          <a:p>
            <a:pPr>
              <a:buFont typeface="Monotype Sorts" charset="2"/>
              <a:buNone/>
            </a:pPr>
            <a:r>
              <a:rPr lang="tr-TR" altLang="tr-TR" sz="2400" dirty="0"/>
              <a:t>			</a:t>
            </a:r>
            <a:r>
              <a:rPr lang="tr-TR" altLang="tr-TR" dirty="0"/>
              <a:t>		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err="1">
                <a:ln>
                  <a:solidFill>
                    <a:schemeClr val="bg1"/>
                  </a:solidFill>
                </a:ln>
                <a:latin typeface="Times New Roman Tur" charset="-94"/>
              </a:rPr>
              <a:t>www.tekinakpolat.com</a:t>
            </a:r>
            <a:endParaRPr lang="tr-TR" altLang="tr-TR" dirty="0">
              <a:ln>
                <a:solidFill>
                  <a:schemeClr val="bg1"/>
                </a:solidFill>
              </a:ln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902799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Drug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choice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Migraine</a:t>
            </a:r>
            <a:r>
              <a:rPr lang="da-DK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da-DK" dirty="0">
                <a:latin typeface="Comic Sans MS" panose="030F0702030302020204" pitchFamily="66" charset="0"/>
              </a:rPr>
              <a:t>Non sele</a:t>
            </a:r>
            <a:r>
              <a:rPr lang="tr-TR" dirty="0">
                <a:latin typeface="Comic Sans MS" panose="030F0702030302020204" pitchFamily="66" charset="0"/>
              </a:rPr>
              <a:t>c</a:t>
            </a:r>
            <a:r>
              <a:rPr lang="da-DK" dirty="0">
                <a:latin typeface="Comic Sans MS" panose="030F0702030302020204" pitchFamily="66" charset="0"/>
              </a:rPr>
              <a:t>ti</a:t>
            </a:r>
            <a:r>
              <a:rPr lang="tr-TR" dirty="0">
                <a:latin typeface="Comic Sans MS" panose="030F0702030302020204" pitchFamily="66" charset="0"/>
              </a:rPr>
              <a:t>ve </a:t>
            </a:r>
            <a:r>
              <a:rPr lang="tr-TR" altLang="ar-SA" dirty="0">
                <a:latin typeface="Comic Sans MS" panose="030F0702030302020204" pitchFamily="66" charset="0"/>
                <a:cs typeface="Traditional Arabic" pitchFamily="2" charset="-78"/>
              </a:rPr>
              <a:t>B</a:t>
            </a:r>
            <a:r>
              <a:rPr lang="en-US" altLang="ar-SA" dirty="0">
                <a:latin typeface="Comic Sans MS" panose="030F0702030302020204" pitchFamily="66" charset="0"/>
                <a:cs typeface="Traditional Arabic" pitchFamily="2" charset="-78"/>
              </a:rPr>
              <a:t>eta-blocker</a:t>
            </a:r>
            <a:r>
              <a:rPr lang="da-DK" dirty="0">
                <a:latin typeface="Comic Sans MS" panose="030F0702030302020204" pitchFamily="66" charset="0"/>
              </a:rPr>
              <a:t>, verapamil, diltiazem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Increased</a:t>
            </a:r>
            <a:r>
              <a:rPr lang="da-DK" dirty="0">
                <a:solidFill>
                  <a:srgbClr val="FFFF00"/>
                </a:solidFill>
                <a:latin typeface="Comic Sans MS" panose="030F0702030302020204" pitchFamily="66" charset="0"/>
              </a:rPr>
              <a:t> aldosteron: </a:t>
            </a:r>
            <a:r>
              <a:rPr lang="tr-TR" dirty="0">
                <a:latin typeface="Comic Sans MS" panose="030F0702030302020204" pitchFamily="66" charset="0"/>
              </a:rPr>
              <a:t>S</a:t>
            </a:r>
            <a:r>
              <a:rPr lang="da-DK" dirty="0">
                <a:latin typeface="Comic Sans MS" panose="030F0702030302020204" pitchFamily="66" charset="0"/>
              </a:rPr>
              <a:t>pironola</a:t>
            </a:r>
            <a:r>
              <a:rPr lang="tr-TR" dirty="0">
                <a:latin typeface="Comic Sans MS" panose="030F0702030302020204" pitchFamily="66" charset="0"/>
              </a:rPr>
              <a:t>c</a:t>
            </a:r>
            <a:r>
              <a:rPr lang="da-DK" dirty="0">
                <a:latin typeface="Comic Sans MS" panose="030F0702030302020204" pitchFamily="66" charset="0"/>
              </a:rPr>
              <a:t>ton</a:t>
            </a:r>
            <a:r>
              <a:rPr lang="tr-TR" dirty="0">
                <a:latin typeface="Comic Sans MS" panose="030F0702030302020204" pitchFamily="66" charset="0"/>
              </a:rPr>
              <a:t>e </a:t>
            </a:r>
          </a:p>
          <a:p>
            <a:pPr marL="0" indent="0">
              <a:buNone/>
            </a:pPr>
            <a:r>
              <a:rPr lang="da-DK" dirty="0">
                <a:solidFill>
                  <a:srgbClr val="FFFF00"/>
                </a:solidFill>
                <a:latin typeface="Comic Sans MS" panose="030F0702030302020204" pitchFamily="66" charset="0"/>
              </a:rPr>
              <a:t>Di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abetic</a:t>
            </a:r>
            <a:r>
              <a:rPr 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nephropathy</a:t>
            </a:r>
            <a:r>
              <a:rPr 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da-DK" dirty="0">
                <a:solidFill>
                  <a:srgbClr val="FFFF00"/>
                </a:solidFill>
                <a:latin typeface="Comic Sans MS" panose="030F0702030302020204" pitchFamily="66" charset="0"/>
              </a:rPr>
              <a:t>(Tip I): </a:t>
            </a:r>
            <a:r>
              <a:rPr lang="da-DK" dirty="0">
                <a:latin typeface="Comic Sans MS" panose="030F0702030302020204" pitchFamily="66" charset="0"/>
              </a:rPr>
              <a:t>ACEI, ARB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a-DK" dirty="0">
                <a:solidFill>
                  <a:srgbClr val="FFFF00"/>
                </a:solidFill>
                <a:latin typeface="Comic Sans MS" panose="030F0702030302020204" pitchFamily="66" charset="0"/>
              </a:rPr>
              <a:t>Di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abetic</a:t>
            </a:r>
            <a:r>
              <a:rPr 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nephropathy</a:t>
            </a:r>
            <a:r>
              <a:rPr 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da-DK" dirty="0">
                <a:solidFill>
                  <a:srgbClr val="FFFF00"/>
                </a:solidFill>
                <a:latin typeface="Comic Sans MS" panose="030F0702030302020204" pitchFamily="66" charset="0"/>
              </a:rPr>
              <a:t>(Tip II): </a:t>
            </a:r>
            <a:r>
              <a:rPr lang="da-DK" dirty="0">
                <a:latin typeface="Comic Sans MS" panose="030F0702030302020204" pitchFamily="66" charset="0"/>
              </a:rPr>
              <a:t>ACEI, ARB, </a:t>
            </a:r>
            <a:r>
              <a:rPr lang="tr-TR" dirty="0">
                <a:latin typeface="Comic Sans MS" panose="030F0702030302020204" pitchFamily="66" charset="0"/>
              </a:rPr>
              <a:t>CCB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Pregnancy</a:t>
            </a:r>
            <a:r>
              <a:rPr lang="da-DK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da-DK" dirty="0">
                <a:latin typeface="Comic Sans MS" panose="030F0702030302020204" pitchFamily="66" charset="0"/>
              </a:rPr>
              <a:t>Met</a:t>
            </a:r>
            <a:r>
              <a:rPr lang="tr-TR" dirty="0" err="1">
                <a:latin typeface="Comic Sans MS" panose="030F0702030302020204" pitchFamily="66" charset="0"/>
              </a:rPr>
              <a:t>hyl</a:t>
            </a:r>
            <a:r>
              <a:rPr lang="da-DK" dirty="0">
                <a:latin typeface="Comic Sans MS" panose="030F0702030302020204" pitchFamily="66" charset="0"/>
              </a:rPr>
              <a:t>dopa, h</a:t>
            </a:r>
            <a:r>
              <a:rPr lang="tr-TR" dirty="0">
                <a:latin typeface="Comic Sans MS" panose="030F0702030302020204" pitchFamily="66" charset="0"/>
              </a:rPr>
              <a:t>y</a:t>
            </a:r>
            <a:r>
              <a:rPr lang="da-DK" dirty="0">
                <a:latin typeface="Comic Sans MS" panose="030F0702030302020204" pitchFamily="66" charset="0"/>
              </a:rPr>
              <a:t>dralazin</a:t>
            </a:r>
            <a:r>
              <a:rPr lang="tr-TR" dirty="0">
                <a:latin typeface="Comic Sans MS" panose="030F0702030302020204" pitchFamily="66" charset="0"/>
              </a:rPr>
              <a:t>e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134711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Drug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choice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Dyslipidemia</a:t>
            </a:r>
            <a:r>
              <a:rPr lang="da-DK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da-DK" dirty="0">
                <a:latin typeface="Comic Sans MS" panose="030F0702030302020204" pitchFamily="66" charset="0"/>
              </a:rPr>
              <a:t>Al</a:t>
            </a:r>
            <a:r>
              <a:rPr lang="tr-TR" dirty="0" err="1">
                <a:latin typeface="Comic Sans MS" panose="030F0702030302020204" pitchFamily="66" charset="0"/>
              </a:rPr>
              <a:t>pha</a:t>
            </a:r>
            <a:r>
              <a:rPr lang="da-DK" dirty="0">
                <a:latin typeface="Comic Sans MS" panose="030F0702030302020204" pitchFamily="66" charset="0"/>
              </a:rPr>
              <a:t> </a:t>
            </a:r>
            <a:r>
              <a:rPr lang="en-US" altLang="ar-SA" dirty="0">
                <a:latin typeface="Comic Sans MS" panose="030F0702030302020204" pitchFamily="66" charset="0"/>
                <a:cs typeface="Traditional Arabic" pitchFamily="2" charset="-78"/>
              </a:rPr>
              <a:t>blocker</a:t>
            </a:r>
            <a:r>
              <a:rPr lang="da-DK" dirty="0">
                <a:latin typeface="Comic Sans MS" panose="030F0702030302020204" pitchFamily="66" charset="0"/>
              </a:rPr>
              <a:t>, CCB, ACEI, ARB, Indapamide, ISA positi</a:t>
            </a:r>
            <a:r>
              <a:rPr lang="tr-TR" dirty="0">
                <a:latin typeface="Comic Sans MS" panose="030F0702030302020204" pitchFamily="66" charset="0"/>
              </a:rPr>
              <a:t>ve</a:t>
            </a:r>
            <a:r>
              <a:rPr lang="da-DK" dirty="0">
                <a:latin typeface="Comic Sans MS" panose="030F0702030302020204" pitchFamily="66" charset="0"/>
              </a:rPr>
              <a:t> </a:t>
            </a:r>
            <a:r>
              <a:rPr lang="tr-TR" altLang="ar-SA" dirty="0">
                <a:latin typeface="Comic Sans MS" panose="030F0702030302020204" pitchFamily="66" charset="0"/>
                <a:cs typeface="Traditional Arabic" pitchFamily="2" charset="-78"/>
              </a:rPr>
              <a:t>B</a:t>
            </a:r>
            <a:r>
              <a:rPr lang="en-US" altLang="ar-SA" dirty="0">
                <a:latin typeface="Comic Sans MS" panose="030F0702030302020204" pitchFamily="66" charset="0"/>
                <a:cs typeface="Traditional Arabic" pitchFamily="2" charset="-78"/>
              </a:rPr>
              <a:t>eta-blocker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alt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Bradycardia</a:t>
            </a:r>
            <a:r>
              <a:rPr lang="da-DK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da-DK" dirty="0">
                <a:latin typeface="Comic Sans MS" panose="030F0702030302020204" pitchFamily="66" charset="0"/>
              </a:rPr>
              <a:t>ACEI, ARB, dih</a:t>
            </a:r>
            <a:r>
              <a:rPr lang="tr-TR" dirty="0">
                <a:latin typeface="Comic Sans MS" panose="030F0702030302020204" pitchFamily="66" charset="0"/>
              </a:rPr>
              <a:t>y</a:t>
            </a:r>
            <a:r>
              <a:rPr lang="da-DK" dirty="0">
                <a:latin typeface="Comic Sans MS" panose="030F0702030302020204" pitchFamily="66" charset="0"/>
              </a:rPr>
              <a:t>dropiridin</a:t>
            </a:r>
            <a:r>
              <a:rPr lang="tr-TR" dirty="0">
                <a:latin typeface="Comic Sans MS" panose="030F0702030302020204" pitchFamily="66" charset="0"/>
              </a:rPr>
              <a:t>e</a:t>
            </a:r>
            <a:r>
              <a:rPr lang="da-DK" dirty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Essential</a:t>
            </a:r>
            <a:r>
              <a:rPr 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 tremor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tr-TR" altLang="ar-SA" dirty="0">
                <a:latin typeface="Comic Sans MS" panose="030F0702030302020204" pitchFamily="66" charset="0"/>
                <a:cs typeface="Traditional Arabic" pitchFamily="2" charset="-78"/>
              </a:rPr>
              <a:t>B</a:t>
            </a:r>
            <a:r>
              <a:rPr lang="en-US" altLang="ar-SA" dirty="0">
                <a:latin typeface="Comic Sans MS" panose="030F0702030302020204" pitchFamily="66" charset="0"/>
                <a:cs typeface="Traditional Arabic" pitchFamily="2" charset="-78"/>
              </a:rPr>
              <a:t>eta-blocker </a:t>
            </a:r>
            <a:endParaRPr lang="tr-TR" altLang="ar-SA" dirty="0">
              <a:latin typeface="Comic Sans MS" panose="030F0702030302020204" pitchFamily="66" charset="0"/>
              <a:cs typeface="Traditional Arabic" pitchFamily="2" charset="-78"/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Elderly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s-ES" dirty="0">
                <a:latin typeface="Comic Sans MS" panose="030F0702030302020204" pitchFamily="66" charset="0"/>
              </a:rPr>
              <a:t>Diüretik, CCB, ACEI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Young</a:t>
            </a:r>
            <a:r>
              <a:rPr 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patients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tr-TR" altLang="ar-SA" dirty="0">
                <a:latin typeface="Comic Sans MS" panose="030F0702030302020204" pitchFamily="66" charset="0"/>
                <a:cs typeface="Traditional Arabic" pitchFamily="2" charset="-78"/>
              </a:rPr>
              <a:t>B</a:t>
            </a:r>
            <a:r>
              <a:rPr lang="en-US" altLang="ar-SA" dirty="0">
                <a:latin typeface="Comic Sans MS" panose="030F0702030302020204" pitchFamily="66" charset="0"/>
                <a:cs typeface="Traditional Arabic" pitchFamily="2" charset="-78"/>
              </a:rPr>
              <a:t>eta-blocker</a:t>
            </a:r>
            <a:r>
              <a:rPr lang="es-ES" dirty="0">
                <a:latin typeface="Comic Sans MS" panose="030F0702030302020204" pitchFamily="66" charset="0"/>
              </a:rPr>
              <a:t>, ACEI, CCB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744379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Drug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choice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Renovascular</a:t>
            </a:r>
            <a:r>
              <a:rPr 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disease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s-ES" dirty="0">
                <a:latin typeface="Comic Sans MS" panose="030F0702030302020204" pitchFamily="66" charset="0"/>
              </a:rPr>
              <a:t>CCB, </a:t>
            </a:r>
            <a:r>
              <a:rPr lang="tr-TR" altLang="ar-SA" dirty="0">
                <a:latin typeface="Comic Sans MS" panose="030F0702030302020204" pitchFamily="66" charset="0"/>
                <a:cs typeface="Traditional Arabic" pitchFamily="2" charset="-78"/>
              </a:rPr>
              <a:t>B</a:t>
            </a:r>
            <a:r>
              <a:rPr lang="en-US" altLang="ar-SA" dirty="0">
                <a:latin typeface="Comic Sans MS" panose="030F0702030302020204" pitchFamily="66" charset="0"/>
                <a:cs typeface="Traditional Arabic" pitchFamily="2" charset="-78"/>
              </a:rPr>
              <a:t>eta-blocker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H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ypercalciuric</a:t>
            </a:r>
            <a:r>
              <a:rPr 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kidney</a:t>
            </a:r>
            <a:r>
              <a:rPr 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stone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  <a:r>
              <a:rPr lang="es-ES" dirty="0">
                <a:latin typeface="Comic Sans MS" panose="030F0702030302020204" pitchFamily="66" charset="0"/>
              </a:rPr>
              <a:t>	T</a:t>
            </a:r>
            <a:r>
              <a:rPr lang="tr-TR" dirty="0" err="1">
                <a:latin typeface="Comic Sans MS" panose="030F0702030302020204" pitchFamily="66" charset="0"/>
              </a:rPr>
              <a:t>hiazides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Renal transplanta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tion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s-ES" dirty="0">
                <a:latin typeface="Comic Sans MS" panose="030F0702030302020204" pitchFamily="66" charset="0"/>
              </a:rPr>
              <a:t>CCB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Ar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thritis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s-ES" dirty="0">
                <a:latin typeface="Comic Sans MS" panose="030F0702030302020204" pitchFamily="66" charset="0"/>
              </a:rPr>
              <a:t>CCB, </a:t>
            </a:r>
            <a:r>
              <a:rPr lang="da-DK" dirty="0">
                <a:latin typeface="Comic Sans MS" panose="030F0702030302020204" pitchFamily="66" charset="0"/>
              </a:rPr>
              <a:t>Al</a:t>
            </a:r>
            <a:r>
              <a:rPr lang="tr-TR" dirty="0" err="1">
                <a:latin typeface="Comic Sans MS" panose="030F0702030302020204" pitchFamily="66" charset="0"/>
              </a:rPr>
              <a:t>pha</a:t>
            </a:r>
            <a:r>
              <a:rPr lang="da-DK" dirty="0">
                <a:latin typeface="Comic Sans MS" panose="030F0702030302020204" pitchFamily="66" charset="0"/>
              </a:rPr>
              <a:t> </a:t>
            </a:r>
            <a:r>
              <a:rPr lang="en-US" altLang="ar-SA" dirty="0">
                <a:latin typeface="Comic Sans MS" panose="030F0702030302020204" pitchFamily="66" charset="0"/>
                <a:cs typeface="Traditional Arabic" pitchFamily="2" charset="-78"/>
              </a:rPr>
              <a:t>blocker </a:t>
            </a:r>
            <a:endParaRPr lang="tr-TR" altLang="ar-SA" dirty="0">
              <a:latin typeface="Comic Sans MS" panose="030F0702030302020204" pitchFamily="66" charset="0"/>
              <a:cs typeface="Traditional Arabic" pitchFamily="2" charset="-78"/>
            </a:endParaRPr>
          </a:p>
          <a:p>
            <a:pPr marL="0" indent="0">
              <a:buNone/>
            </a:pP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Ast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hma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s-ES" dirty="0">
                <a:latin typeface="Comic Sans MS" panose="030F0702030302020204" pitchFamily="66" charset="0"/>
              </a:rPr>
              <a:t>CCB, </a:t>
            </a:r>
            <a:r>
              <a:rPr lang="da-DK" dirty="0">
                <a:latin typeface="Comic Sans MS" panose="030F0702030302020204" pitchFamily="66" charset="0"/>
              </a:rPr>
              <a:t>Di</a:t>
            </a:r>
            <a:r>
              <a:rPr lang="tr-TR" dirty="0" err="1">
                <a:latin typeface="Comic Sans MS" panose="030F0702030302020204" pitchFamily="66" charset="0"/>
              </a:rPr>
              <a:t>uretic</a:t>
            </a:r>
            <a:r>
              <a:rPr lang="tr-TR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Isolated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 s</a:t>
            </a:r>
            <a:r>
              <a:rPr 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y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stoli</a:t>
            </a:r>
            <a:r>
              <a:rPr 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c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 h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ypertension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 (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elderly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):</a:t>
            </a:r>
            <a:r>
              <a:rPr lang="es-ES" dirty="0">
                <a:latin typeface="Comic Sans MS" panose="030F0702030302020204" pitchFamily="66" charset="0"/>
              </a:rPr>
              <a:t>	</a:t>
            </a:r>
            <a:r>
              <a:rPr lang="da-DK" dirty="0">
                <a:latin typeface="Comic Sans MS" panose="030F0702030302020204" pitchFamily="66" charset="0"/>
              </a:rPr>
              <a:t>Di</a:t>
            </a:r>
            <a:r>
              <a:rPr lang="tr-TR" dirty="0" err="1">
                <a:latin typeface="Comic Sans MS" panose="030F0702030302020204" pitchFamily="66" charset="0"/>
              </a:rPr>
              <a:t>uretic</a:t>
            </a:r>
            <a:r>
              <a:rPr lang="es-ES" dirty="0">
                <a:latin typeface="Comic Sans MS" panose="030F0702030302020204" pitchFamily="66" charset="0"/>
              </a:rPr>
              <a:t>, CCB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24676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702030302020204" pitchFamily="66" charset="0"/>
              </a:rPr>
              <a:t>Drug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choice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Hyperthyroidism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tr-TR" altLang="ar-SA" dirty="0">
                <a:latin typeface="Comic Sans MS" panose="030F0702030302020204" pitchFamily="66" charset="0"/>
                <a:cs typeface="Traditional Arabic" pitchFamily="2" charset="-78"/>
              </a:rPr>
              <a:t>B</a:t>
            </a:r>
            <a:r>
              <a:rPr lang="en-US" altLang="ar-SA" dirty="0">
                <a:latin typeface="Comic Sans MS" panose="030F0702030302020204" pitchFamily="66" charset="0"/>
                <a:cs typeface="Traditional Arabic" pitchFamily="2" charset="-78"/>
              </a:rPr>
              <a:t>eta-blocker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Osteoporosis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s-ES" dirty="0">
                <a:latin typeface="Comic Sans MS" panose="030F0702030302020204" pitchFamily="66" charset="0"/>
              </a:rPr>
              <a:t>T</a:t>
            </a:r>
            <a:r>
              <a:rPr lang="tr-TR" dirty="0" err="1">
                <a:latin typeface="Comic Sans MS" panose="030F0702030302020204" pitchFamily="66" charset="0"/>
              </a:rPr>
              <a:t>hiazides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Prostatism</a:t>
            </a:r>
            <a:r>
              <a:rPr 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 (BPH)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da-DK" dirty="0">
                <a:latin typeface="Comic Sans MS" panose="030F0702030302020204" pitchFamily="66" charset="0"/>
              </a:rPr>
              <a:t>Al</a:t>
            </a:r>
            <a:r>
              <a:rPr lang="tr-TR" dirty="0" err="1">
                <a:latin typeface="Comic Sans MS" panose="030F0702030302020204" pitchFamily="66" charset="0"/>
              </a:rPr>
              <a:t>pha</a:t>
            </a:r>
            <a:r>
              <a:rPr lang="da-DK" dirty="0">
                <a:latin typeface="Comic Sans MS" panose="030F0702030302020204" pitchFamily="66" charset="0"/>
              </a:rPr>
              <a:t> </a:t>
            </a:r>
            <a:r>
              <a:rPr lang="en-US" altLang="ar-SA" dirty="0">
                <a:latin typeface="Comic Sans MS" panose="030F0702030302020204" pitchFamily="66" charset="0"/>
                <a:cs typeface="Traditional Arabic" pitchFamily="2" charset="-78"/>
              </a:rPr>
              <a:t>blocker </a:t>
            </a:r>
            <a:endParaRPr lang="tr-TR" altLang="ar-SA" dirty="0">
              <a:latin typeface="Comic Sans MS" panose="030F0702030302020204" pitchFamily="66" charset="0"/>
              <a:cs typeface="Traditional Arabic" pitchFamily="2" charset="-78"/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Chronic</a:t>
            </a:r>
            <a:r>
              <a:rPr 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kidney</a:t>
            </a:r>
            <a:r>
              <a:rPr 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disease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s-ES" dirty="0">
                <a:latin typeface="Comic Sans MS" panose="030F0702030302020204" pitchFamily="66" charset="0"/>
              </a:rPr>
              <a:t>ACEI, ARB 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Recurrent</a:t>
            </a:r>
            <a:r>
              <a:rPr 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stroke</a:t>
            </a:r>
            <a:r>
              <a:rPr lang="es-ES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da-DK" dirty="0">
                <a:latin typeface="Comic Sans MS" panose="030F0702030302020204" pitchFamily="66" charset="0"/>
              </a:rPr>
              <a:t>Di</a:t>
            </a:r>
            <a:r>
              <a:rPr lang="tr-TR" dirty="0" err="1">
                <a:latin typeface="Comic Sans MS" panose="030F0702030302020204" pitchFamily="66" charset="0"/>
              </a:rPr>
              <a:t>uretic</a:t>
            </a:r>
            <a:r>
              <a:rPr lang="es-ES" dirty="0">
                <a:latin typeface="Comic Sans MS" panose="030F0702030302020204" pitchFamily="66" charset="0"/>
              </a:rPr>
              <a:t>, ACEI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78967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800" dirty="0"/>
              <a:t>Side </a:t>
            </a:r>
            <a:r>
              <a:rPr lang="tr-TR" altLang="en-US" sz="4800" dirty="0" err="1"/>
              <a:t>effects</a:t>
            </a:r>
            <a:endParaRPr lang="tr-TR" altLang="en-US" sz="4800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tr-TR" altLang="en-US" sz="2400" dirty="0" err="1"/>
              <a:t>Every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medicine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may</a:t>
            </a:r>
            <a:r>
              <a:rPr lang="tr-TR" altLang="en-US" sz="2400" dirty="0"/>
              <a:t> </a:t>
            </a:r>
            <a:r>
              <a:rPr lang="tr-TR" altLang="en-US" sz="2400" dirty="0" err="1"/>
              <a:t>have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side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effects</a:t>
            </a:r>
            <a:endParaRPr lang="tr-TR" altLang="en-US" sz="2400" dirty="0"/>
          </a:p>
          <a:p>
            <a:pPr>
              <a:lnSpc>
                <a:spcPct val="110000"/>
              </a:lnSpc>
            </a:pPr>
            <a:r>
              <a:rPr lang="tr-TR" altLang="en-US" sz="2400" dirty="0" err="1"/>
              <a:t>Medicines</a:t>
            </a:r>
            <a:r>
              <a:rPr lang="tr-TR" altLang="en-US" sz="2400" dirty="0"/>
              <a:t> form </a:t>
            </a:r>
            <a:r>
              <a:rPr lang="tr-TR" altLang="en-US" sz="2400" dirty="0" err="1"/>
              <a:t>same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class</a:t>
            </a:r>
            <a:r>
              <a:rPr lang="tr-TR" altLang="en-US" sz="2400" dirty="0"/>
              <a:t> </a:t>
            </a:r>
            <a:r>
              <a:rPr lang="tr-TR" altLang="en-US" sz="2400" dirty="0" err="1"/>
              <a:t>have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similar</a:t>
            </a:r>
            <a:r>
              <a:rPr lang="tr-TR" altLang="en-US" sz="2400" dirty="0"/>
              <a:t> </a:t>
            </a:r>
            <a:r>
              <a:rPr lang="tr-TR" altLang="en-US" sz="2400" dirty="0" err="1"/>
              <a:t>side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effects</a:t>
            </a:r>
            <a:endParaRPr lang="tr-TR" altLang="en-US" sz="2400" dirty="0"/>
          </a:p>
          <a:p>
            <a:pPr>
              <a:lnSpc>
                <a:spcPct val="110000"/>
              </a:lnSpc>
            </a:pP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frequency</a:t>
            </a:r>
            <a:r>
              <a:rPr lang="tr-TR" altLang="en-US" sz="2400" dirty="0"/>
              <a:t> of </a:t>
            </a:r>
            <a:r>
              <a:rPr lang="tr-TR" altLang="en-US" sz="2400" dirty="0" err="1"/>
              <a:t>side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effects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are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similar</a:t>
            </a:r>
            <a:r>
              <a:rPr lang="tr-TR" altLang="en-US" sz="2400" dirty="0"/>
              <a:t> in </a:t>
            </a:r>
            <a:r>
              <a:rPr lang="tr-TR" altLang="en-US" sz="2400" dirty="0" err="1"/>
              <a:t>all</a:t>
            </a:r>
            <a:r>
              <a:rPr lang="tr-TR" altLang="en-US" sz="2400" dirty="0"/>
              <a:t> </a:t>
            </a:r>
            <a:r>
              <a:rPr lang="tr-TR" altLang="en-US" sz="2400" dirty="0" err="1"/>
              <a:t>classes</a:t>
            </a:r>
            <a:endParaRPr lang="tr-TR" altLang="en-US" sz="2400" dirty="0"/>
          </a:p>
          <a:p>
            <a:pPr>
              <a:lnSpc>
                <a:spcPct val="110000"/>
              </a:lnSpc>
            </a:pPr>
            <a:r>
              <a:rPr lang="tr-TR" altLang="en-US" sz="2400" dirty="0"/>
              <a:t>At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present</a:t>
            </a:r>
            <a:r>
              <a:rPr lang="tr-TR" altLang="en-US" sz="2400" dirty="0"/>
              <a:t> time </a:t>
            </a:r>
            <a:r>
              <a:rPr lang="tr-TR" altLang="en-US" sz="2400" dirty="0" err="1"/>
              <a:t>hypertensive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patients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are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lucky</a:t>
            </a:r>
            <a:r>
              <a:rPr lang="tr-TR" altLang="en-US" sz="2400" dirty="0"/>
              <a:t> </a:t>
            </a:r>
            <a:r>
              <a:rPr lang="tr-TR" altLang="en-US" sz="2400" dirty="0" err="1"/>
              <a:t>because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there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are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many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medicines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and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their</a:t>
            </a:r>
            <a:r>
              <a:rPr lang="tr-TR" altLang="en-US" sz="2400" dirty="0"/>
              <a:t> </a:t>
            </a:r>
            <a:r>
              <a:rPr lang="tr-TR" altLang="en-US" sz="2400" dirty="0" err="1"/>
              <a:t>side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effects</a:t>
            </a:r>
            <a:r>
              <a:rPr lang="tr-TR" altLang="en-US" sz="2400" dirty="0"/>
              <a:t> </a:t>
            </a:r>
            <a:r>
              <a:rPr lang="tr-TR" altLang="en-US" sz="2400" dirty="0" err="1"/>
              <a:t>decreased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compared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to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past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and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most</a:t>
            </a:r>
            <a:r>
              <a:rPr lang="tr-TR" altLang="en-US" sz="2400" dirty="0"/>
              <a:t> of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side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effects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are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mild</a:t>
            </a:r>
            <a:endParaRPr lang="tr-TR" altLang="en-US" sz="2400" dirty="0"/>
          </a:p>
          <a:p>
            <a:pPr>
              <a:lnSpc>
                <a:spcPct val="110000"/>
              </a:lnSpc>
            </a:pPr>
            <a:r>
              <a:rPr lang="tr-TR" altLang="en-US" sz="2400" dirty="0" err="1"/>
              <a:t>If</a:t>
            </a:r>
            <a:r>
              <a:rPr lang="tr-TR" altLang="en-US" sz="2400" dirty="0"/>
              <a:t>  </a:t>
            </a:r>
            <a:r>
              <a:rPr lang="tr-TR" altLang="en-US" sz="2400" dirty="0" err="1"/>
              <a:t>side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effect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arises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medicine</a:t>
            </a:r>
            <a:r>
              <a:rPr lang="tr-TR" altLang="en-US" sz="2400" dirty="0"/>
              <a:t> can be </a:t>
            </a:r>
            <a:r>
              <a:rPr lang="tr-TR" altLang="en-US" sz="2400" dirty="0" err="1"/>
              <a:t>changes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easily</a:t>
            </a:r>
            <a:endParaRPr lang="tr-TR" altLang="en-US" sz="2400" dirty="0"/>
          </a:p>
          <a:p>
            <a:pPr>
              <a:lnSpc>
                <a:spcPct val="110000"/>
              </a:lnSpc>
            </a:pPr>
            <a:r>
              <a:rPr lang="tr-TR" altLang="en-US" sz="2400" dirty="0"/>
              <a:t>Do not </a:t>
            </a:r>
            <a:r>
              <a:rPr lang="tr-TR" altLang="en-US" sz="2400" dirty="0" err="1"/>
              <a:t>forget</a:t>
            </a:r>
            <a:r>
              <a:rPr lang="tr-TR" altLang="en-US" sz="2400" dirty="0"/>
              <a:t> </a:t>
            </a:r>
            <a:r>
              <a:rPr lang="tr-TR" altLang="en-US" sz="2400" dirty="0" err="1"/>
              <a:t>uncontrolled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hypertension</a:t>
            </a:r>
            <a:r>
              <a:rPr lang="tr-TR" altLang="en-US" sz="2400" dirty="0"/>
              <a:t> can </a:t>
            </a:r>
            <a:r>
              <a:rPr lang="tr-TR" altLang="en-US" sz="2400" dirty="0" err="1"/>
              <a:t>damage</a:t>
            </a:r>
            <a:endParaRPr lang="tr-T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124683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590972"/>
            <a:ext cx="9004300" cy="1181100"/>
          </a:xfrm>
        </p:spPr>
        <p:txBody>
          <a:bodyPr/>
          <a:lstStyle/>
          <a:p>
            <a:r>
              <a:rPr lang="tr-TR" altLang="en-US" dirty="0" err="1"/>
              <a:t>Frequent</a:t>
            </a:r>
            <a:r>
              <a:rPr lang="tr-TR" altLang="en-US" dirty="0"/>
              <a:t>/</a:t>
            </a:r>
            <a:r>
              <a:rPr lang="tr-TR" altLang="en-US" dirty="0" err="1"/>
              <a:t>expected</a:t>
            </a:r>
            <a:r>
              <a:rPr lang="tr-TR" altLang="en-US" dirty="0"/>
              <a:t> </a:t>
            </a:r>
            <a:r>
              <a:rPr lang="tr-TR" altLang="en-US" dirty="0" err="1"/>
              <a:t>side</a:t>
            </a:r>
            <a:r>
              <a:rPr lang="tr-TR" altLang="en-US" dirty="0"/>
              <a:t> </a:t>
            </a:r>
            <a:r>
              <a:rPr lang="tr-TR" altLang="en-US" dirty="0" err="1"/>
              <a:t>effects</a:t>
            </a:r>
            <a:endParaRPr lang="tr-TR" alt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 err="1"/>
              <a:t>Cough</a:t>
            </a:r>
            <a:endParaRPr lang="tr-TR" altLang="en-US" dirty="0"/>
          </a:p>
          <a:p>
            <a:r>
              <a:rPr lang="tr-TR" altLang="en-US" dirty="0" err="1"/>
              <a:t>Headache</a:t>
            </a:r>
            <a:endParaRPr lang="tr-TR" altLang="en-US" dirty="0"/>
          </a:p>
          <a:p>
            <a:r>
              <a:rPr lang="tr-TR" altLang="en-US" dirty="0" err="1"/>
              <a:t>Edema</a:t>
            </a:r>
            <a:r>
              <a:rPr lang="tr-TR" altLang="en-US" dirty="0"/>
              <a:t> on </a:t>
            </a:r>
            <a:r>
              <a:rPr lang="tr-TR" altLang="en-US" dirty="0" err="1"/>
              <a:t>foot</a:t>
            </a:r>
            <a:endParaRPr lang="tr-TR" altLang="en-US" dirty="0"/>
          </a:p>
          <a:p>
            <a:r>
              <a:rPr lang="tr-TR" altLang="en-US" dirty="0" err="1"/>
              <a:t>Bradycardia</a:t>
            </a:r>
            <a:endParaRPr lang="tr-TR" altLang="en-US" dirty="0"/>
          </a:p>
          <a:p>
            <a:r>
              <a:rPr lang="tr-TR" altLang="en-US" dirty="0" err="1"/>
              <a:t>Frequent</a:t>
            </a:r>
            <a:r>
              <a:rPr lang="tr-TR" altLang="en-US" dirty="0"/>
              <a:t> </a:t>
            </a:r>
            <a:r>
              <a:rPr lang="tr-TR" altLang="en-US" dirty="0" err="1"/>
              <a:t>urination</a:t>
            </a:r>
            <a:endParaRPr lang="tr-TR" altLang="en-US" dirty="0"/>
          </a:p>
          <a:p>
            <a:r>
              <a:rPr lang="tr-TR" altLang="en-US" dirty="0" err="1"/>
              <a:t>Hypotension</a:t>
            </a:r>
            <a:endParaRPr lang="tr-TR" altLang="en-US" dirty="0"/>
          </a:p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5473644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topics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Initiation</a:t>
            </a:r>
            <a:r>
              <a:rPr lang="tr-TR" dirty="0"/>
              <a:t> time of </a:t>
            </a:r>
            <a:r>
              <a:rPr lang="tr-TR" dirty="0" err="1"/>
              <a:t>medicine</a:t>
            </a:r>
            <a:endParaRPr lang="tr-TR" dirty="0"/>
          </a:p>
          <a:p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failure</a:t>
            </a:r>
            <a:endParaRPr lang="tr-TR" dirty="0"/>
          </a:p>
          <a:p>
            <a:r>
              <a:rPr lang="tr-TR" dirty="0" err="1"/>
              <a:t>Resistant</a:t>
            </a:r>
            <a:r>
              <a:rPr lang="tr-TR" dirty="0"/>
              <a:t> </a:t>
            </a:r>
            <a:r>
              <a:rPr lang="tr-TR" dirty="0" err="1"/>
              <a:t>hypertension</a:t>
            </a:r>
            <a:endParaRPr lang="tr-TR" dirty="0"/>
          </a:p>
          <a:p>
            <a:r>
              <a:rPr lang="tr-TR" dirty="0" err="1"/>
              <a:t>Hypertensive</a:t>
            </a:r>
            <a:r>
              <a:rPr lang="tr-TR" dirty="0"/>
              <a:t> </a:t>
            </a:r>
            <a:r>
              <a:rPr lang="tr-TR" dirty="0" err="1"/>
              <a:t>crisis</a:t>
            </a:r>
            <a:endParaRPr lang="tr-TR" dirty="0"/>
          </a:p>
          <a:p>
            <a:r>
              <a:rPr lang="tr-TR" dirty="0" err="1"/>
              <a:t>Patient</a:t>
            </a:r>
            <a:r>
              <a:rPr lang="tr-TR" dirty="0"/>
              <a:t> </a:t>
            </a:r>
            <a:r>
              <a:rPr lang="tr-TR" dirty="0" err="1"/>
              <a:t>education</a:t>
            </a:r>
            <a:endParaRPr lang="tr-TR" dirty="0"/>
          </a:p>
          <a:p>
            <a:r>
              <a:rPr lang="tr-TR" dirty="0" err="1"/>
              <a:t>Guidelines</a:t>
            </a:r>
            <a:endParaRPr lang="tr-TR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458745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1342" y="1455068"/>
            <a:ext cx="9004300" cy="1181100"/>
          </a:xfrm>
        </p:spPr>
        <p:txBody>
          <a:bodyPr/>
          <a:lstStyle/>
          <a:p>
            <a:r>
              <a:rPr lang="tr-TR" dirty="0"/>
              <a:t>IS IT POSSIBLE TO MEASURE BP WITH A CELLULAR PHONE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6704433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6325" y="1027112"/>
            <a:ext cx="9004300" cy="1181100"/>
          </a:xfrm>
        </p:spPr>
        <p:txBody>
          <a:bodyPr/>
          <a:lstStyle/>
          <a:p>
            <a:r>
              <a:rPr lang="tr-TR" dirty="0"/>
              <a:t>IS IT POSSIBLE TO MEASURE BP WITH A CELLULAR PHONE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9921" y="2449098"/>
            <a:ext cx="9004300" cy="4251325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1.Cellular </a:t>
            </a:r>
            <a:r>
              <a:rPr lang="tr-TR" dirty="0" err="1"/>
              <a:t>phone</a:t>
            </a:r>
            <a:r>
              <a:rPr lang="tr-TR" dirty="0"/>
              <a:t> </a:t>
            </a:r>
            <a:r>
              <a:rPr lang="tr-TR" dirty="0" err="1"/>
              <a:t>alone</a:t>
            </a:r>
            <a:endParaRPr lang="tr-TR" dirty="0"/>
          </a:p>
          <a:p>
            <a:r>
              <a:rPr lang="tr-TR" dirty="0"/>
              <a:t>2.Cellular </a:t>
            </a:r>
            <a:r>
              <a:rPr lang="tr-TR" dirty="0" err="1"/>
              <a:t>phone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equipment</a:t>
            </a:r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4935753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374" y="806996"/>
            <a:ext cx="9004300" cy="1181100"/>
          </a:xfrm>
        </p:spPr>
        <p:txBody>
          <a:bodyPr/>
          <a:lstStyle/>
          <a:p>
            <a:r>
              <a:rPr lang="tr-TR" altLang="tr-TR" dirty="0" err="1">
                <a:latin typeface="Comic Sans MS" charset="-94"/>
              </a:rPr>
              <a:t>Why</a:t>
            </a:r>
            <a:r>
              <a:rPr lang="tr-TR" altLang="tr-TR" dirty="0">
                <a:latin typeface="Comic Sans MS" charset="-94"/>
              </a:rPr>
              <a:t> BP </a:t>
            </a:r>
            <a:r>
              <a:rPr lang="tr-TR" altLang="tr-TR" dirty="0" err="1">
                <a:latin typeface="Comic Sans MS" charset="-94"/>
              </a:rPr>
              <a:t>monitor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ownership</a:t>
            </a:r>
            <a:r>
              <a:rPr lang="tr-TR" altLang="tr-TR" dirty="0">
                <a:latin typeface="Comic Sans MS" charset="-94"/>
              </a:rPr>
              <a:t> is </a:t>
            </a:r>
            <a:r>
              <a:rPr lang="tr-TR" altLang="tr-TR" dirty="0" err="1">
                <a:latin typeface="Comic Sans MS" charset="-94"/>
              </a:rPr>
              <a:t>important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2535188"/>
            <a:ext cx="9004300" cy="4806950"/>
          </a:xfrm>
        </p:spPr>
        <p:txBody>
          <a:bodyPr/>
          <a:lstStyle/>
          <a:p>
            <a:r>
              <a:rPr lang="tr-TR" altLang="tr-TR" sz="2800" dirty="0" err="1">
                <a:latin typeface="Comic Sans MS" charset="-94"/>
              </a:rPr>
              <a:t>Only</a:t>
            </a:r>
            <a:r>
              <a:rPr lang="tr-TR" altLang="tr-TR" sz="2800" dirty="0">
                <a:latin typeface="Comic Sans MS" charset="-94"/>
              </a:rPr>
              <a:t> 28.8% of </a:t>
            </a:r>
            <a:r>
              <a:rPr lang="tr-TR" altLang="tr-TR" sz="2800" dirty="0" err="1">
                <a:latin typeface="Comic Sans MS" charset="-94"/>
              </a:rPr>
              <a:t>aware</a:t>
            </a:r>
            <a:r>
              <a:rPr lang="tr-TR" altLang="tr-TR" sz="2800" dirty="0">
                <a:latin typeface="Comic Sans MS" charset="-94"/>
              </a:rPr>
              <a:t> </a:t>
            </a:r>
            <a:r>
              <a:rPr lang="tr-TR" altLang="tr-TR" sz="2800" dirty="0" err="1">
                <a:latin typeface="Comic Sans MS" charset="-94"/>
              </a:rPr>
              <a:t>patients</a:t>
            </a:r>
            <a:r>
              <a:rPr lang="tr-TR" altLang="tr-TR" sz="2800" dirty="0">
                <a:latin typeface="Comic Sans MS" charset="-94"/>
              </a:rPr>
              <a:t> </a:t>
            </a:r>
            <a:r>
              <a:rPr lang="tr-TR" altLang="tr-TR" sz="2800" dirty="0" err="1">
                <a:latin typeface="Comic Sans MS" charset="-94"/>
              </a:rPr>
              <a:t>have</a:t>
            </a:r>
            <a:r>
              <a:rPr lang="tr-TR" altLang="tr-TR" sz="2800" dirty="0">
                <a:latin typeface="Comic Sans MS" charset="-94"/>
              </a:rPr>
              <a:t> a </a:t>
            </a:r>
            <a:r>
              <a:rPr lang="tr-TR" altLang="tr-TR" sz="2800" dirty="0" err="1">
                <a:latin typeface="Comic Sans MS" charset="-94"/>
              </a:rPr>
              <a:t>device</a:t>
            </a:r>
            <a:endParaRPr lang="tr-TR" altLang="tr-TR" sz="2800" dirty="0">
              <a:latin typeface="Comic Sans MS" charset="-94"/>
            </a:endParaRPr>
          </a:p>
          <a:p>
            <a:r>
              <a:rPr lang="tr-TR" altLang="tr-TR" sz="2800" dirty="0" err="1">
                <a:latin typeface="Comic Sans MS" charset="-94"/>
              </a:rPr>
              <a:t>Among</a:t>
            </a:r>
            <a:r>
              <a:rPr lang="tr-TR" altLang="tr-TR" sz="2800" dirty="0">
                <a:latin typeface="Comic Sans MS" charset="-94"/>
              </a:rPr>
              <a:t> </a:t>
            </a:r>
            <a:r>
              <a:rPr lang="tr-TR" altLang="tr-TR" sz="2800" dirty="0" err="1">
                <a:latin typeface="Comic Sans MS" charset="-94"/>
              </a:rPr>
              <a:t>them</a:t>
            </a:r>
            <a:r>
              <a:rPr lang="tr-TR" altLang="tr-TR" sz="2800" dirty="0">
                <a:latin typeface="Comic Sans MS" charset="-94"/>
              </a:rPr>
              <a:t>, </a:t>
            </a:r>
            <a:r>
              <a:rPr lang="tr-TR" altLang="tr-TR" sz="2800" dirty="0" err="1">
                <a:latin typeface="Comic Sans MS" charset="-94"/>
              </a:rPr>
              <a:t>systolic</a:t>
            </a:r>
            <a:r>
              <a:rPr lang="tr-TR" altLang="tr-TR" sz="2800" dirty="0">
                <a:latin typeface="Comic Sans MS" charset="-94"/>
              </a:rPr>
              <a:t> BP 5.8, </a:t>
            </a:r>
            <a:r>
              <a:rPr lang="tr-TR" altLang="tr-TR" sz="2800" dirty="0" err="1">
                <a:latin typeface="Comic Sans MS" charset="-94"/>
              </a:rPr>
              <a:t>diastolic</a:t>
            </a:r>
            <a:r>
              <a:rPr lang="tr-TR" altLang="tr-TR" sz="2800" dirty="0">
                <a:latin typeface="Comic Sans MS" charset="-94"/>
              </a:rPr>
              <a:t> BP 3.4 </a:t>
            </a:r>
            <a:r>
              <a:rPr lang="tr-TR" altLang="tr-TR" sz="2800" dirty="0" err="1">
                <a:latin typeface="Comic Sans MS" charset="-94"/>
              </a:rPr>
              <a:t>mmHg</a:t>
            </a:r>
            <a:r>
              <a:rPr lang="tr-TR" altLang="tr-TR" sz="2800" dirty="0">
                <a:latin typeface="Comic Sans MS" charset="-94"/>
              </a:rPr>
              <a:t> is </a:t>
            </a:r>
            <a:r>
              <a:rPr lang="tr-TR" altLang="tr-TR" sz="2800" dirty="0" err="1">
                <a:latin typeface="Comic Sans MS" charset="-94"/>
              </a:rPr>
              <a:t>lower</a:t>
            </a:r>
            <a:endParaRPr lang="tr-TR" altLang="tr-TR" sz="2800" dirty="0">
              <a:latin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5557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>
          <a:xfrm>
            <a:off x="759396" y="374948"/>
            <a:ext cx="9004300" cy="1181100"/>
          </a:xfrm>
        </p:spPr>
        <p:txBody>
          <a:bodyPr/>
          <a:lstStyle/>
          <a:p>
            <a:r>
              <a:rPr lang="tr-TR" altLang="tr-TR" sz="4000" dirty="0">
                <a:latin typeface="Comic Sans MS" charset="-94"/>
              </a:rPr>
              <a:t>Europe 2018</a:t>
            </a: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>
          <a:xfrm>
            <a:off x="471364" y="1527076"/>
            <a:ext cx="9501187" cy="4251325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tr-TR" altLang="tr-TR" sz="2400" dirty="0" err="1">
                <a:latin typeface="Comic Sans MS" charset="-94"/>
              </a:rPr>
              <a:t>Category</a:t>
            </a:r>
            <a:r>
              <a:rPr lang="tr-TR" altLang="tr-TR" sz="2400" dirty="0">
                <a:latin typeface="Comic Sans MS" charset="-94"/>
              </a:rPr>
              <a:t>			SBP </a:t>
            </a:r>
            <a:r>
              <a:rPr lang="tr-TR" altLang="tr-TR" sz="2400" dirty="0" err="1">
                <a:latin typeface="Comic Sans MS" charset="-94"/>
              </a:rPr>
              <a:t>mmHg</a:t>
            </a:r>
            <a:r>
              <a:rPr lang="tr-TR" altLang="tr-TR" sz="2400" dirty="0">
                <a:latin typeface="Comic Sans MS" charset="-94"/>
              </a:rPr>
              <a:t>		 DBP </a:t>
            </a:r>
            <a:r>
              <a:rPr lang="tr-TR" altLang="tr-TR" sz="2400" dirty="0" err="1">
                <a:latin typeface="Comic Sans MS" charset="-94"/>
              </a:rPr>
              <a:t>mmHg</a:t>
            </a:r>
            <a:endParaRPr lang="tr-TR" altLang="tr-TR" sz="2400" dirty="0">
              <a:latin typeface="Comic Sans MS" charset="-94"/>
            </a:endParaRPr>
          </a:p>
          <a:p>
            <a:pPr marL="0" indent="0">
              <a:buNone/>
            </a:pPr>
            <a:r>
              <a:rPr lang="es-ES" sz="2400" dirty="0"/>
              <a:t>Optimal			&lt;120		</a:t>
            </a:r>
            <a:r>
              <a:rPr lang="tr-TR" sz="2400" dirty="0" err="1"/>
              <a:t>and</a:t>
            </a:r>
            <a:r>
              <a:rPr lang="es-ES" sz="2400" dirty="0"/>
              <a:t>	&lt;80</a:t>
            </a:r>
            <a:endParaRPr lang="tr-TR" sz="2400" dirty="0"/>
          </a:p>
          <a:p>
            <a:pPr marL="0" indent="0">
              <a:buNone/>
            </a:pPr>
            <a:r>
              <a:rPr lang="es-ES" sz="2400" dirty="0"/>
              <a:t>Normal			120-129	</a:t>
            </a:r>
            <a:r>
              <a:rPr lang="tr-TR" sz="2400" dirty="0" err="1"/>
              <a:t>or</a:t>
            </a:r>
            <a:r>
              <a:rPr lang="es-ES" sz="2400" dirty="0"/>
              <a:t>	80-84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High normal</a:t>
            </a:r>
            <a:r>
              <a:rPr lang="es-ES" sz="2400" dirty="0"/>
              <a:t>		</a:t>
            </a:r>
            <a:r>
              <a:rPr lang="tr-TR" sz="2400" dirty="0"/>
              <a:t>	</a:t>
            </a:r>
            <a:r>
              <a:rPr lang="es-ES" sz="2400" dirty="0"/>
              <a:t>130-139	</a:t>
            </a:r>
            <a:r>
              <a:rPr lang="tr-TR" sz="2400" dirty="0" err="1"/>
              <a:t>or</a:t>
            </a:r>
            <a:r>
              <a:rPr lang="es-ES" sz="2400" dirty="0"/>
              <a:t>	85-89</a:t>
            </a:r>
            <a:endParaRPr lang="tr-TR" sz="2400" dirty="0"/>
          </a:p>
          <a:p>
            <a:pPr marL="0" indent="0">
              <a:buNone/>
            </a:pPr>
            <a:r>
              <a:rPr lang="tr-TR" sz="2400" dirty="0" err="1"/>
              <a:t>Hypertension</a:t>
            </a:r>
            <a:endParaRPr lang="tr-TR" sz="2400" dirty="0"/>
          </a:p>
          <a:p>
            <a:r>
              <a:rPr lang="tr-TR" sz="2400" dirty="0"/>
              <a:t>Grade</a:t>
            </a:r>
            <a:r>
              <a:rPr lang="en-US" sz="2400" dirty="0"/>
              <a:t> 1			140-159	</a:t>
            </a:r>
            <a:r>
              <a:rPr lang="tr-TR" sz="2400" dirty="0" err="1"/>
              <a:t>or</a:t>
            </a:r>
            <a:r>
              <a:rPr lang="en-US" sz="2400" dirty="0"/>
              <a:t>	90-99</a:t>
            </a:r>
            <a:endParaRPr lang="tr-TR" sz="2400" dirty="0"/>
          </a:p>
          <a:p>
            <a:r>
              <a:rPr lang="tr-TR" sz="2400" dirty="0"/>
              <a:t>Grade</a:t>
            </a:r>
            <a:r>
              <a:rPr lang="en-US" sz="2400" dirty="0"/>
              <a:t> 2			160-179	</a:t>
            </a:r>
            <a:r>
              <a:rPr lang="tr-TR" sz="2400" dirty="0" err="1"/>
              <a:t>or</a:t>
            </a:r>
            <a:r>
              <a:rPr lang="en-US" sz="2400" dirty="0"/>
              <a:t>	100-109</a:t>
            </a:r>
            <a:endParaRPr lang="tr-TR" sz="2400" dirty="0"/>
          </a:p>
          <a:p>
            <a:r>
              <a:rPr lang="tr-TR" sz="2400" dirty="0"/>
              <a:t>Grade</a:t>
            </a:r>
            <a:r>
              <a:rPr lang="en-US" sz="2400" dirty="0"/>
              <a:t> 3			</a:t>
            </a:r>
            <a:r>
              <a:rPr lang="en-US" sz="2400" dirty="0">
                <a:sym typeface="Symbol"/>
              </a:rPr>
              <a:t></a:t>
            </a:r>
            <a:r>
              <a:rPr lang="en-US" sz="2400" dirty="0"/>
              <a:t>180		</a:t>
            </a:r>
            <a:r>
              <a:rPr lang="tr-TR" sz="2400" dirty="0" err="1"/>
              <a:t>or</a:t>
            </a:r>
            <a:r>
              <a:rPr lang="en-US" sz="2400" dirty="0"/>
              <a:t>	</a:t>
            </a:r>
            <a:r>
              <a:rPr lang="en-US" sz="2400" dirty="0">
                <a:sym typeface="Symbol"/>
              </a:rPr>
              <a:t></a:t>
            </a:r>
            <a:r>
              <a:rPr lang="en-US" sz="2400" dirty="0"/>
              <a:t>110</a:t>
            </a:r>
            <a:endParaRPr lang="tr-TR" sz="2400" dirty="0"/>
          </a:p>
          <a:p>
            <a:r>
              <a:rPr lang="tr-TR" sz="2400" dirty="0" err="1">
                <a:sym typeface="Symbol"/>
              </a:rPr>
              <a:t>Isolated</a:t>
            </a:r>
            <a:r>
              <a:rPr lang="tr-TR" sz="2400" dirty="0">
                <a:sym typeface="Symbol"/>
              </a:rPr>
              <a:t> </a:t>
            </a:r>
            <a:r>
              <a:rPr lang="tr-TR" sz="2400" dirty="0" err="1">
                <a:sym typeface="Symbol"/>
              </a:rPr>
              <a:t>systolic</a:t>
            </a:r>
            <a:r>
              <a:rPr lang="tr-TR" sz="2400" dirty="0">
                <a:sym typeface="Symbol"/>
              </a:rPr>
              <a:t> </a:t>
            </a:r>
            <a:r>
              <a:rPr lang="tr-TR" sz="2400" dirty="0" err="1">
                <a:sym typeface="Symbol"/>
              </a:rPr>
              <a:t>hypertension</a:t>
            </a:r>
            <a:r>
              <a:rPr lang="tr-TR" sz="2400" dirty="0">
                <a:sym typeface="Symbol"/>
              </a:rPr>
              <a:t> </a:t>
            </a:r>
            <a:r>
              <a:rPr lang="en-US" sz="2400" dirty="0">
                <a:sym typeface="Symbol"/>
              </a:rPr>
              <a:t></a:t>
            </a:r>
            <a:r>
              <a:rPr lang="en-US" sz="2400" dirty="0"/>
              <a:t>140</a:t>
            </a:r>
            <a:r>
              <a:rPr lang="es-ES" sz="2400" dirty="0"/>
              <a:t>	</a:t>
            </a:r>
            <a:r>
              <a:rPr lang="tr-TR" sz="2400" dirty="0" err="1"/>
              <a:t>and</a:t>
            </a:r>
            <a:r>
              <a:rPr lang="es-ES" sz="2400" dirty="0"/>
              <a:t>	&lt;90</a:t>
            </a:r>
            <a:endParaRPr lang="tr-TR" sz="2400" dirty="0"/>
          </a:p>
          <a:p>
            <a:pPr>
              <a:buFont typeface="Monotype Sorts" charset="2"/>
              <a:buNone/>
            </a:pPr>
            <a:endParaRPr lang="en-US" altLang="tr-TR" sz="2400" dirty="0">
              <a:solidFill>
                <a:srgbClr val="FFFFFF"/>
              </a:solidFill>
              <a:latin typeface="Comic Sans MS" charset="-94"/>
              <a:ea typeface="Arial" charset="-94"/>
              <a:cs typeface="Arial" charset="-94"/>
            </a:endParaRPr>
          </a:p>
          <a:p>
            <a:pPr>
              <a:buFont typeface="Monotype Sorts" charset="2"/>
              <a:buNone/>
            </a:pPr>
            <a:endParaRPr lang="en-US" altLang="tr-TR" sz="2400" dirty="0">
              <a:solidFill>
                <a:srgbClr val="FFFFFF"/>
              </a:solidFill>
              <a:ea typeface="Arial" charset="-94"/>
              <a:cs typeface="Arial" charset="-94"/>
            </a:endParaRPr>
          </a:p>
          <a:p>
            <a:pPr>
              <a:buFont typeface="Monotype Sorts" charset="2"/>
              <a:buNone/>
            </a:pPr>
            <a:endParaRPr lang="en-US" altLang="tr-TR" sz="2400" dirty="0">
              <a:solidFill>
                <a:srgbClr val="FFFFFF"/>
              </a:solidFill>
            </a:endParaRPr>
          </a:p>
          <a:p>
            <a:pPr>
              <a:buFont typeface="Monotype Sorts" charset="2"/>
              <a:buNone/>
            </a:pPr>
            <a:r>
              <a:rPr lang="tr-TR" altLang="tr-TR" sz="2400" dirty="0"/>
              <a:t>			</a:t>
            </a:r>
            <a:r>
              <a:rPr lang="tr-TR" altLang="tr-TR" dirty="0"/>
              <a:t>		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2191649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Summary</a:t>
            </a:r>
            <a:r>
              <a:rPr lang="tr-TR" altLang="tr-TR" dirty="0">
                <a:latin typeface="Comic Sans MS" charset="-94"/>
              </a:rPr>
              <a:t> 1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9188" y="1239838"/>
            <a:ext cx="9004300" cy="42513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tr-TR" altLang="tr-TR" dirty="0" err="1">
                <a:latin typeface="Comic Sans MS" charset="-94"/>
              </a:rPr>
              <a:t>Hypertension</a:t>
            </a:r>
            <a:r>
              <a:rPr lang="tr-TR" altLang="tr-TR" dirty="0">
                <a:latin typeface="Comic Sans MS" charset="-94"/>
              </a:rPr>
              <a:t> is a </a:t>
            </a:r>
            <a:r>
              <a:rPr lang="tr-TR" altLang="tr-TR" dirty="0" err="1">
                <a:latin typeface="Comic Sans MS" charset="-94"/>
              </a:rPr>
              <a:t>common</a:t>
            </a:r>
            <a:r>
              <a:rPr lang="tr-TR" altLang="tr-TR" dirty="0">
                <a:latin typeface="Comic Sans MS" charset="-94"/>
              </a:rPr>
              <a:t> problem</a:t>
            </a:r>
          </a:p>
          <a:p>
            <a:pPr>
              <a:lnSpc>
                <a:spcPct val="110000"/>
              </a:lnSpc>
            </a:pPr>
            <a:r>
              <a:rPr lang="tr-TR" altLang="tr-TR" dirty="0">
                <a:latin typeface="Comic Sans MS" charset="-94"/>
              </a:rPr>
              <a:t>Definition can </a:t>
            </a:r>
            <a:r>
              <a:rPr lang="tr-TR" altLang="tr-TR" dirty="0" err="1">
                <a:latin typeface="Comic Sans MS" charset="-94"/>
              </a:rPr>
              <a:t>change</a:t>
            </a:r>
            <a:endParaRPr lang="tr-TR" altLang="tr-TR" dirty="0">
              <a:latin typeface="Comic Sans MS" charset="-94"/>
            </a:endParaRPr>
          </a:p>
          <a:p>
            <a:pPr>
              <a:lnSpc>
                <a:spcPct val="110000"/>
              </a:lnSpc>
            </a:pPr>
            <a:r>
              <a:rPr lang="tr-TR" altLang="tr-TR" dirty="0" err="1">
                <a:latin typeface="Comic Sans MS" charset="-94"/>
              </a:rPr>
              <a:t>The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most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common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symptom</a:t>
            </a:r>
            <a:r>
              <a:rPr lang="tr-TR" altLang="tr-TR" dirty="0">
                <a:latin typeface="Comic Sans MS" charset="-94"/>
              </a:rPr>
              <a:t> is </a:t>
            </a:r>
            <a:r>
              <a:rPr lang="tr-TR" altLang="tr-TR" dirty="0" err="1">
                <a:latin typeface="Comic Sans MS" charset="-94"/>
              </a:rPr>
              <a:t>absence</a:t>
            </a:r>
            <a:r>
              <a:rPr lang="tr-TR" altLang="tr-TR" dirty="0">
                <a:latin typeface="Comic Sans MS" charset="-94"/>
              </a:rPr>
              <a:t> of </a:t>
            </a:r>
            <a:r>
              <a:rPr lang="tr-TR" altLang="tr-TR" dirty="0" err="1">
                <a:latin typeface="Comic Sans MS" charset="-94"/>
              </a:rPr>
              <a:t>any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symptoms</a:t>
            </a:r>
            <a:endParaRPr lang="tr-TR" altLang="tr-TR" dirty="0">
              <a:latin typeface="Comic Sans MS" charset="-94"/>
            </a:endParaRPr>
          </a:p>
          <a:p>
            <a:pPr>
              <a:lnSpc>
                <a:spcPct val="110000"/>
              </a:lnSpc>
            </a:pPr>
            <a:r>
              <a:rPr lang="tr-TR" altLang="tr-TR" dirty="0" err="1">
                <a:latin typeface="Comic Sans MS" charset="-94"/>
              </a:rPr>
              <a:t>Affects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many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systems</a:t>
            </a:r>
            <a:endParaRPr lang="tr-TR" altLang="tr-TR" dirty="0">
              <a:latin typeface="Comic Sans MS" charset="-94"/>
            </a:endParaRPr>
          </a:p>
          <a:p>
            <a:pPr>
              <a:lnSpc>
                <a:spcPct val="110000"/>
              </a:lnSpc>
            </a:pPr>
            <a:r>
              <a:rPr lang="tr-TR" altLang="tr-TR" dirty="0" err="1">
                <a:latin typeface="Comic Sans MS" charset="-94"/>
              </a:rPr>
              <a:t>Cause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must</a:t>
            </a:r>
            <a:r>
              <a:rPr lang="tr-TR" altLang="tr-TR" dirty="0">
                <a:latin typeface="Comic Sans MS" charset="-94"/>
              </a:rPr>
              <a:t> be </a:t>
            </a:r>
            <a:r>
              <a:rPr lang="tr-TR" altLang="tr-TR" dirty="0" err="1">
                <a:latin typeface="Comic Sans MS" charset="-94"/>
              </a:rPr>
              <a:t>searched</a:t>
            </a:r>
            <a:endParaRPr lang="tr-TR" altLang="tr-TR" dirty="0">
              <a:latin typeface="Comic Sans MS" charset="-94"/>
            </a:endParaRPr>
          </a:p>
          <a:p>
            <a:pPr>
              <a:lnSpc>
                <a:spcPct val="110000"/>
              </a:lnSpc>
            </a:pPr>
            <a:r>
              <a:rPr lang="tr-TR" altLang="tr-TR" dirty="0">
                <a:latin typeface="Comic Sans MS" charset="-94"/>
              </a:rPr>
              <a:t>A </a:t>
            </a:r>
            <a:r>
              <a:rPr lang="tr-TR" altLang="tr-TR" dirty="0" err="1">
                <a:latin typeface="Comic Sans MS" charset="-94"/>
              </a:rPr>
              <a:t>treatable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disease</a:t>
            </a:r>
            <a:endParaRPr lang="tr-TR" altLang="tr-TR" dirty="0">
              <a:latin typeface="Comic Sans MS" charset="-94"/>
            </a:endParaRPr>
          </a:p>
          <a:p>
            <a:pPr>
              <a:lnSpc>
                <a:spcPct val="110000"/>
              </a:lnSpc>
            </a:pPr>
            <a:r>
              <a:rPr lang="tr-TR" altLang="tr-TR" dirty="0" err="1">
                <a:latin typeface="Comic Sans MS" charset="-94"/>
              </a:rPr>
              <a:t>Lifesytle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changes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must</a:t>
            </a:r>
            <a:r>
              <a:rPr lang="tr-TR" altLang="tr-TR" dirty="0">
                <a:latin typeface="Comic Sans MS" charset="-94"/>
              </a:rPr>
              <a:t> not be </a:t>
            </a:r>
            <a:r>
              <a:rPr lang="tr-TR" altLang="tr-TR" dirty="0" err="1">
                <a:latin typeface="Comic Sans MS" charset="-94"/>
              </a:rPr>
              <a:t>neglected</a:t>
            </a:r>
            <a:endParaRPr lang="tr-TR" altLang="tr-TR" dirty="0">
              <a:latin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725982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Summary</a:t>
            </a:r>
            <a:r>
              <a:rPr lang="tr-TR" altLang="tr-TR" dirty="0">
                <a:latin typeface="Comic Sans MS" charset="-94"/>
              </a:rPr>
              <a:t> 2 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0" y="1360950"/>
            <a:ext cx="9004300" cy="42513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tr-TR" altLang="tr-TR" dirty="0" err="1">
                <a:latin typeface="Comic Sans MS" charset="-94"/>
              </a:rPr>
              <a:t>Many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effective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are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available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and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present</a:t>
            </a:r>
            <a:endParaRPr lang="tr-TR" altLang="tr-TR" dirty="0">
              <a:latin typeface="Comic Sans MS" charset="-94"/>
            </a:endParaRPr>
          </a:p>
          <a:p>
            <a:pPr>
              <a:lnSpc>
                <a:spcPct val="110000"/>
              </a:lnSpc>
            </a:pPr>
            <a:r>
              <a:rPr lang="tr-TR" altLang="tr-TR" dirty="0" err="1">
                <a:latin typeface="Comic Sans MS" charset="-94"/>
              </a:rPr>
              <a:t>Measuring</a:t>
            </a:r>
            <a:r>
              <a:rPr lang="tr-TR" altLang="tr-TR" dirty="0">
                <a:latin typeface="Comic Sans MS" charset="-94"/>
              </a:rPr>
              <a:t> BP is a </a:t>
            </a:r>
            <a:r>
              <a:rPr lang="tr-TR" altLang="tr-TR" dirty="0" err="1">
                <a:latin typeface="Comic Sans MS" charset="-94"/>
              </a:rPr>
              <a:t>part</a:t>
            </a:r>
            <a:r>
              <a:rPr lang="tr-TR" altLang="tr-TR" dirty="0">
                <a:latin typeface="Comic Sans MS" charset="-94"/>
              </a:rPr>
              <a:t> of </a:t>
            </a:r>
            <a:r>
              <a:rPr lang="tr-TR" altLang="tr-TR" dirty="0" err="1">
                <a:latin typeface="Comic Sans MS" charset="-94"/>
              </a:rPr>
              <a:t>treatment</a:t>
            </a:r>
            <a:endParaRPr lang="tr-TR" altLang="tr-TR" dirty="0">
              <a:latin typeface="Comic Sans MS" charset="-94"/>
            </a:endParaRPr>
          </a:p>
          <a:p>
            <a:pPr>
              <a:lnSpc>
                <a:spcPct val="110000"/>
              </a:lnSpc>
            </a:pPr>
            <a:r>
              <a:rPr lang="tr-TR" altLang="tr-TR" dirty="0">
                <a:latin typeface="Comic Sans MS" charset="-94"/>
              </a:rPr>
              <a:t>BP </a:t>
            </a:r>
            <a:r>
              <a:rPr lang="tr-TR" altLang="tr-TR" dirty="0" err="1">
                <a:latin typeface="Comic Sans MS" charset="-94"/>
              </a:rPr>
              <a:t>measurement</a:t>
            </a:r>
            <a:r>
              <a:rPr lang="tr-TR" altLang="tr-TR" dirty="0">
                <a:latin typeface="Comic Sans MS" charset="-94"/>
              </a:rPr>
              <a:t> is </a:t>
            </a:r>
            <a:r>
              <a:rPr lang="tr-TR" altLang="tr-TR" dirty="0" err="1">
                <a:latin typeface="Comic Sans MS" charset="-94"/>
              </a:rPr>
              <a:t>simple</a:t>
            </a:r>
            <a:r>
              <a:rPr lang="tr-TR" altLang="tr-TR" dirty="0">
                <a:latin typeface="Comic Sans MS" charset="-94"/>
              </a:rPr>
              <a:t> but has </a:t>
            </a:r>
            <a:r>
              <a:rPr lang="tr-TR" altLang="tr-TR" dirty="0" err="1">
                <a:latin typeface="Comic Sans MS" charset="-94"/>
              </a:rPr>
              <a:t>rules</a:t>
            </a:r>
            <a:endParaRPr lang="tr-TR" altLang="tr-TR" dirty="0">
              <a:latin typeface="Comic Sans MS" charset="-94"/>
            </a:endParaRPr>
          </a:p>
          <a:p>
            <a:r>
              <a:rPr lang="tr-TR" altLang="tr-TR" dirty="0" err="1">
                <a:latin typeface="Comic Sans MS" charset="-94"/>
              </a:rPr>
              <a:t>Patient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education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must</a:t>
            </a:r>
            <a:r>
              <a:rPr lang="tr-TR" altLang="tr-TR" dirty="0">
                <a:latin typeface="Comic Sans MS" charset="-94"/>
              </a:rPr>
              <a:t> not be </a:t>
            </a:r>
            <a:r>
              <a:rPr lang="tr-TR" altLang="tr-TR" dirty="0" err="1">
                <a:latin typeface="Comic Sans MS" charset="-94"/>
              </a:rPr>
              <a:t>neglected</a:t>
            </a:r>
            <a:endParaRPr lang="tr-TR" altLang="tr-TR" dirty="0">
              <a:latin typeface="Comic Sans MS" charset="-94"/>
            </a:endParaRPr>
          </a:p>
          <a:p>
            <a:r>
              <a:rPr lang="tr-TR" altLang="tr-TR" dirty="0" err="1">
                <a:latin typeface="Comic Sans MS" charset="-94"/>
              </a:rPr>
              <a:t>Inadequate</a:t>
            </a:r>
            <a:r>
              <a:rPr lang="tr-TR" altLang="tr-TR" dirty="0">
                <a:latin typeface="Comic Sans MS" charset="-94"/>
              </a:rPr>
              <a:t> time </a:t>
            </a:r>
            <a:r>
              <a:rPr lang="tr-TR" altLang="tr-TR" dirty="0" err="1">
                <a:latin typeface="Comic Sans MS" charset="-94"/>
              </a:rPr>
              <a:t>for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patient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education</a:t>
            </a:r>
            <a:r>
              <a:rPr lang="tr-TR" altLang="tr-TR" dirty="0">
                <a:latin typeface="Comic Sans MS" charset="-94"/>
              </a:rPr>
              <a:t> is </a:t>
            </a:r>
            <a:r>
              <a:rPr lang="tr-TR" altLang="tr-TR" dirty="0" err="1">
                <a:latin typeface="Comic Sans MS" charset="-94"/>
              </a:rPr>
              <a:t>one</a:t>
            </a:r>
            <a:r>
              <a:rPr lang="tr-TR" altLang="tr-TR" dirty="0">
                <a:latin typeface="Comic Sans MS" charset="-94"/>
              </a:rPr>
              <a:t> of </a:t>
            </a:r>
            <a:r>
              <a:rPr lang="tr-TR" altLang="tr-TR" dirty="0" err="1">
                <a:latin typeface="Comic Sans MS" charset="-94"/>
              </a:rPr>
              <a:t>the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causes</a:t>
            </a:r>
            <a:r>
              <a:rPr lang="tr-TR" altLang="tr-TR" dirty="0">
                <a:latin typeface="Comic Sans MS" charset="-94"/>
              </a:rPr>
              <a:t> of </a:t>
            </a:r>
            <a:r>
              <a:rPr lang="tr-TR" altLang="tr-TR" dirty="0" err="1">
                <a:latin typeface="Comic Sans MS" charset="-94"/>
              </a:rPr>
              <a:t>poor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treatment</a:t>
            </a:r>
            <a:endParaRPr lang="tr-TR" altLang="tr-TR" dirty="0">
              <a:latin typeface="Comic Sans MS" charset="-94"/>
            </a:endParaRPr>
          </a:p>
          <a:p>
            <a:pPr>
              <a:lnSpc>
                <a:spcPct val="110000"/>
              </a:lnSpc>
            </a:pPr>
            <a:endParaRPr lang="tr-TR" altLang="tr-TR" dirty="0">
              <a:latin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808278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7428" y="562992"/>
            <a:ext cx="9004300" cy="4251325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http://tekinakpolat.com/ogrenciler-icin-yararli-kitaplar/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995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33" y="2688654"/>
            <a:ext cx="5875290" cy="36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5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325" y="1672573"/>
            <a:ext cx="9004300" cy="4138328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 dirty="0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2570245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C:\Office97\Templates\Blank Presentation.pot</Template>
  <TotalTime>8119</TotalTime>
  <Words>2138</Words>
  <Application>Microsoft Office PowerPoint</Application>
  <PresentationFormat>Özel</PresentationFormat>
  <Paragraphs>554</Paragraphs>
  <Slides>82</Slides>
  <Notes>38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82</vt:i4>
      </vt:variant>
    </vt:vector>
  </HeadingPairs>
  <TitlesOfParts>
    <vt:vector size="94" baseType="lpstr">
      <vt:lpstr>Arial</vt:lpstr>
      <vt:lpstr>Arial Narrow</vt:lpstr>
      <vt:lpstr>Arial Tur</vt:lpstr>
      <vt:lpstr>Comic Sans MS</vt:lpstr>
      <vt:lpstr>Monotype Sorts</vt:lpstr>
      <vt:lpstr>Symbol</vt:lpstr>
      <vt:lpstr>Times New Roman</vt:lpstr>
      <vt:lpstr>Times New Roman Tur</vt:lpstr>
      <vt:lpstr>Traditional Arabic</vt:lpstr>
      <vt:lpstr>Wingdings</vt:lpstr>
      <vt:lpstr>Blank Presentation</vt:lpstr>
      <vt:lpstr>Acrobat Document</vt:lpstr>
      <vt:lpstr>HYPERTENSION BASIC INFORMATION</vt:lpstr>
      <vt:lpstr>PowerPoint Sunusu</vt:lpstr>
      <vt:lpstr>PowerPoint Sunusu</vt:lpstr>
      <vt:lpstr>Plan</vt:lpstr>
      <vt:lpstr>Significance </vt:lpstr>
      <vt:lpstr>Blood pressure classification  (JNC 7) 2003</vt:lpstr>
      <vt:lpstr>USA 2017</vt:lpstr>
      <vt:lpstr>Europe 2018</vt:lpstr>
      <vt:lpstr>PowerPoint Sunusu</vt:lpstr>
      <vt:lpstr>Amerika 2025</vt:lpstr>
      <vt:lpstr>Pretreatment era</vt:lpstr>
      <vt:lpstr>Suspicious about BP measurement</vt:lpstr>
      <vt:lpstr>Comments about hypertension 1931</vt:lpstr>
      <vt:lpstr>Paul Dudley White, 1931</vt:lpstr>
      <vt:lpstr>1946 Textbook - Diseases of the Heart, Friedberg</vt:lpstr>
      <vt:lpstr>Tice, Practice of Medicine, 1946</vt:lpstr>
      <vt:lpstr>Friedberg. Diseases of Heart, 1946</vt:lpstr>
      <vt:lpstr>Page, late 1940’s</vt:lpstr>
      <vt:lpstr>Treatment 1</vt:lpstr>
      <vt:lpstr>Treatment 2</vt:lpstr>
      <vt:lpstr>Sample diseases</vt:lpstr>
      <vt:lpstr> Yalta Conference (1945): Roosevelt </vt:lpstr>
      <vt:lpstr>Yalta Conference (1945)</vt:lpstr>
      <vt:lpstr>Yalta Conference (1945)</vt:lpstr>
      <vt:lpstr>PowerPoint Sunusu</vt:lpstr>
      <vt:lpstr>PowerPoint Sunusu</vt:lpstr>
      <vt:lpstr>Conceptual Definition</vt:lpstr>
      <vt:lpstr>Operational Definition</vt:lpstr>
      <vt:lpstr>Hypertension (diastolic)</vt:lpstr>
      <vt:lpstr>Set=Staging, classifications</vt:lpstr>
      <vt:lpstr>Hypertension (systolic)</vt:lpstr>
      <vt:lpstr>Treatment and History</vt:lpstr>
      <vt:lpstr>PowerPoint Sunusu</vt:lpstr>
      <vt:lpstr>BP monitors</vt:lpstr>
      <vt:lpstr>Aim of measurement</vt:lpstr>
      <vt:lpstr>What is hypertension?</vt:lpstr>
      <vt:lpstr>Nefroloji Online 2019</vt:lpstr>
      <vt:lpstr>Symptoms and signs 1</vt:lpstr>
      <vt:lpstr>I feel well, I do not have headache is not present</vt:lpstr>
      <vt:lpstr>Symptoms and signs 2</vt:lpstr>
      <vt:lpstr>Target organ damage (JNC 7) </vt:lpstr>
      <vt:lpstr>Cardiovascular Risk Factors</vt:lpstr>
      <vt:lpstr>Pathogenesis</vt:lpstr>
      <vt:lpstr>Causes</vt:lpstr>
      <vt:lpstr>3 special circumstances</vt:lpstr>
      <vt:lpstr>When consider secondary hypertension </vt:lpstr>
      <vt:lpstr>When consider secondary hypertension </vt:lpstr>
      <vt:lpstr>Aims of patient evaluation</vt:lpstr>
      <vt:lpstr>Laboratory Tests</vt:lpstr>
      <vt:lpstr>PowerPoint Sunusu</vt:lpstr>
      <vt:lpstr>Treatment 1</vt:lpstr>
      <vt:lpstr>Treatment 2</vt:lpstr>
      <vt:lpstr>Target BP 1</vt:lpstr>
      <vt:lpstr>Target BP 2</vt:lpstr>
      <vt:lpstr>Lifestyle Modifications</vt:lpstr>
      <vt:lpstr>Healthy life</vt:lpstr>
      <vt:lpstr> Not to be trapped? </vt:lpstr>
      <vt:lpstr>Who are against salt reduction</vt:lpstr>
      <vt:lpstr>Why food manufacturers are against</vt:lpstr>
      <vt:lpstr>USA</vt:lpstr>
      <vt:lpstr>Commercial products/Brands</vt:lpstr>
      <vt:lpstr>Medicines</vt:lpstr>
      <vt:lpstr>Other medicines</vt:lpstr>
      <vt:lpstr>Medicines</vt:lpstr>
      <vt:lpstr>Combined medicine</vt:lpstr>
      <vt:lpstr>Combined treatment</vt:lpstr>
      <vt:lpstr>Advantages of combined treatment </vt:lpstr>
      <vt:lpstr>Principles of combined treatment </vt:lpstr>
      <vt:lpstr>Drug choice 1</vt:lpstr>
      <vt:lpstr>Drug choice 2</vt:lpstr>
      <vt:lpstr>Drug choice 3</vt:lpstr>
      <vt:lpstr>Drug choice 4</vt:lpstr>
      <vt:lpstr>Drug choice 5</vt:lpstr>
      <vt:lpstr>Side effects</vt:lpstr>
      <vt:lpstr>Frequent/expected side effects</vt:lpstr>
      <vt:lpstr>Other topics</vt:lpstr>
      <vt:lpstr>IS IT POSSIBLE TO MEASURE BP WITH A CELLULAR PHONE </vt:lpstr>
      <vt:lpstr>IS IT POSSIBLE TO MEASURE BP WITH A CELLULAR PHONE</vt:lpstr>
      <vt:lpstr>Why BP monitor ownership is important</vt:lpstr>
      <vt:lpstr>Summary 1</vt:lpstr>
      <vt:lpstr>Summary 2 </vt:lpstr>
      <vt:lpstr>PowerPoint Sunusu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basıncı ölçüm cihazları ve  problemler</dc:title>
  <dc:creator>Mehmet Tekin Akpolat</dc:creator>
  <cp:lastModifiedBy>Mehmet Tekin Akpolat</cp:lastModifiedBy>
  <cp:revision>661</cp:revision>
  <dcterms:created xsi:type="dcterms:W3CDTF">1997-12-11T13:27:56Z</dcterms:created>
  <dcterms:modified xsi:type="dcterms:W3CDTF">2025-11-28T11:24:25Z</dcterms:modified>
</cp:coreProperties>
</file>