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7"/>
  </p:notesMasterIdLst>
  <p:handoutMasterIdLst>
    <p:handoutMasterId r:id="rId88"/>
  </p:handoutMasterIdLst>
  <p:sldIdLst>
    <p:sldId id="1866" r:id="rId2"/>
    <p:sldId id="1959" r:id="rId3"/>
    <p:sldId id="1867" r:id="rId4"/>
    <p:sldId id="1869" r:id="rId5"/>
    <p:sldId id="1876" r:id="rId6"/>
    <p:sldId id="1877" r:id="rId7"/>
    <p:sldId id="1878" r:id="rId8"/>
    <p:sldId id="1879" r:id="rId9"/>
    <p:sldId id="1871" r:id="rId10"/>
    <p:sldId id="1880" r:id="rId11"/>
    <p:sldId id="1881" r:id="rId12"/>
    <p:sldId id="1884" r:id="rId13"/>
    <p:sldId id="1883" r:id="rId14"/>
    <p:sldId id="1886" r:id="rId15"/>
    <p:sldId id="1887" r:id="rId16"/>
    <p:sldId id="1888" r:id="rId17"/>
    <p:sldId id="1889" r:id="rId18"/>
    <p:sldId id="1891" r:id="rId19"/>
    <p:sldId id="1890" r:id="rId20"/>
    <p:sldId id="1961" r:id="rId21"/>
    <p:sldId id="1962" r:id="rId22"/>
    <p:sldId id="1963" r:id="rId23"/>
    <p:sldId id="1964" r:id="rId24"/>
    <p:sldId id="1965" r:id="rId25"/>
    <p:sldId id="1966" r:id="rId26"/>
    <p:sldId id="1885" r:id="rId27"/>
    <p:sldId id="1898" r:id="rId28"/>
    <p:sldId id="1899" r:id="rId29"/>
    <p:sldId id="1900" r:id="rId30"/>
    <p:sldId id="1845" r:id="rId31"/>
    <p:sldId id="1902" r:id="rId32"/>
    <p:sldId id="1905" r:id="rId33"/>
    <p:sldId id="1906" r:id="rId34"/>
    <p:sldId id="1904" r:id="rId35"/>
    <p:sldId id="1907" r:id="rId36"/>
    <p:sldId id="1909" r:id="rId37"/>
    <p:sldId id="1910" r:id="rId38"/>
    <p:sldId id="1912" r:id="rId39"/>
    <p:sldId id="1911" r:id="rId40"/>
    <p:sldId id="1913" r:id="rId41"/>
    <p:sldId id="1914" r:id="rId42"/>
    <p:sldId id="1915" r:id="rId43"/>
    <p:sldId id="1916" r:id="rId44"/>
    <p:sldId id="1917" r:id="rId45"/>
    <p:sldId id="1918" r:id="rId46"/>
    <p:sldId id="1921" r:id="rId47"/>
    <p:sldId id="1924" r:id="rId48"/>
    <p:sldId id="1922" r:id="rId49"/>
    <p:sldId id="1926" r:id="rId50"/>
    <p:sldId id="1925" r:id="rId51"/>
    <p:sldId id="1927" r:id="rId52"/>
    <p:sldId id="1928" r:id="rId53"/>
    <p:sldId id="1929" r:id="rId54"/>
    <p:sldId id="1930" r:id="rId55"/>
    <p:sldId id="1931" r:id="rId56"/>
    <p:sldId id="1935" r:id="rId57"/>
    <p:sldId id="1936" r:id="rId58"/>
    <p:sldId id="1937" r:id="rId59"/>
    <p:sldId id="1938" r:id="rId60"/>
    <p:sldId id="1939" r:id="rId61"/>
    <p:sldId id="1940" r:id="rId62"/>
    <p:sldId id="1944" r:id="rId63"/>
    <p:sldId id="1945" r:id="rId64"/>
    <p:sldId id="1946" r:id="rId65"/>
    <p:sldId id="1947" r:id="rId66"/>
    <p:sldId id="1948" r:id="rId67"/>
    <p:sldId id="1949" r:id="rId68"/>
    <p:sldId id="1950" r:id="rId69"/>
    <p:sldId id="1873" r:id="rId70"/>
    <p:sldId id="1932" r:id="rId71"/>
    <p:sldId id="1933" r:id="rId72"/>
    <p:sldId id="1934" r:id="rId73"/>
    <p:sldId id="1951" r:id="rId74"/>
    <p:sldId id="1952" r:id="rId75"/>
    <p:sldId id="1953" r:id="rId76"/>
    <p:sldId id="1954" r:id="rId77"/>
    <p:sldId id="1955" r:id="rId78"/>
    <p:sldId id="1956" r:id="rId79"/>
    <p:sldId id="1957" r:id="rId80"/>
    <p:sldId id="1958" r:id="rId81"/>
    <p:sldId id="1875" r:id="rId82"/>
    <p:sldId id="1943" r:id="rId83"/>
    <p:sldId id="1942" r:id="rId84"/>
    <p:sldId id="1941" r:id="rId85"/>
    <p:sldId id="1960" r:id="rId86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DA5BCC-68E1-1644-995E-85840B6F23BC}">
          <p14:sldIdLst>
            <p14:sldId id="1866"/>
            <p14:sldId id="1959"/>
            <p14:sldId id="1867"/>
            <p14:sldId id="1869"/>
            <p14:sldId id="1876"/>
            <p14:sldId id="1877"/>
            <p14:sldId id="1878"/>
            <p14:sldId id="1879"/>
            <p14:sldId id="1871"/>
            <p14:sldId id="1880"/>
            <p14:sldId id="1881"/>
            <p14:sldId id="1884"/>
            <p14:sldId id="1883"/>
            <p14:sldId id="1886"/>
            <p14:sldId id="1887"/>
            <p14:sldId id="1888"/>
            <p14:sldId id="1889"/>
            <p14:sldId id="1891"/>
            <p14:sldId id="1890"/>
            <p14:sldId id="1961"/>
            <p14:sldId id="1962"/>
            <p14:sldId id="1963"/>
            <p14:sldId id="1964"/>
            <p14:sldId id="1965"/>
            <p14:sldId id="1966"/>
            <p14:sldId id="1885"/>
            <p14:sldId id="1898"/>
            <p14:sldId id="1899"/>
            <p14:sldId id="1900"/>
            <p14:sldId id="1845"/>
            <p14:sldId id="1902"/>
            <p14:sldId id="1905"/>
            <p14:sldId id="1906"/>
            <p14:sldId id="1904"/>
            <p14:sldId id="1907"/>
            <p14:sldId id="1909"/>
            <p14:sldId id="1910"/>
            <p14:sldId id="1912"/>
            <p14:sldId id="1911"/>
            <p14:sldId id="1913"/>
            <p14:sldId id="1914"/>
            <p14:sldId id="1915"/>
            <p14:sldId id="1916"/>
            <p14:sldId id="1917"/>
            <p14:sldId id="1918"/>
            <p14:sldId id="1921"/>
            <p14:sldId id="1924"/>
            <p14:sldId id="1922"/>
            <p14:sldId id="1926"/>
            <p14:sldId id="1925"/>
            <p14:sldId id="1927"/>
            <p14:sldId id="1928"/>
            <p14:sldId id="1929"/>
            <p14:sldId id="1930"/>
            <p14:sldId id="1931"/>
            <p14:sldId id="1935"/>
            <p14:sldId id="1936"/>
            <p14:sldId id="1937"/>
            <p14:sldId id="1938"/>
            <p14:sldId id="1939"/>
            <p14:sldId id="1940"/>
            <p14:sldId id="1944"/>
            <p14:sldId id="1945"/>
            <p14:sldId id="1946"/>
            <p14:sldId id="1947"/>
            <p14:sldId id="1948"/>
            <p14:sldId id="1949"/>
            <p14:sldId id="1950"/>
            <p14:sldId id="1873"/>
            <p14:sldId id="1932"/>
            <p14:sldId id="1933"/>
            <p14:sldId id="1934"/>
            <p14:sldId id="1951"/>
            <p14:sldId id="1952"/>
            <p14:sldId id="1953"/>
            <p14:sldId id="1954"/>
            <p14:sldId id="1955"/>
            <p14:sldId id="1956"/>
            <p14:sldId id="1957"/>
            <p14:sldId id="1958"/>
            <p14:sldId id="1875"/>
            <p14:sldId id="1943"/>
            <p14:sldId id="1942"/>
            <p14:sldId id="1941"/>
            <p14:sldId id="1960"/>
          </p14:sldIdLst>
        </p14:section>
        <p14:section name="Untitled Section" id="{C99DB721-E8B1-244B-95CA-1CCB28B7EC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FF99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 autoAdjust="0"/>
    <p:restoredTop sz="68895" autoAdjust="0"/>
  </p:normalViewPr>
  <p:slideViewPr>
    <p:cSldViewPr>
      <p:cViewPr varScale="1">
        <p:scale>
          <a:sx n="77" d="100"/>
          <a:sy n="77" d="100"/>
        </p:scale>
        <p:origin x="1980" y="84"/>
      </p:cViewPr>
      <p:guideLst/>
    </p:cSldViewPr>
  </p:slideViewPr>
  <p:outlineViewPr>
    <p:cViewPr>
      <p:scale>
        <a:sx n="33" d="100"/>
        <a:sy n="33" d="100"/>
      </p:scale>
      <p:origin x="0" y="-56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viewProps" Target="viewProp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A5D61548-73A0-BB45-8A9E-ED8F553AFDC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95290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E0279CE0-637D-B745-8EF8-AF803EAA1F4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63277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charset="-9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charset="-9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charset="-9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charset="-9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9pPr>
          </a:lstStyle>
          <a:p>
            <a:fld id="{75B2C7B1-F828-489B-A91A-9404B52BCC07}" type="slidenum">
              <a:rPr lang="tr-TR" altLang="en-US" sz="1200" smtClean="0">
                <a:latin typeface="Times New Roman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0859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8400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908392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236943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414371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077650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322125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072278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53359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65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684739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8437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863387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7860201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72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754229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459261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0456329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903722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3630916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809842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573565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1695157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80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43791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7394048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85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71531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94100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nephronophthisis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505125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76646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69685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30849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77036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23975" y="1160463"/>
            <a:ext cx="7943850" cy="2466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323975" y="3722688"/>
            <a:ext cx="7943850" cy="1709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FFA77-B9C4-4043-BDEB-2E4AB0C3A17A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067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6F9C4-F5BB-7047-83AE-EDFA972E4A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9676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38D67-61AD-0344-B632-D6400A95D3A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8467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6325" y="190500"/>
            <a:ext cx="9004300" cy="1181100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clipArt"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93750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91425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fld id="{FBE7CC0C-892D-E642-8F4E-E62901E92F1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45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C131C-1FD1-D44E-AE55-4C357626100E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5159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766888"/>
            <a:ext cx="9136062" cy="29479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4741863"/>
            <a:ext cx="9136062" cy="15509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76782-4F98-2F4D-980B-BEAF06959BE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54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4C176-7742-6348-ADDF-22F2B26373A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9103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377825"/>
            <a:ext cx="9134475" cy="137001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0250" y="1736725"/>
            <a:ext cx="4479925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0250" y="2589213"/>
            <a:ext cx="4479925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362575" y="1736725"/>
            <a:ext cx="4502150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362575" y="2589213"/>
            <a:ext cx="4502150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D314A-2134-434F-A466-E7A29AFF9DB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0660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12645-F59C-354A-AF80-DE9D1891E57B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38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69377-BD7D-614D-8EA3-7A0644DE8B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8209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36B8A-4653-D44D-A242-CBBEE90EB33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614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1FD7A-4B44-1E4D-B32E-C77423520B3F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8060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>
                <a:gamma/>
                <a:shade val="0"/>
                <a:invGamma/>
              </a:srgbClr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defTabSz="1009650">
              <a:defRPr sz="15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 defTabSz="1009650">
              <a:defRPr sz="1500">
                <a:effectLst/>
                <a:latin typeface="Times New Roman" charset="-94"/>
              </a:defRPr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 defTabSz="1009650">
              <a:defRPr sz="1500">
                <a:effectLst/>
                <a:latin typeface="Times New Roman" charset="-94"/>
              </a:defRPr>
            </a:lvl1pPr>
          </a:lstStyle>
          <a:p>
            <a:fld id="{0F6B0755-B62E-8042-A1A7-40143091873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590550"/>
            <a:ext cx="9967913" cy="1181100"/>
          </a:xfrm>
        </p:spPr>
        <p:txBody>
          <a:bodyPr/>
          <a:lstStyle/>
          <a:p>
            <a:r>
              <a:rPr lang="tr-TR" altLang="en-US" sz="4800" dirty="0" smtClean="0">
                <a:latin typeface="Comic Sans MS" panose="030F0702030302020204" pitchFamily="66" charset="0"/>
              </a:rPr>
              <a:t>KIDNEY ANOMALIES AND HEREDITARY KIDNEY </a:t>
            </a:r>
            <a:r>
              <a:rPr lang="tr-TR" altLang="en-US" sz="4800" dirty="0">
                <a:latin typeface="Comic Sans MS" panose="030F0702030302020204" pitchFamily="66" charset="0"/>
              </a:rPr>
              <a:t>DISEASES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7750" y="2247900"/>
            <a:ext cx="9004300" cy="4251325"/>
          </a:xfrm>
        </p:spPr>
        <p:txBody>
          <a:bodyPr/>
          <a:lstStyle/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Prof. Dr. Tekin </a:t>
            </a:r>
            <a:r>
              <a:rPr lang="tr-TR" altLang="en-US" dirty="0" smtClean="0">
                <a:latin typeface="Comic Sans MS" pitchFamily="66" charset="0"/>
              </a:rPr>
              <a:t>AKPOLAT</a:t>
            </a:r>
          </a:p>
          <a:p>
            <a:pPr algn="ctr">
              <a:buNone/>
            </a:pPr>
            <a:r>
              <a:rPr lang="tr-TR" altLang="en-US" dirty="0" err="1" smtClean="0">
                <a:latin typeface="Comic Sans MS" pitchFamily="66" charset="0"/>
              </a:rPr>
              <a:t>Istinye</a:t>
            </a:r>
            <a:r>
              <a:rPr lang="tr-TR" altLang="en-US" dirty="0" smtClean="0">
                <a:latin typeface="Comic Sans MS" pitchFamily="66" charset="0"/>
              </a:rPr>
              <a:t> </a:t>
            </a:r>
            <a:r>
              <a:rPr lang="tr-TR" altLang="en-US" dirty="0" err="1">
                <a:latin typeface="Comic Sans MS" pitchFamily="66" charset="0"/>
              </a:rPr>
              <a:t>University</a:t>
            </a:r>
            <a:r>
              <a:rPr lang="tr-TR" altLang="en-US" dirty="0">
                <a:latin typeface="Comic Sans MS" pitchFamily="66" charset="0"/>
              </a:rPr>
              <a:t>, School of </a:t>
            </a:r>
            <a:r>
              <a:rPr lang="tr-TR" altLang="en-US" dirty="0" err="1">
                <a:latin typeface="Comic Sans MS" pitchFamily="66" charset="0"/>
              </a:rPr>
              <a:t>Medicine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r>
              <a:rPr lang="tr-TR" altLang="en-US" dirty="0" smtClean="0">
                <a:latin typeface="Comic Sans MS" pitchFamily="66" charset="0"/>
              </a:rPr>
              <a:t>Liv </a:t>
            </a:r>
            <a:r>
              <a:rPr lang="tr-TR" altLang="en-US" dirty="0" err="1" smtClean="0">
                <a:latin typeface="Comic Sans MS" pitchFamily="66" charset="0"/>
              </a:rPr>
              <a:t>Hospital</a:t>
            </a:r>
            <a:r>
              <a:rPr lang="tr-TR" altLang="en-US" dirty="0" smtClean="0">
                <a:latin typeface="Comic Sans MS" pitchFamily="66" charset="0"/>
              </a:rPr>
              <a:t>-İSTANBUL</a:t>
            </a:r>
          </a:p>
          <a:p>
            <a:pPr algn="ctr">
              <a:buFont typeface="Monotype Sorts" charset="2"/>
              <a:buNone/>
            </a:pPr>
            <a:r>
              <a:rPr lang="tr-TR" altLang="en-US" dirty="0" smtClean="0">
                <a:latin typeface="Comic Sans MS" pitchFamily="66" charset="0"/>
              </a:rPr>
              <a:t>2025-2026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r>
              <a:rPr lang="tr-TR" altLang="en-US" dirty="0">
                <a:solidFill>
                  <a:srgbClr val="FFFF00"/>
                </a:solidFill>
                <a:latin typeface="Comic Sans MS" pitchFamily="66" charset="0"/>
              </a:rPr>
              <a:t>www.tekinakpolat.com</a:t>
            </a:r>
          </a:p>
          <a:p>
            <a:pPr algn="ctr">
              <a:buFont typeface="Monotype Sorts" charset="2"/>
              <a:buNone/>
            </a:pPr>
            <a:endParaRPr lang="tr-TR" altLang="en-US" dirty="0">
              <a:latin typeface="Comic Sans MS" pitchFamily="66" charset="0"/>
            </a:endParaRPr>
          </a:p>
        </p:txBody>
      </p:sp>
      <p:pic>
        <p:nvPicPr>
          <p:cNvPr id="13316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50" y="4400550"/>
            <a:ext cx="2214563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67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1.Kidney </a:t>
            </a:r>
            <a:r>
              <a:rPr lang="tr-TR" dirty="0" err="1">
                <a:latin typeface="Comic Sans MS" panose="030F0702030302020204" pitchFamily="66" charset="0"/>
              </a:rPr>
              <a:t>cysts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2.Hematuria</a:t>
            </a: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3.Kidney </a:t>
            </a:r>
            <a:r>
              <a:rPr lang="tr-TR" dirty="0" err="1">
                <a:latin typeface="Comic Sans MS" panose="030F0702030302020204" pitchFamily="66" charset="0"/>
              </a:rPr>
              <a:t>stones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4.Kidney </a:t>
            </a:r>
            <a:r>
              <a:rPr lang="tr-TR" dirty="0" err="1">
                <a:latin typeface="Comic Sans MS" panose="030F0702030302020204" pitchFamily="66" charset="0"/>
              </a:rPr>
              <a:t>dysfunction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5.Other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8787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1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1.Kidney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cysts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polycystic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polycystic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Nephronophthisis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tubulointerstitial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Medullary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sponge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800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2.Hematuria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Alport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Thin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Membrane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3.Kidney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stones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Hyperoxaluria</a:t>
            </a:r>
            <a:r>
              <a:rPr lang="tr-TR" dirty="0">
                <a:latin typeface="Comic Sans MS" panose="030F0702030302020204" pitchFamily="66" charset="0"/>
              </a:rPr>
              <a:t>/</a:t>
            </a:r>
            <a:r>
              <a:rPr lang="tr-TR" dirty="0" err="1">
                <a:latin typeface="Comic Sans MS" panose="030F0702030302020204" pitchFamily="66" charset="0"/>
              </a:rPr>
              <a:t>oxalosis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err="1">
                <a:solidFill>
                  <a:schemeClr val="bg1"/>
                </a:solidFill>
                <a:latin typeface="Times New Roman Tur" charset="-94"/>
              </a:rPr>
              <a:t>kinakpolat.com</a:t>
            </a:r>
            <a:endParaRPr lang="tr-TR" altLang="tr-TR" b="1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5203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3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4.Kidney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dysfunction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Fabry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Amyloidosis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Cystinosis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glucosuria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syndrome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5.Other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43775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KIDNEY CYSTS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dirty="0" err="1">
                <a:latin typeface="Comic Sans MS" panose="030F0702030302020204" pitchFamily="66" charset="0"/>
              </a:rPr>
              <a:t>K</a:t>
            </a:r>
            <a:r>
              <a:rPr lang="tr-TR" dirty="0" err="1">
                <a:latin typeface="Comic Sans MS" panose="030F0702030302020204" pitchFamily="66" charset="0"/>
              </a:rPr>
              <a:t>idney</a:t>
            </a:r>
            <a:r>
              <a:rPr lang="tr-TR" dirty="0">
                <a:latin typeface="Comic Sans MS" panose="030F0702030302020204" pitchFamily="66" charset="0"/>
              </a:rPr>
              <a:t> c</a:t>
            </a:r>
            <a:r>
              <a:rPr lang="en-US" dirty="0" err="1">
                <a:latin typeface="Comic Sans MS" panose="030F0702030302020204" pitchFamily="66" charset="0"/>
              </a:rPr>
              <a:t>ysts</a:t>
            </a:r>
            <a:r>
              <a:rPr lang="en-US" dirty="0">
                <a:latin typeface="Comic Sans MS" panose="030F0702030302020204" pitchFamily="66" charset="0"/>
              </a:rPr>
              <a:t> are closed sac-like structures within </a:t>
            </a:r>
            <a:r>
              <a:rPr lang="tr-TR" dirty="0" err="1">
                <a:latin typeface="Comic Sans MS" panose="030F0702030302020204" pitchFamily="66" charset="0"/>
              </a:rPr>
              <a:t>parenchyma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that contain </a:t>
            </a:r>
            <a:r>
              <a:rPr lang="tr-TR" dirty="0" err="1">
                <a:latin typeface="Comic Sans MS" panose="030F0702030302020204" pitchFamily="66" charset="0"/>
              </a:rPr>
              <a:t>fluid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One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May be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May be </a:t>
            </a:r>
            <a:r>
              <a:rPr lang="tr-TR" dirty="0" err="1">
                <a:latin typeface="Comic Sans MS" panose="030F0702030302020204" pitchFamily="66" charset="0"/>
              </a:rPr>
              <a:t>clinically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insignificant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requiring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dialysis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78288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KIDNEY CYSTS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infected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bleed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into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May </a:t>
            </a:r>
            <a:r>
              <a:rPr lang="tr-TR" dirty="0" err="1">
                <a:latin typeface="Comic Sans MS" panose="030F0702030302020204" pitchFamily="66" charset="0"/>
              </a:rPr>
              <a:t>locate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medulla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cortex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both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4226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KIDNEY CYSTS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Widespread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ultrasonography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easy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them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are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harmless</a:t>
            </a:r>
            <a:r>
              <a:rPr lang="tr-TR" dirty="0">
                <a:latin typeface="Comic Sans MS" panose="030F0702030302020204" pitchFamily="66" charset="0"/>
              </a:rPr>
              <a:t> but </a:t>
            </a:r>
            <a:r>
              <a:rPr lang="tr-TR" dirty="0" err="1">
                <a:latin typeface="Comic Sans MS" panose="030F0702030302020204" pitchFamily="66" charset="0"/>
              </a:rPr>
              <a:t>make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anxious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Therefore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we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search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malignancy</a:t>
            </a:r>
            <a:r>
              <a:rPr lang="tr-TR" dirty="0">
                <a:latin typeface="Comic Sans MS" panose="030F0702030302020204" pitchFamily="66" charset="0"/>
              </a:rPr>
              <a:t> risk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forms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45633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SIMPLE KIDNEY CYST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 form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Frequency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50% </a:t>
            </a:r>
            <a:r>
              <a:rPr lang="tr-TR" dirty="0" err="1">
                <a:latin typeface="Comic Sans MS" panose="030F0702030302020204" pitchFamily="66" charset="0"/>
              </a:rPr>
              <a:t>among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older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than</a:t>
            </a:r>
            <a:r>
              <a:rPr lang="tr-TR" dirty="0">
                <a:latin typeface="Comic Sans MS" panose="030F0702030302020204" pitchFamily="66" charset="0"/>
              </a:rPr>
              <a:t> 40 </a:t>
            </a:r>
            <a:r>
              <a:rPr lang="tr-TR" dirty="0" err="1">
                <a:latin typeface="Comic Sans MS" panose="030F0702030302020204" pitchFamily="66" charset="0"/>
              </a:rPr>
              <a:t>years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Usually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asymptomatic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diagnosed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incidentally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while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making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radiological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evaluation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another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purpose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516735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ACQUIRED RENAL CYSTIC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formation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uremic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without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Frequency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higher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than</a:t>
            </a:r>
            <a:r>
              <a:rPr lang="tr-TR" dirty="0">
                <a:latin typeface="Comic Sans MS" panose="030F0702030302020204" pitchFamily="66" charset="0"/>
              </a:rPr>
              <a:t> 50% </a:t>
            </a:r>
            <a:r>
              <a:rPr lang="tr-TR" dirty="0" err="1">
                <a:latin typeface="Comic Sans MS" panose="030F0702030302020204" pitchFamily="66" charset="0"/>
              </a:rPr>
              <a:t>among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dialysis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longer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than</a:t>
            </a:r>
            <a:r>
              <a:rPr lang="tr-TR" dirty="0">
                <a:latin typeface="Comic Sans MS" panose="030F0702030302020204" pitchFamily="66" charset="0"/>
              </a:rPr>
              <a:t> 5 </a:t>
            </a:r>
            <a:r>
              <a:rPr lang="tr-TR" dirty="0" err="1">
                <a:latin typeface="Comic Sans MS" panose="030F0702030302020204" pitchFamily="66" charset="0"/>
              </a:rPr>
              <a:t>years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polycystic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must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thought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differential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60698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HEREDITARY CYSTS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transmission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change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Primary</a:t>
            </a:r>
            <a:r>
              <a:rPr lang="tr-TR" dirty="0">
                <a:latin typeface="Comic Sans MS" panose="030F0702030302020204" pitchFamily="66" charset="0"/>
              </a:rPr>
              <a:t> problem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cyst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in an </a:t>
            </a:r>
            <a:r>
              <a:rPr lang="tr-TR" dirty="0" err="1">
                <a:latin typeface="Comic Sans MS" panose="030F0702030302020204" pitchFamily="66" charset="0"/>
              </a:rPr>
              <a:t>another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36810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7428" y="562992"/>
            <a:ext cx="9004300" cy="4251325"/>
          </a:xfrm>
        </p:spPr>
        <p:txBody>
          <a:bodyPr/>
          <a:lstStyle/>
          <a:p>
            <a:r>
              <a:rPr lang="tr-TR" dirty="0" smtClean="0"/>
              <a:t>http</a:t>
            </a:r>
            <a:r>
              <a:rPr lang="tr-TR" dirty="0"/>
              <a:t>://tekinakpolat.com/ogrenciler-icin-yararli-kitaplar/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  <p:pic>
        <p:nvPicPr>
          <p:cNvPr id="9953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933" y="2688654"/>
            <a:ext cx="5875290" cy="369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811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Adult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polycystic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Transmission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Cysts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organs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primarly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Should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considered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if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family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history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deaths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due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cerebral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hemorrhage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 smtClean="0">
                <a:latin typeface="Comic Sans MS" panose="030F0702030302020204" pitchFamily="66" charset="0"/>
              </a:rPr>
              <a:t>myocardial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infarction</a:t>
            </a:r>
            <a:r>
              <a:rPr lang="tr-TR" dirty="0">
                <a:latin typeface="Comic Sans MS" panose="030F0702030302020204" pitchFamily="66" charset="0"/>
              </a:rPr>
              <a:t> at </a:t>
            </a:r>
            <a:r>
              <a:rPr lang="tr-TR" dirty="0" err="1">
                <a:latin typeface="Comic Sans MS" panose="030F0702030302020204" pitchFamily="66" charset="0"/>
              </a:rPr>
              <a:t>early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ages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present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57286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0589" y="1371600"/>
            <a:ext cx="9004300" cy="4251325"/>
          </a:xfrm>
        </p:spPr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Genetic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abnormalities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at 4th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16th </a:t>
            </a:r>
            <a:r>
              <a:rPr lang="tr-TR" sz="2800" dirty="0" err="1">
                <a:latin typeface="Comic Sans MS" panose="030F0702030302020204" pitchFamily="66" charset="0"/>
              </a:rPr>
              <a:t>chromosomes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Most</a:t>
            </a:r>
            <a:r>
              <a:rPr lang="tr-TR" sz="2800" dirty="0">
                <a:latin typeface="Comic Sans MS" panose="030F0702030302020204" pitchFamily="66" charset="0"/>
              </a:rPr>
              <a:t> at 16th </a:t>
            </a:r>
            <a:r>
              <a:rPr lang="tr-TR" sz="2800" dirty="0" err="1">
                <a:latin typeface="Comic Sans MS" panose="030F0702030302020204" pitchFamily="66" charset="0"/>
              </a:rPr>
              <a:t>chromosome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Type</a:t>
            </a:r>
            <a:r>
              <a:rPr lang="tr-TR" sz="2800" dirty="0">
                <a:latin typeface="Comic Sans MS" panose="030F0702030302020204" pitchFamily="66" charset="0"/>
              </a:rPr>
              <a:t> 1, </a:t>
            </a:r>
            <a:r>
              <a:rPr lang="tr-TR" sz="2800" dirty="0" err="1">
                <a:latin typeface="Comic Sans MS" panose="030F0702030302020204" pitchFamily="66" charset="0"/>
              </a:rPr>
              <a:t>more</a:t>
            </a:r>
            <a:r>
              <a:rPr lang="tr-TR" sz="2800" dirty="0">
                <a:latin typeface="Comic Sans MS" panose="030F0702030302020204" pitchFamily="66" charset="0"/>
              </a:rPr>
              <a:t> severe), </a:t>
            </a:r>
            <a:r>
              <a:rPr lang="tr-TR" sz="2800" dirty="0" err="1">
                <a:latin typeface="Comic Sans MS" panose="030F0702030302020204" pitchFamily="66" charset="0"/>
              </a:rPr>
              <a:t>few</a:t>
            </a:r>
            <a:r>
              <a:rPr lang="tr-TR" sz="2800" dirty="0">
                <a:latin typeface="Comic Sans MS" panose="030F0702030302020204" pitchFamily="66" charset="0"/>
              </a:rPr>
              <a:t> at 4th </a:t>
            </a:r>
            <a:r>
              <a:rPr lang="tr-TR" sz="2800" dirty="0" err="1">
                <a:latin typeface="Comic Sans MS" panose="030F0702030302020204" pitchFamily="66" charset="0"/>
              </a:rPr>
              <a:t>choromosome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Type</a:t>
            </a:r>
            <a:r>
              <a:rPr lang="tr-TR" sz="2800" dirty="0">
                <a:latin typeface="Comic Sans MS" panose="030F0702030302020204" pitchFamily="66" charset="0"/>
              </a:rPr>
              <a:t> 2).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PKD1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PKD2 </a:t>
            </a:r>
            <a:r>
              <a:rPr lang="tr-TR" sz="2800" dirty="0" err="1">
                <a:latin typeface="Comic Sans MS" panose="030F0702030302020204" pitchFamily="66" charset="0"/>
              </a:rPr>
              <a:t>genes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code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polycystin</a:t>
            </a:r>
            <a:r>
              <a:rPr lang="tr-TR" sz="2800" dirty="0">
                <a:latin typeface="Comic Sans MS" panose="030F0702030302020204" pitchFamily="66" charset="0"/>
              </a:rPr>
              <a:t> 1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polycystin</a:t>
            </a:r>
            <a:r>
              <a:rPr lang="tr-TR" sz="2800" dirty="0">
                <a:latin typeface="Comic Sans MS" panose="030F0702030302020204" pitchFamily="66" charset="0"/>
              </a:rPr>
              <a:t> 2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Recently</a:t>
            </a:r>
            <a:r>
              <a:rPr lang="tr-TR" sz="2800" dirty="0">
                <a:latin typeface="Comic Sans MS" panose="030F0702030302020204" pitchFamily="66" charset="0"/>
              </a:rPr>
              <a:t> a 3rd gene (GANAB) </a:t>
            </a:r>
            <a:r>
              <a:rPr lang="tr-TR" sz="2800" dirty="0" err="1">
                <a:latin typeface="Comic Sans MS" panose="030F0702030302020204" pitchFamily="66" charset="0"/>
              </a:rPr>
              <a:t>having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better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clinical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outcome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was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discovered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7884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Differential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cysts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important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Clinics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cysts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hypertension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bleeding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No </a:t>
            </a:r>
            <a:r>
              <a:rPr lang="tr-TR" dirty="0" err="1">
                <a:latin typeface="Comic Sans MS" panose="030F0702030302020204" pitchFamily="66" charset="0"/>
              </a:rPr>
              <a:t>symptom</a:t>
            </a:r>
            <a:r>
              <a:rPr lang="tr-TR" dirty="0">
                <a:latin typeface="Comic Sans MS" panose="030F0702030302020204" pitchFamily="66" charset="0"/>
              </a:rPr>
              <a:t> at </a:t>
            </a:r>
            <a:r>
              <a:rPr lang="tr-TR" dirty="0" err="1">
                <a:latin typeface="Comic Sans MS" panose="030F0702030302020204" pitchFamily="66" charset="0"/>
              </a:rPr>
              <a:t>early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stages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appears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later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722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seen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organs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like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liver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pancreas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spleen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lung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thyroid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brain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ovary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Heart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valves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affected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cerebral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arterial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aneursyms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colonic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diverticula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abdominal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hernia</a:t>
            </a:r>
            <a:r>
              <a:rPr lang="tr-TR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5448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complications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Blood </a:t>
            </a:r>
            <a:r>
              <a:rPr lang="tr-TR" dirty="0" err="1">
                <a:latin typeface="Comic Sans MS" panose="030F0702030302020204" pitchFamily="66" charset="0"/>
              </a:rPr>
              <a:t>pressure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control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important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Family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screening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Attention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living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donor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selection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8026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recessive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polycystic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disease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In</a:t>
            </a:r>
            <a:r>
              <a:rPr lang="tr-TR" sz="2800" dirty="0">
                <a:latin typeface="Comic Sans MS" panose="030F0702030302020204" pitchFamily="66" charset="0"/>
              </a:rPr>
              <a:t> general, </a:t>
            </a:r>
            <a:r>
              <a:rPr lang="tr-TR" sz="2800" dirty="0" err="1">
                <a:latin typeface="Comic Sans MS" panose="030F0702030302020204" pitchFamily="66" charset="0"/>
              </a:rPr>
              <a:t>childhood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Clinical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findings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variable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infants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adolescents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Early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manifestation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associated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with</a:t>
            </a:r>
            <a:r>
              <a:rPr lang="tr-TR" sz="2800" dirty="0">
                <a:latin typeface="Comic Sans MS" panose="030F0702030302020204" pitchFamily="66" charset="0"/>
              </a:rPr>
              <a:t> severe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>
                <a:latin typeface="Comic Sans MS" panose="030F0702030302020204" pitchFamily="66" charset="0"/>
              </a:rPr>
              <a:t>PKHD1 gene (6th </a:t>
            </a:r>
            <a:r>
              <a:rPr lang="tr-TR" sz="2800" dirty="0" err="1">
                <a:latin typeface="Comic Sans MS" panose="030F0702030302020204" pitchFamily="66" charset="0"/>
              </a:rPr>
              <a:t>chormosome</a:t>
            </a:r>
            <a:r>
              <a:rPr lang="tr-TR" sz="2800" dirty="0">
                <a:latin typeface="Comic Sans MS" panose="030F0702030302020204" pitchFamily="66" charset="0"/>
              </a:rPr>
              <a:t>) is </a:t>
            </a:r>
            <a:r>
              <a:rPr lang="tr-TR" sz="2800" dirty="0" err="1">
                <a:latin typeface="Comic Sans MS" panose="030F0702030302020204" pitchFamily="66" charset="0"/>
              </a:rPr>
              <a:t>responsible</a:t>
            </a:r>
            <a:endParaRPr lang="tr-TR" sz="2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46935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>
                <a:latin typeface="Comic Sans MS" panose="030F0702030302020204" pitchFamily="66" charset="0"/>
              </a:rPr>
              <a:t>Nephronophthisis</a:t>
            </a:r>
            <a:r>
              <a:rPr lang="tr-TR" sz="3200" dirty="0">
                <a:latin typeface="Comic Sans MS" panose="030F0702030302020204" pitchFamily="66" charset="0"/>
              </a:rPr>
              <a:t> </a:t>
            </a:r>
            <a:r>
              <a:rPr lang="tr-TR" sz="3200" dirty="0" err="1">
                <a:latin typeface="Comic Sans MS" panose="030F0702030302020204" pitchFamily="66" charset="0"/>
              </a:rPr>
              <a:t>and</a:t>
            </a:r>
            <a:r>
              <a:rPr lang="tr-TR" sz="3200" dirty="0">
                <a:latin typeface="Comic Sans MS" panose="030F0702030302020204" pitchFamily="66" charset="0"/>
              </a:rPr>
              <a:t> </a:t>
            </a:r>
            <a:r>
              <a:rPr lang="tr-TR" sz="3200" dirty="0" err="1">
                <a:latin typeface="Comic Sans MS" panose="030F0702030302020204" pitchFamily="66" charset="0"/>
              </a:rPr>
              <a:t>autosomal</a:t>
            </a:r>
            <a:r>
              <a:rPr lang="tr-TR" sz="3200" dirty="0">
                <a:latin typeface="Comic Sans MS" panose="030F0702030302020204" pitchFamily="66" charset="0"/>
              </a:rPr>
              <a:t> dominant </a:t>
            </a:r>
            <a:r>
              <a:rPr lang="tr-TR" sz="3200" dirty="0" err="1">
                <a:latin typeface="Comic Sans MS" panose="030F0702030302020204" pitchFamily="66" charset="0"/>
              </a:rPr>
              <a:t>tubulointerstitial</a:t>
            </a:r>
            <a:r>
              <a:rPr lang="tr-TR" sz="3200" dirty="0">
                <a:latin typeface="Comic Sans MS" panose="030F0702030302020204" pitchFamily="66" charset="0"/>
              </a:rPr>
              <a:t> </a:t>
            </a:r>
            <a:r>
              <a:rPr lang="tr-TR" sz="3200" dirty="0" err="1">
                <a:latin typeface="Comic Sans MS" panose="030F0702030302020204" pitchFamily="66" charset="0"/>
              </a:rPr>
              <a:t>kidney</a:t>
            </a:r>
            <a:r>
              <a:rPr lang="tr-TR" sz="3200" dirty="0">
                <a:latin typeface="Comic Sans MS" panose="030F0702030302020204" pitchFamily="66" charset="0"/>
              </a:rPr>
              <a:t> </a:t>
            </a:r>
            <a:r>
              <a:rPr lang="tr-TR" sz="3200" dirty="0" err="1">
                <a:latin typeface="Comic Sans MS" panose="030F0702030302020204" pitchFamily="66" charset="0"/>
              </a:rPr>
              <a:t>disease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One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confusion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diseases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actually</a:t>
            </a:r>
            <a:r>
              <a:rPr lang="tr-TR" sz="2800" dirty="0">
                <a:latin typeface="Comic Sans MS" panose="030F0702030302020204" pitchFamily="66" charset="0"/>
              </a:rPr>
              <a:t> 2 </a:t>
            </a:r>
            <a:r>
              <a:rPr lang="tr-TR" sz="2800" dirty="0" err="1">
                <a:latin typeface="Comic Sans MS" panose="030F0702030302020204" pitchFamily="66" charset="0"/>
              </a:rPr>
              <a:t>diseases</a:t>
            </a:r>
            <a:r>
              <a:rPr lang="tr-TR" sz="2800" dirty="0">
                <a:latin typeface="Comic Sans MS" panose="030F0702030302020204" pitchFamily="66" charset="0"/>
              </a:rPr>
              <a:t>: </a:t>
            </a:r>
            <a:r>
              <a:rPr lang="tr-TR" sz="2800" dirty="0" err="1">
                <a:latin typeface="Comic Sans MS" panose="030F0702030302020204" pitchFamily="66" charset="0"/>
              </a:rPr>
              <a:t>nephronophthisis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autosomal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tubulointerstitial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Both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have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subgroups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having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different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clinics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Previous</a:t>
            </a:r>
            <a:r>
              <a:rPr lang="tr-TR" sz="2800" dirty="0">
                <a:latin typeface="Comic Sans MS" panose="030F0702030302020204" pitchFamily="66" charset="0"/>
              </a:rPr>
              <a:t> name of </a:t>
            </a:r>
            <a:r>
              <a:rPr lang="tr-TR" sz="2800" dirty="0" err="1">
                <a:latin typeface="Comic Sans MS" panose="030F0702030302020204" pitchFamily="66" charset="0"/>
              </a:rPr>
              <a:t>autosomal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tubulointerstitial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medullary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cystic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4046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GENETIC TRANSMISION</a:t>
            </a:r>
            <a:endParaRPr lang="en-US" sz="4800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Nephronophthisis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Autosomal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tubulointerstitial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kidney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disease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88465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MANIFESTATION AGE</a:t>
            </a:r>
            <a:endParaRPr lang="en-US" sz="4800" i="1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Nephronophthisis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Infancy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childhood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Autosomal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tubulointerstitial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kidney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99"/>
                </a:solidFill>
                <a:latin typeface="Comic Sans MS" panose="030F0702030302020204" pitchFamily="66" charset="0"/>
              </a:rPr>
              <a:t>disease</a:t>
            </a:r>
            <a:r>
              <a:rPr lang="tr-TR" dirty="0">
                <a:solidFill>
                  <a:srgbClr val="FFFF99"/>
                </a:solidFill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Adult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8897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6325" y="436562"/>
            <a:ext cx="9004300" cy="1181100"/>
          </a:xfrm>
        </p:spPr>
        <p:txBody>
          <a:bodyPr/>
          <a:lstStyle/>
          <a:p>
            <a:r>
              <a:rPr lang="tr-TR" sz="4000" dirty="0" err="1">
                <a:solidFill>
                  <a:srgbClr val="FFFF99"/>
                </a:solidFill>
                <a:latin typeface="Comic Sans MS" panose="030F0702030302020204" pitchFamily="66" charset="0"/>
              </a:rPr>
              <a:t>Autosomal</a:t>
            </a:r>
            <a:r>
              <a:rPr lang="tr-TR" sz="4000" dirty="0">
                <a:solidFill>
                  <a:srgbClr val="FFFF99"/>
                </a:solidFill>
                <a:latin typeface="Comic Sans MS" panose="030F0702030302020204" pitchFamily="66" charset="0"/>
              </a:rPr>
              <a:t> dominant </a:t>
            </a:r>
            <a:r>
              <a:rPr lang="tr-TR" sz="4000" dirty="0" err="1">
                <a:solidFill>
                  <a:srgbClr val="FFFF99"/>
                </a:solidFill>
                <a:latin typeface="Comic Sans MS" panose="030F0702030302020204" pitchFamily="66" charset="0"/>
              </a:rPr>
              <a:t>tubulointerstitial</a:t>
            </a:r>
            <a:r>
              <a:rPr lang="tr-TR" sz="4000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solidFill>
                  <a:srgbClr val="FFFF99"/>
                </a:solidFill>
                <a:latin typeface="Comic Sans MS" panose="030F0702030302020204" pitchFamily="66" charset="0"/>
              </a:rPr>
              <a:t>kidney</a:t>
            </a:r>
            <a:r>
              <a:rPr lang="tr-TR" sz="4000" dirty="0">
                <a:solidFill>
                  <a:srgbClr val="FFFF99"/>
                </a:solidFill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solidFill>
                  <a:srgbClr val="FFFF99"/>
                </a:solidFill>
                <a:latin typeface="Comic Sans MS" panose="030F0702030302020204" pitchFamily="66" charset="0"/>
              </a:rPr>
              <a:t>disease</a:t>
            </a:r>
            <a:endParaRPr lang="en-US" sz="4000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genes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en-US" dirty="0">
                <a:latin typeface="Comic Sans MS" panose="030F0702030302020204" pitchFamily="66" charset="0"/>
              </a:rPr>
              <a:t>MUC1, UMOD, REN, and HNF1B. </a:t>
            </a:r>
          </a:p>
          <a:p>
            <a:r>
              <a:rPr 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H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yperuricemia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is </a:t>
            </a:r>
            <a:r>
              <a:rPr lang="tr-TR" dirty="0" err="1">
                <a:latin typeface="Comic Sans MS" panose="030F0702030302020204" pitchFamily="66" charset="0"/>
              </a:rPr>
              <a:t>typical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characteristics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UMOD, </a:t>
            </a:r>
            <a:r>
              <a:rPr lang="tr-TR" dirty="0">
                <a:latin typeface="Comic Sans MS" panose="030F0702030302020204" pitchFamily="66" charset="0"/>
              </a:rPr>
              <a:t>ESRD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seen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30-70 </a:t>
            </a:r>
            <a:r>
              <a:rPr lang="tr-TR" dirty="0" err="1">
                <a:latin typeface="Comic Sans MS" panose="030F0702030302020204" pitchFamily="66" charset="0"/>
              </a:rPr>
              <a:t>years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ESRD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expected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after</a:t>
            </a:r>
            <a:r>
              <a:rPr lang="tr-TR" dirty="0">
                <a:latin typeface="Comic Sans MS" panose="030F0702030302020204" pitchFamily="66" charset="0"/>
              </a:rPr>
              <a:t> 60 </a:t>
            </a:r>
            <a:r>
              <a:rPr lang="tr-TR" dirty="0" err="1">
                <a:latin typeface="Comic Sans MS" panose="030F0702030302020204" pitchFamily="66" charset="0"/>
              </a:rPr>
              <a:t>years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age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MUC1 </a:t>
            </a:r>
            <a:r>
              <a:rPr lang="tr-TR" dirty="0">
                <a:latin typeface="Comic Sans MS" panose="030F0702030302020204" pitchFamily="66" charset="0"/>
              </a:rPr>
              <a:t>gene but it is not </a:t>
            </a:r>
            <a:r>
              <a:rPr lang="tr-TR" dirty="0" err="1">
                <a:latin typeface="Comic Sans MS" panose="030F0702030302020204" pitchFamily="66" charset="0"/>
              </a:rPr>
              <a:t>rule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7390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Summary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086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MEDULLARY SPONGE KIDNEY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Medullary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sponge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generally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sporadic</a:t>
            </a:r>
            <a:r>
              <a:rPr lang="tr-TR" sz="2800" dirty="0">
                <a:latin typeface="Comic Sans MS" panose="030F0702030302020204" pitchFamily="66" charset="0"/>
              </a:rPr>
              <a:t> but it </a:t>
            </a:r>
            <a:r>
              <a:rPr lang="tr-TR" sz="2800" dirty="0" err="1">
                <a:latin typeface="Comic Sans MS" panose="030F0702030302020204" pitchFamily="66" charset="0"/>
              </a:rPr>
              <a:t>may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have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autosomal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transmission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some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families</a:t>
            </a:r>
            <a:r>
              <a:rPr lang="tr-TR" sz="2800" dirty="0">
                <a:latin typeface="Comic Sans MS" panose="030F0702030302020204" pitchFamily="66" charset="0"/>
              </a:rPr>
              <a:t>.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It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may</a:t>
            </a:r>
            <a:r>
              <a:rPr lang="tr-TR" sz="2800" dirty="0">
                <a:latin typeface="Comic Sans MS" panose="030F0702030302020204" pitchFamily="66" charset="0"/>
              </a:rPr>
              <a:t> be </a:t>
            </a:r>
            <a:r>
              <a:rPr lang="tr-TR" sz="2800" dirty="0" err="1">
                <a:latin typeface="Comic Sans MS" panose="030F0702030302020204" pitchFamily="66" charset="0"/>
              </a:rPr>
              <a:t>confused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with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medullary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cystic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new</a:t>
            </a:r>
            <a:r>
              <a:rPr lang="tr-TR" sz="2800" dirty="0">
                <a:latin typeface="Comic Sans MS" panose="030F0702030302020204" pitchFamily="66" charset="0"/>
              </a:rPr>
              <a:t> name </a:t>
            </a:r>
            <a:r>
              <a:rPr lang="tr-TR" sz="2800" dirty="0" err="1">
                <a:latin typeface="Comic Sans MS" panose="030F0702030302020204" pitchFamily="66" charset="0"/>
              </a:rPr>
              <a:t>autosomal</a:t>
            </a:r>
            <a:r>
              <a:rPr lang="tr-TR" sz="2800" dirty="0">
                <a:latin typeface="Comic Sans MS" panose="030F0702030302020204" pitchFamily="66" charset="0"/>
              </a:rPr>
              <a:t> dominant </a:t>
            </a:r>
            <a:r>
              <a:rPr lang="tr-TR" sz="2800" dirty="0" err="1">
                <a:latin typeface="Comic Sans MS" panose="030F0702030302020204" pitchFamily="66" charset="0"/>
              </a:rPr>
              <a:t>tubulointerstitial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) </a:t>
            </a:r>
            <a:r>
              <a:rPr lang="tr-TR" sz="2800" dirty="0" err="1">
                <a:latin typeface="Comic Sans MS" panose="030F0702030302020204" pitchFamily="66" charset="0"/>
              </a:rPr>
              <a:t>because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its</a:t>
            </a:r>
            <a:r>
              <a:rPr lang="tr-TR" sz="2800" dirty="0">
                <a:latin typeface="Comic Sans MS" panose="030F0702030302020204" pitchFamily="66" charset="0"/>
              </a:rPr>
              <a:t> name.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Should</a:t>
            </a:r>
            <a:r>
              <a:rPr lang="tr-TR" sz="2800" dirty="0">
                <a:latin typeface="Comic Sans MS" panose="030F0702030302020204" pitchFamily="66" charset="0"/>
              </a:rPr>
              <a:t> be </a:t>
            </a:r>
            <a:r>
              <a:rPr lang="tr-TR" sz="2800" dirty="0" err="1">
                <a:latin typeface="Comic Sans MS" panose="030F0702030302020204" pitchFamily="66" charset="0"/>
              </a:rPr>
              <a:t>considered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differential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diagnosis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cystic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diseases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31495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MEDULLARY SPONGE KIDNEY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Urolithiasis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urinary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infection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hematuria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prominent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Nephrocalcinosis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may</a:t>
            </a:r>
            <a:r>
              <a:rPr lang="tr-TR" sz="2800" dirty="0">
                <a:latin typeface="Comic Sans MS" panose="030F0702030302020204" pitchFamily="66" charset="0"/>
              </a:rPr>
              <a:t> be. </a:t>
            </a:r>
          </a:p>
          <a:p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Nephrocalcinosis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differential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diagnosis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hyperparathyroidism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vitamin D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intoxication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sarcoidosis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milk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alkali </a:t>
            </a:r>
            <a:r>
              <a:rPr lang="tr-T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syndrome</a:t>
            </a:r>
            <a:r>
              <a:rPr 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Tubular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dysfunction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generally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distal</a:t>
            </a:r>
            <a:r>
              <a:rPr lang="tr-TR" sz="2800" dirty="0">
                <a:latin typeface="Comic Sans MS" panose="030F0702030302020204" pitchFamily="66" charset="0"/>
              </a:rPr>
              <a:t>)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failure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rare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092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ALPORT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5420" y="1311052"/>
            <a:ext cx="9004300" cy="4251325"/>
          </a:xfrm>
        </p:spPr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Characterised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hearing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loss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Especially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males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May </a:t>
            </a:r>
            <a:r>
              <a:rPr lang="tr-TR" dirty="0" err="1">
                <a:latin typeface="Comic Sans MS" panose="030F0702030302020204" pitchFamily="66" charset="0"/>
              </a:rPr>
              <a:t>progress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Other</a:t>
            </a:r>
            <a:r>
              <a:rPr lang="tr-TR" dirty="0">
                <a:latin typeface="Comic Sans MS" panose="030F0702030302020204" pitchFamily="66" charset="0"/>
              </a:rPr>
              <a:t> name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nephritis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IV </a:t>
            </a:r>
            <a:r>
              <a:rPr lang="tr-TR" dirty="0" err="1">
                <a:latin typeface="Comic Sans MS" panose="030F0702030302020204" pitchFamily="66" charset="0"/>
              </a:rPr>
              <a:t>collagen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basic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component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glomerular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basal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membrane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structure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disordered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2802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ALPORT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IV is </a:t>
            </a:r>
            <a:r>
              <a:rPr lang="tr-TR" dirty="0" err="1">
                <a:latin typeface="Comic Sans MS" panose="030F0702030302020204" pitchFamily="66" charset="0"/>
              </a:rPr>
              <a:t>composed</a:t>
            </a:r>
            <a:r>
              <a:rPr lang="tr-TR" dirty="0">
                <a:latin typeface="Comic Sans MS" panose="030F0702030302020204" pitchFamily="66" charset="0"/>
              </a:rPr>
              <a:t> of 6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chain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1-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6)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These</a:t>
            </a:r>
            <a:r>
              <a:rPr lang="tr-TR" dirty="0">
                <a:latin typeface="Comic Sans MS" panose="030F0702030302020204" pitchFamily="66" charset="0"/>
              </a:rPr>
              <a:t> 6 </a:t>
            </a:r>
            <a:r>
              <a:rPr lang="tr-TR" dirty="0" err="1">
                <a:latin typeface="Comic Sans MS" panose="030F0702030302020204" pitchFamily="66" charset="0"/>
              </a:rPr>
              <a:t>alpha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chains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coded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by</a:t>
            </a:r>
            <a:r>
              <a:rPr lang="tr-TR" dirty="0">
                <a:latin typeface="Comic Sans MS" panose="030F0702030302020204" pitchFamily="66" charset="0"/>
              </a:rPr>
              <a:t> 6 </a:t>
            </a:r>
            <a:r>
              <a:rPr lang="tr-TR" dirty="0" err="1">
                <a:latin typeface="Comic Sans MS" panose="030F0702030302020204" pitchFamily="66" charset="0"/>
              </a:rPr>
              <a:t>genes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located</a:t>
            </a:r>
            <a:r>
              <a:rPr lang="tr-TR" dirty="0">
                <a:latin typeface="Comic Sans MS" panose="030F0702030302020204" pitchFamily="66" charset="0"/>
              </a:rPr>
              <a:t> at 3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chromosomes</a:t>
            </a:r>
            <a:r>
              <a:rPr lang="tr-TR" dirty="0">
                <a:latin typeface="Comic Sans MS" panose="030F0702030302020204" pitchFamily="66" charset="0"/>
              </a:rPr>
              <a:t> (X, 2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13)</a:t>
            </a: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COL4A1 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and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 COL4A2 (13q34)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COL4A3 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and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 COL4A4 (2q35-37)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COL4A5 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and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 COL4A6 (X).</a:t>
            </a:r>
            <a:endParaRPr lang="en-US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573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5387" y="456098"/>
            <a:ext cx="9004300" cy="1181100"/>
          </a:xfrm>
        </p:spPr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transmisson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387" y="2205038"/>
            <a:ext cx="9004300" cy="425132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1.X </a:t>
            </a:r>
            <a:r>
              <a:rPr lang="tr-TR" dirty="0" err="1">
                <a:latin typeface="Comic Sans MS" panose="030F0702030302020204" pitchFamily="66" charset="0"/>
              </a:rPr>
              <a:t>linked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2.Autosomal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3.Autosomal dominant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52769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>
                <a:latin typeface="Comic Sans MS" panose="030F0702030302020204" pitchFamily="66" charset="0"/>
              </a:rPr>
              <a:t>THIN MEMBRANE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Characterised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A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Also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known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benign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familial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biopsy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Diffuse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thinning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glomerular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basal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membrane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(150-225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nM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, in normal it is 300-400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nM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).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60861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>
                <a:latin typeface="Comic Sans MS" panose="030F0702030302020204" pitchFamily="66" charset="0"/>
              </a:rPr>
              <a:t>THIN MEMBRANE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chronic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children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adults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Characterised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recurrent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permanent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Some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recurrent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macroscopic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hematuria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attacks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endParaRPr lang="tr-TR" dirty="0">
              <a:solidFill>
                <a:srgbClr val="FFFF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6051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A </a:t>
            </a:r>
            <a:r>
              <a:rPr lang="tr-TR" sz="2800" dirty="0" err="1">
                <a:latin typeface="Comic Sans MS" panose="030F0702030302020204" pitchFamily="66" charset="0"/>
              </a:rPr>
              <a:t>hereditary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characterised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by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deposition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(an amino </a:t>
            </a:r>
            <a:r>
              <a:rPr lang="tr-TR" sz="2800" dirty="0" err="1">
                <a:latin typeface="Comic Sans MS" panose="030F0702030302020204" pitchFamily="66" charset="0"/>
              </a:rPr>
              <a:t>acid</a:t>
            </a:r>
            <a:r>
              <a:rPr lang="tr-TR" sz="2800" dirty="0">
                <a:latin typeface="Comic Sans MS" panose="030F0702030302020204" pitchFamily="66" charset="0"/>
              </a:rPr>
              <a:t>), </a:t>
            </a:r>
            <a:r>
              <a:rPr lang="tr-TR" sz="2800" dirty="0" err="1">
                <a:latin typeface="Comic Sans MS" panose="030F0702030302020204" pitchFamily="66" charset="0"/>
              </a:rPr>
              <a:t>especially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lysosomes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Cystinuria</a:t>
            </a:r>
            <a:r>
              <a:rPr lang="tr-TR" sz="2800" dirty="0">
                <a:latin typeface="Comic Sans MS" panose="030F0702030302020204" pitchFamily="66" charset="0"/>
              </a:rPr>
              <a:t> is a </a:t>
            </a:r>
            <a:r>
              <a:rPr lang="tr-TR" sz="2800" dirty="0" err="1">
                <a:latin typeface="Comic Sans MS" panose="030F0702030302020204" pitchFamily="66" charset="0"/>
              </a:rPr>
              <a:t>different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Cystinuria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characterised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by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stones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due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excretion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Cystinosis</a:t>
            </a:r>
            <a:r>
              <a:rPr lang="tr-TR" sz="2800" dirty="0">
                <a:latin typeface="Comic Sans MS" panose="030F0702030302020204" pitchFamily="66" charset="0"/>
              </a:rPr>
              <a:t> is organ </a:t>
            </a:r>
            <a:r>
              <a:rPr lang="tr-TR" sz="2800" dirty="0" err="1">
                <a:latin typeface="Comic Sans MS" panose="030F0702030302020204" pitchFamily="66" charset="0"/>
              </a:rPr>
              <a:t>failure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dysfunction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due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accumulation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body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7518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Cystinosis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Cysteine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accumulates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cornea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blood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marrow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thyroid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leukocyts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It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functional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abnormalities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Three </a:t>
            </a:r>
            <a:r>
              <a:rPr lang="tr-TR" dirty="0" err="1">
                <a:latin typeface="Comic Sans MS" panose="030F0702030302020204" pitchFamily="66" charset="0"/>
              </a:rPr>
              <a:t>forms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defined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Infantile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nephropathic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intermediate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juvenile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benign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adult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73365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Tubular</a:t>
            </a:r>
            <a:r>
              <a:rPr lang="tr-TR" dirty="0">
                <a:latin typeface="Comic Sans MS" panose="030F0702030302020204" pitchFamily="66" charset="0"/>
              </a:rPr>
              <a:t> transport </a:t>
            </a:r>
            <a:r>
              <a:rPr lang="tr-TR" dirty="0" err="1">
                <a:latin typeface="Comic Sans MS" panose="030F0702030302020204" pitchFamily="66" charset="0"/>
              </a:rPr>
              <a:t>abnormalities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dibasic</a:t>
            </a:r>
            <a:r>
              <a:rPr lang="tr-TR" dirty="0">
                <a:latin typeface="Comic Sans MS" panose="030F0702030302020204" pitchFamily="66" charset="0"/>
              </a:rPr>
              <a:t> amino </a:t>
            </a:r>
            <a:r>
              <a:rPr lang="tr-TR" dirty="0" err="1">
                <a:latin typeface="Comic Sans MS" panose="030F0702030302020204" pitchFamily="66" charset="0"/>
              </a:rPr>
              <a:t>acids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cysteine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arginine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lysine,ornithine</a:t>
            </a:r>
            <a:r>
              <a:rPr lang="tr-TR" dirty="0">
                <a:latin typeface="Comic Sans MS" panose="030F0702030302020204" pitchFamily="66" charset="0"/>
              </a:rPr>
              <a:t>) 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Cystinosis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Transmission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(</a:t>
            </a:r>
            <a:r>
              <a:rPr lang="tr-TR" dirty="0" err="1">
                <a:latin typeface="Comic Sans MS" panose="030F0702030302020204" pitchFamily="66" charset="0"/>
              </a:rPr>
              <a:t>incomplete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penetrance</a:t>
            </a:r>
            <a:r>
              <a:rPr lang="tr-TR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1305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General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information</a:t>
            </a:r>
            <a:endParaRPr 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Summary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1092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Prevalence</a:t>
            </a:r>
            <a:r>
              <a:rPr lang="tr-TR" dirty="0">
                <a:latin typeface="Comic Sans MS" panose="030F0702030302020204" pitchFamily="66" charset="0"/>
              </a:rPr>
              <a:t> 1/7000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Should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considered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differential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childhood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stones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Recurrent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stones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due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decreased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solubility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cysteine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urine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obstruction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73609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Stones </a:t>
            </a:r>
            <a:r>
              <a:rPr lang="tr-TR" sz="2800" dirty="0" err="1">
                <a:latin typeface="Comic Sans MS" panose="030F0702030302020204" pitchFamily="66" charset="0"/>
              </a:rPr>
              <a:t>generally</a:t>
            </a:r>
            <a:r>
              <a:rPr lang="tr-TR" sz="2800" dirty="0">
                <a:latin typeface="Comic Sans MS" panose="030F0702030302020204" pitchFamily="66" charset="0"/>
              </a:rPr>
              <a:t> at 10-20th </a:t>
            </a:r>
            <a:r>
              <a:rPr lang="tr-TR" sz="2800" dirty="0" err="1">
                <a:latin typeface="Comic Sans MS" panose="030F0702030302020204" pitchFamily="66" charset="0"/>
              </a:rPr>
              <a:t>ages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stones</a:t>
            </a:r>
            <a:r>
              <a:rPr lang="tr-TR" sz="2800" dirty="0">
                <a:latin typeface="Comic Sans MS" panose="030F0702030302020204" pitchFamily="66" charset="0"/>
              </a:rPr>
              <a:t> can be </a:t>
            </a:r>
            <a:r>
              <a:rPr lang="tr-TR" sz="2800" dirty="0" err="1">
                <a:latin typeface="Comic Sans MS" panose="030F0702030302020204" pitchFamily="66" charset="0"/>
              </a:rPr>
              <a:t>seen</a:t>
            </a:r>
            <a:r>
              <a:rPr lang="tr-TR" sz="2800" dirty="0">
                <a:latin typeface="Comic Sans MS" panose="030F0702030302020204" pitchFamily="66" charset="0"/>
              </a:rPr>
              <a:t> on </a:t>
            </a:r>
            <a:r>
              <a:rPr lang="tr-TR" sz="2800" dirty="0" err="1">
                <a:latin typeface="Comic Sans MS" panose="030F0702030302020204" pitchFamily="66" charset="0"/>
              </a:rPr>
              <a:t>plain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radiography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due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high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sulphurous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content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Calcium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stones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opaque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Detection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stones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stone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evaluation</a:t>
            </a:r>
            <a:r>
              <a:rPr lang="tr-TR" sz="2800" dirty="0">
                <a:latin typeface="Comic Sans MS" panose="030F0702030302020204" pitchFamily="66" charset="0"/>
              </a:rPr>
              <a:t>), </a:t>
            </a:r>
            <a:r>
              <a:rPr lang="tr-TR" sz="2800" dirty="0" err="1">
                <a:latin typeface="Comic Sans MS" panose="030F0702030302020204" pitchFamily="66" charset="0"/>
              </a:rPr>
              <a:t>family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history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typical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hexagonal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cysteine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crystals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helpful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diagnosis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89191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mutations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them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2 </a:t>
            </a:r>
            <a:r>
              <a:rPr lang="tr-TR" dirty="0" err="1">
                <a:latin typeface="Comic Sans MS" panose="030F0702030302020204" pitchFamily="66" charset="0"/>
              </a:rPr>
              <a:t>mutations</a:t>
            </a:r>
            <a:r>
              <a:rPr lang="tr-TR" dirty="0">
                <a:latin typeface="Comic Sans MS" panose="030F0702030302020204" pitchFamily="66" charset="0"/>
              </a:rPr>
              <a:t>: SLC3A1 (2. </a:t>
            </a:r>
            <a:r>
              <a:rPr lang="tr-TR" dirty="0" err="1">
                <a:latin typeface="Comic Sans MS" panose="030F0702030302020204" pitchFamily="66" charset="0"/>
              </a:rPr>
              <a:t>chromosome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SLC7A9 (19. </a:t>
            </a:r>
            <a:r>
              <a:rPr lang="tr-TR" dirty="0" err="1">
                <a:latin typeface="Comic Sans MS" panose="030F0702030302020204" pitchFamily="66" charset="0"/>
              </a:rPr>
              <a:t>chromosome</a:t>
            </a:r>
            <a:r>
              <a:rPr lang="tr-TR" dirty="0">
                <a:latin typeface="Comic Sans MS" panose="030F0702030302020204" pitchFamily="66" charset="0"/>
              </a:rPr>
              <a:t>).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30226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Hydration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urinary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alkalization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sodium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bicarbonate</a:t>
            </a:r>
            <a:r>
              <a:rPr lang="tr-TR" dirty="0">
                <a:latin typeface="Comic Sans MS" panose="030F0702030302020204" pitchFamily="66" charset="0"/>
              </a:rPr>
              <a:t>, sodyum </a:t>
            </a:r>
            <a:r>
              <a:rPr lang="tr-TR" dirty="0" err="1">
                <a:latin typeface="Comic Sans MS" panose="030F0702030302020204" pitchFamily="66" charset="0"/>
              </a:rPr>
              <a:t>citrate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potassium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citrate</a:t>
            </a:r>
            <a:r>
              <a:rPr lang="tr-TR" dirty="0">
                <a:latin typeface="Comic Sans MS" panose="030F0702030302020204" pitchFamily="66" charset="0"/>
              </a:rPr>
              <a:t>), </a:t>
            </a:r>
            <a:r>
              <a:rPr lang="tr-TR" dirty="0" err="1">
                <a:latin typeface="Comic Sans MS" panose="030F0702030302020204" pitchFamily="66" charset="0"/>
              </a:rPr>
              <a:t>thiol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consisting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medicines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penicillamine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tiopronin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captopril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06422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Cystinuria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Urine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alkalization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lead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calcium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stones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Thiol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consisting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medicines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increase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cysteine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solubility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Captopril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consists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sulphurous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it </a:t>
            </a:r>
            <a:r>
              <a:rPr lang="tr-TR" dirty="0" err="1">
                <a:latin typeface="Comic Sans MS" panose="030F0702030302020204" pitchFamily="66" charset="0"/>
              </a:rPr>
              <a:t>increase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cysteine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solubility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32687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Hyperoxaluria</a:t>
            </a:r>
            <a:r>
              <a:rPr lang="tr-TR" sz="4400" dirty="0">
                <a:latin typeface="Comic Sans MS" panose="030F0702030302020204" pitchFamily="66" charset="0"/>
              </a:rPr>
              <a:t>/</a:t>
            </a:r>
            <a:r>
              <a:rPr lang="tr-TR" sz="4400" dirty="0" err="1">
                <a:latin typeface="Comic Sans MS" panose="030F0702030302020204" pitchFamily="66" charset="0"/>
              </a:rPr>
              <a:t>oxalosis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Hyperoxaluria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oxalosis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relation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different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than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cystinosis</a:t>
            </a:r>
            <a:r>
              <a:rPr lang="tr-TR" sz="2800" dirty="0">
                <a:latin typeface="Comic Sans MS" panose="030F0702030302020204" pitchFamily="66" charset="0"/>
              </a:rPr>
              <a:t>/</a:t>
            </a:r>
            <a:r>
              <a:rPr lang="tr-TR" sz="2800" dirty="0" err="1">
                <a:latin typeface="Comic Sans MS" panose="030F0702030302020204" pitchFamily="66" charset="0"/>
              </a:rPr>
              <a:t>cystinuria</a:t>
            </a:r>
            <a:endParaRPr lang="en-US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Cystinosis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cystinuria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two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different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Oxalozis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deposition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oxalate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various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organs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due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hyperoxaluria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causing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dysfunction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4226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Hyperoxaluria</a:t>
            </a:r>
            <a:endParaRPr lang="tr-TR" sz="4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Primary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sz="2800" dirty="0" err="1">
                <a:latin typeface="Comic Sans MS" panose="030F0702030302020204" pitchFamily="66" charset="0"/>
              </a:rPr>
              <a:t>hereditary</a:t>
            </a:r>
            <a:r>
              <a:rPr lang="tr-TR" sz="2800" dirty="0">
                <a:latin typeface="Comic Sans MS" panose="030F0702030302020204" pitchFamily="66" charset="0"/>
              </a:rPr>
              <a:t>)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Enteric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Exogenous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6164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Hyperoxaluria</a:t>
            </a:r>
            <a:r>
              <a:rPr lang="tr-TR" sz="4400" dirty="0">
                <a:latin typeface="Comic Sans MS" panose="030F0702030302020204" pitchFamily="66" charset="0"/>
              </a:rPr>
              <a:t>/</a:t>
            </a:r>
            <a:r>
              <a:rPr lang="tr-TR" sz="4400" dirty="0" err="1">
                <a:latin typeface="Comic Sans MS" panose="030F0702030302020204" pitchFamily="66" charset="0"/>
              </a:rPr>
              <a:t>oxalosis</a:t>
            </a:r>
            <a:endParaRPr lang="tr-TR" sz="4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Primary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hyperoxaluria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result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glyoxylate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metabolism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disorder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causing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excess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oxalate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production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Oxalate</a:t>
            </a:r>
            <a:r>
              <a:rPr lang="tr-TR" sz="2800" dirty="0">
                <a:latin typeface="Comic Sans MS" panose="030F0702030302020204" pitchFamily="66" charset="0"/>
              </a:rPr>
              <a:t> is a </a:t>
            </a:r>
            <a:r>
              <a:rPr lang="tr-TR" sz="2800" dirty="0" err="1">
                <a:latin typeface="Comic Sans MS" panose="030F0702030302020204" pitchFamily="66" charset="0"/>
              </a:rPr>
              <a:t>low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soluble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substance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may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accumulate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various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tissues</a:t>
            </a:r>
            <a:r>
              <a:rPr lang="tr-TR" sz="2800" dirty="0">
                <a:latin typeface="Comic Sans MS" panose="030F0702030302020204" pitchFamily="66" charset="0"/>
              </a:rPr>
              <a:t> as </a:t>
            </a:r>
            <a:r>
              <a:rPr lang="tr-TR" sz="2800" dirty="0" err="1">
                <a:latin typeface="Comic Sans MS" panose="030F0702030302020204" pitchFamily="66" charset="0"/>
              </a:rPr>
              <a:t>calcium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oxalate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Kidneys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most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oxalate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accumulated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organs</a:t>
            </a:r>
            <a:endParaRPr lang="tr-TR" sz="2800" dirty="0">
              <a:latin typeface="Comic Sans MS" panose="030F0702030302020204" pitchFamily="66" charset="0"/>
            </a:endParaRPr>
          </a:p>
          <a:p>
            <a:endParaRPr lang="tr-TR" sz="28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14985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latin typeface="Comic Sans MS" panose="030F0702030302020204" pitchFamily="66" charset="0"/>
              </a:rPr>
              <a:t>Hyperoxaluria</a:t>
            </a:r>
            <a:r>
              <a:rPr lang="tr-TR" sz="4400" dirty="0">
                <a:latin typeface="Comic Sans MS" panose="030F0702030302020204" pitchFamily="66" charset="0"/>
              </a:rPr>
              <a:t>/</a:t>
            </a:r>
            <a:r>
              <a:rPr lang="tr-TR" sz="4400" dirty="0" err="1">
                <a:latin typeface="Comic Sans MS" panose="030F0702030302020204" pitchFamily="66" charset="0"/>
              </a:rPr>
              <a:t>oxalosis</a:t>
            </a:r>
            <a:endParaRPr lang="tr-TR" sz="4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>
                <a:latin typeface="Comic Sans MS" panose="030F0702030302020204" pitchFamily="66" charset="0"/>
              </a:rPr>
              <a:t>Treatment</a:t>
            </a:r>
            <a:r>
              <a:rPr lang="tr-TR" sz="2400" dirty="0">
                <a:latin typeface="Comic Sans MS" panose="030F0702030302020204" pitchFamily="66" charset="0"/>
              </a:rPr>
              <a:t> of is </a:t>
            </a:r>
            <a:r>
              <a:rPr lang="tr-TR" sz="2400" dirty="0" err="1">
                <a:latin typeface="Comic Sans MS" panose="030F0702030302020204" pitchFamily="66" charset="0"/>
              </a:rPr>
              <a:t>hydration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diet</a:t>
            </a:r>
            <a:r>
              <a:rPr lang="tr-TR" sz="2400" dirty="0"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</a:rPr>
              <a:t>tea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cola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chocolate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spinach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rich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oxalate</a:t>
            </a:r>
            <a:r>
              <a:rPr lang="tr-TR" sz="2400" dirty="0">
                <a:latin typeface="Comic Sans MS" panose="030F0702030302020204" pitchFamily="66" charset="0"/>
              </a:rPr>
              <a:t>) </a:t>
            </a:r>
          </a:p>
          <a:p>
            <a:r>
              <a:rPr lang="tr-TR" sz="2400" dirty="0" err="1">
                <a:latin typeface="Comic Sans MS" panose="030F0702030302020204" pitchFamily="66" charset="0"/>
              </a:rPr>
              <a:t>Pyridoxine</a:t>
            </a:r>
            <a:r>
              <a:rPr lang="tr-TR" sz="2400" dirty="0">
                <a:latin typeface="Comic Sans MS" panose="030F0702030302020204" pitchFamily="66" charset="0"/>
              </a:rPr>
              <a:t> (vitamin B6), </a:t>
            </a:r>
            <a:r>
              <a:rPr lang="tr-TR" sz="2400" dirty="0" err="1">
                <a:latin typeface="Comic Sans MS" panose="030F0702030302020204" pitchFamily="66" charset="0"/>
              </a:rPr>
              <a:t>potassium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citrate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 </a:t>
            </a:r>
            <a:r>
              <a:rPr lang="tr-TR" sz="2400" dirty="0" err="1">
                <a:latin typeface="Comic Sans MS" panose="030F0702030302020204" pitchFamily="66" charset="0"/>
              </a:rPr>
              <a:t>orthophosphate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latin typeface="Comic Sans MS" panose="030F0702030302020204" pitchFamily="66" charset="0"/>
              </a:rPr>
              <a:t>may</a:t>
            </a:r>
            <a:r>
              <a:rPr lang="tr-TR" sz="2400" dirty="0" smtClean="0">
                <a:latin typeface="Comic Sans MS" panose="030F0702030302020204" pitchFamily="66" charset="0"/>
              </a:rPr>
              <a:t> be </a:t>
            </a:r>
            <a:r>
              <a:rPr lang="tr-TR" sz="2400" dirty="0" err="1" smtClean="0">
                <a:latin typeface="Comic Sans MS" panose="030F0702030302020204" pitchFamily="66" charset="0"/>
              </a:rPr>
              <a:t>given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 err="1" smtClean="0">
                <a:latin typeface="Comic Sans MS" panose="030F0702030302020204" pitchFamily="66" charset="0"/>
              </a:rPr>
              <a:t>Treatment</a:t>
            </a:r>
            <a:r>
              <a:rPr lang="tr-TR" sz="2400" dirty="0" smtClean="0">
                <a:latin typeface="Comic Sans MS" panose="030F0702030302020204" pitchFamily="66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</a:rPr>
              <a:t>of </a:t>
            </a:r>
            <a:r>
              <a:rPr lang="tr-TR" sz="2400" dirty="0" err="1">
                <a:latin typeface="Comic Sans MS" panose="030F0702030302020204" pitchFamily="66" charset="0"/>
              </a:rPr>
              <a:t>stones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complications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Kidney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failure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treatment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Liver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transplantation</a:t>
            </a:r>
            <a:r>
              <a:rPr lang="tr-TR" sz="2400" dirty="0">
                <a:latin typeface="Comic Sans MS" panose="030F0702030302020204" pitchFamily="66" charset="0"/>
              </a:rPr>
              <a:t> in </a:t>
            </a:r>
            <a:r>
              <a:rPr lang="tr-TR" sz="2400" dirty="0" err="1">
                <a:latin typeface="Comic Sans MS" panose="030F0702030302020204" pitchFamily="66" charset="0"/>
              </a:rPr>
              <a:t>addition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to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kidney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transplantation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correct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glyoxylate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metabolism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disorder</a:t>
            </a:r>
            <a:endParaRPr lang="en-US" sz="2400" dirty="0">
              <a:latin typeface="Comic Sans MS" panose="030F0702030302020204" pitchFamily="66" charset="0"/>
            </a:endParaRPr>
          </a:p>
          <a:p>
            <a:endParaRPr lang="tr-TR" sz="2400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659047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3 </a:t>
            </a:r>
            <a:r>
              <a:rPr lang="tr-TR" dirty="0" err="1">
                <a:latin typeface="Comic Sans MS" panose="030F0702030302020204" pitchFamily="66" charset="0"/>
              </a:rPr>
              <a:t>mechanisms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Increased</a:t>
            </a:r>
            <a:r>
              <a:rPr lang="tr-TR" dirty="0">
                <a:latin typeface="Comic Sans MS" panose="030F0702030302020204" pitchFamily="66" charset="0"/>
              </a:rPr>
              <a:t> bone </a:t>
            </a:r>
            <a:r>
              <a:rPr lang="tr-TR" dirty="0" err="1">
                <a:latin typeface="Comic Sans MS" panose="030F0702030302020204" pitchFamily="66" charset="0"/>
              </a:rPr>
              <a:t>resorption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increased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intestinal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absorption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decreased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calcium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reabsorption</a:t>
            </a:r>
            <a:r>
              <a:rPr lang="tr-TR" dirty="0">
                <a:latin typeface="Comic Sans MS" panose="030F0702030302020204" pitchFamily="66" charset="0"/>
              </a:rPr>
              <a:t> 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This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distinction</a:t>
            </a:r>
            <a:r>
              <a:rPr lang="tr-TR" dirty="0">
                <a:latin typeface="Comic Sans MS" panose="030F0702030302020204" pitchFamily="66" charset="0"/>
              </a:rPr>
              <a:t> is not </a:t>
            </a:r>
            <a:r>
              <a:rPr lang="tr-TR" dirty="0" err="1">
                <a:latin typeface="Comic Sans MS" panose="030F0702030302020204" pitchFamily="66" charset="0"/>
              </a:rPr>
              <a:t>clear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always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r>
              <a:rPr lang="tr-TR" dirty="0">
                <a:latin typeface="Comic Sans MS" panose="030F0702030302020204" pitchFamily="66" charset="0"/>
              </a:rPr>
              <a:t> is not </a:t>
            </a:r>
            <a:r>
              <a:rPr lang="tr-TR" dirty="0" err="1">
                <a:latin typeface="Comic Sans MS" panose="030F0702030302020204" pitchFamily="66" charset="0"/>
              </a:rPr>
              <a:t>known</a:t>
            </a:r>
            <a:r>
              <a:rPr lang="tr-TR" dirty="0">
                <a:latin typeface="Comic Sans MS" panose="030F0702030302020204" pitchFamily="66" charset="0"/>
              </a:rPr>
              <a:t> as </a:t>
            </a:r>
            <a:r>
              <a:rPr lang="tr-TR" dirty="0" err="1">
                <a:latin typeface="Comic Sans MS" panose="030F0702030302020204" pitchFamily="66" charset="0"/>
              </a:rPr>
              <a:t>much</a:t>
            </a:r>
            <a:r>
              <a:rPr lang="tr-TR" dirty="0">
                <a:latin typeface="Comic Sans MS" panose="030F0702030302020204" pitchFamily="66" charset="0"/>
              </a:rPr>
              <a:t> as </a:t>
            </a:r>
            <a:r>
              <a:rPr lang="tr-TR" dirty="0" err="1">
                <a:latin typeface="Comic Sans MS" panose="030F0702030302020204" pitchFamily="66" charset="0"/>
              </a:rPr>
              <a:t>hyperoxaluria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cystinuria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89580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err="1">
                <a:latin typeface="Comic Sans MS" panose="030F0702030302020204" pitchFamily="66" charset="0"/>
              </a:rPr>
              <a:t>What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does</a:t>
            </a:r>
            <a:r>
              <a:rPr lang="tr-TR" sz="4000" dirty="0">
                <a:latin typeface="Comic Sans MS" panose="030F0702030302020204" pitchFamily="66" charset="0"/>
              </a:rPr>
              <a:t> a </a:t>
            </a:r>
            <a:r>
              <a:rPr lang="tr-TR" sz="4000" dirty="0" err="1">
                <a:latin typeface="Comic Sans MS" panose="030F0702030302020204" pitchFamily="66" charset="0"/>
              </a:rPr>
              <a:t>kidney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patient</a:t>
            </a:r>
            <a:r>
              <a:rPr lang="tr-TR" sz="4000" dirty="0">
                <a:latin typeface="Comic Sans MS" panose="030F0702030302020204" pitchFamily="66" charset="0"/>
              </a:rPr>
              <a:t> </a:t>
            </a:r>
            <a:r>
              <a:rPr lang="tr-TR" sz="4000" dirty="0" err="1">
                <a:latin typeface="Comic Sans MS" panose="030F0702030302020204" pitchFamily="66" charset="0"/>
              </a:rPr>
              <a:t>think</a:t>
            </a:r>
            <a:endParaRPr lang="tr-TR" sz="40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My </a:t>
            </a:r>
            <a:r>
              <a:rPr lang="tr-TR" dirty="0" err="1">
                <a:latin typeface="Comic Sans MS" panose="030F0702030302020204" pitchFamily="66" charset="0"/>
              </a:rPr>
              <a:t>relative</a:t>
            </a:r>
            <a:r>
              <a:rPr lang="tr-TR" dirty="0">
                <a:latin typeface="Comic Sans MS" panose="030F0702030302020204" pitchFamily="66" charset="0"/>
              </a:rPr>
              <a:t> is a </a:t>
            </a:r>
            <a:r>
              <a:rPr lang="tr-TR" dirty="0" err="1">
                <a:latin typeface="Comic Sans MS" panose="030F0702030302020204" pitchFamily="66" charset="0"/>
              </a:rPr>
              <a:t>dialysis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My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also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sick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Will</a:t>
            </a:r>
            <a:r>
              <a:rPr lang="tr-TR" dirty="0">
                <a:latin typeface="Comic Sans MS" panose="030F0702030302020204" pitchFamily="66" charset="0"/>
              </a:rPr>
              <a:t> I be a </a:t>
            </a:r>
            <a:r>
              <a:rPr lang="tr-TR" dirty="0" err="1">
                <a:latin typeface="Comic Sans MS" panose="030F0702030302020204" pitchFamily="66" charset="0"/>
              </a:rPr>
              <a:t>dialysis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Is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right</a:t>
            </a:r>
            <a:r>
              <a:rPr lang="tr-TR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25911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It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claimed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idiopathic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responsible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located</a:t>
            </a:r>
            <a:r>
              <a:rPr lang="tr-TR" dirty="0">
                <a:latin typeface="Comic Sans MS" panose="030F0702030302020204" pitchFamily="66" charset="0"/>
              </a:rPr>
              <a:t> at </a:t>
            </a:r>
            <a:r>
              <a:rPr lang="tr-TR" dirty="0" err="1" smtClean="0">
                <a:latin typeface="Comic Sans MS" panose="030F0702030302020204" pitchFamily="66" charset="0"/>
              </a:rPr>
              <a:t>first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and</a:t>
            </a:r>
            <a:r>
              <a:rPr lang="tr-TR" dirty="0" smtClean="0">
                <a:latin typeface="Comic Sans MS" panose="030F0702030302020204" pitchFamily="66" charset="0"/>
              </a:rPr>
              <a:t> 9th </a:t>
            </a:r>
            <a:r>
              <a:rPr lang="tr-TR" dirty="0" err="1">
                <a:latin typeface="Comic Sans MS" panose="030F0702030302020204" pitchFamily="66" charset="0"/>
              </a:rPr>
              <a:t>chromosomes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unclear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probably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expressivity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responsible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50057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Clinical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findings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stones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their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complications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  <a:endParaRPr lang="en-US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Primary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goal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treatment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is </a:t>
            </a:r>
            <a:r>
              <a:rPr lang="tr-TR" dirty="0" err="1">
                <a:latin typeface="Comic Sans MS" panose="030F0702030302020204" pitchFamily="66" charset="0"/>
              </a:rPr>
              <a:t>prevention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new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stones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complications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71659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Thiazide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diuretics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decrease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hypercalciuria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must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followed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thiazide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side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effects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hypopotasemia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hyponatremia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hyperuricema</a:t>
            </a:r>
            <a:r>
              <a:rPr lang="tr-TR" dirty="0">
                <a:latin typeface="Comic Sans MS" panose="030F0702030302020204" pitchFamily="66" charset="0"/>
              </a:rPr>
              <a:t>..)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Dietary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sodium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restriction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>
                <a:latin typeface="Comic Sans MS" panose="030F0702030302020204" pitchFamily="66" charset="0"/>
              </a:rPr>
              <a:t>useful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24299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167036"/>
            <a:ext cx="9004300" cy="4251325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 </a:t>
            </a:r>
            <a:r>
              <a:rPr lang="en-US" dirty="0" err="1">
                <a:latin typeface="Comic Sans MS" panose="030F0702030302020204" pitchFamily="66" charset="0"/>
              </a:rPr>
              <a:t>lysosomal</a:t>
            </a:r>
            <a:r>
              <a:rPr lang="en-US" dirty="0">
                <a:latin typeface="Comic Sans MS" panose="030F0702030302020204" pitchFamily="66" charset="0"/>
              </a:rPr>
              <a:t> storage disorder</a:t>
            </a:r>
            <a:endParaRPr lang="tr-TR" dirty="0">
              <a:latin typeface="Comic Sans MS" panose="030F0702030302020204" pitchFamily="66" charset="0"/>
              <a:sym typeface="Symbol" charset="2"/>
            </a:endParaRPr>
          </a:p>
          <a:p>
            <a:r>
              <a:rPr lang="tr-TR" dirty="0" err="1">
                <a:latin typeface="Comic Sans MS" panose="030F0702030302020204" pitchFamily="66" charset="0"/>
                <a:sym typeface="Symbol" charset="2"/>
              </a:rPr>
              <a:t>Disorder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 of </a:t>
            </a:r>
            <a:r>
              <a:rPr lang="en-US" dirty="0" err="1">
                <a:latin typeface="Comic Sans MS" panose="030F0702030302020204" pitchFamily="66" charset="0"/>
              </a:rPr>
              <a:t>glycosphingolipid</a:t>
            </a:r>
            <a:r>
              <a:rPr lang="en-US" dirty="0">
                <a:latin typeface="Comic Sans MS" panose="030F0702030302020204" pitchFamily="66" charset="0"/>
              </a:rPr>
              <a:t> (fat) metabolism </a:t>
            </a:r>
            <a:r>
              <a:rPr lang="tr-TR" dirty="0" err="1">
                <a:latin typeface="Comic Sans MS" panose="030F0702030302020204" pitchFamily="66" charset="0"/>
              </a:rPr>
              <a:t>due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  <a:sym typeface="Symbol" charset="2"/>
              </a:rPr>
              <a:t>gl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>
                <a:latin typeface="Comic Sans MS" panose="030F0702030302020204" pitchFamily="66" charset="0"/>
              </a:rPr>
              <a:t>-</a:t>
            </a:r>
            <a:r>
              <a:rPr lang="tr-TR" dirty="0" err="1">
                <a:latin typeface="Comic Sans MS" panose="030F0702030302020204" pitchFamily="66" charset="0"/>
              </a:rPr>
              <a:t>galaktosidase</a:t>
            </a:r>
            <a:r>
              <a:rPr lang="tr-TR" dirty="0">
                <a:latin typeface="Comic Sans MS" panose="030F0702030302020204" pitchFamily="66" charset="0"/>
              </a:rPr>
              <a:t> A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</a:t>
            </a:r>
            <a:r>
              <a:rPr lang="tr-TR" dirty="0" err="1">
                <a:latin typeface="Comic Sans MS" panose="030F0702030302020204" pitchFamily="66" charset="0"/>
              </a:rPr>
              <a:t>Gal</a:t>
            </a:r>
            <a:r>
              <a:rPr lang="tr-TR" dirty="0">
                <a:latin typeface="Comic Sans MS" panose="030F0702030302020204" pitchFamily="66" charset="0"/>
              </a:rPr>
              <a:t> A) </a:t>
            </a:r>
            <a:r>
              <a:rPr lang="tr-TR" dirty="0" err="1">
                <a:latin typeface="Comic Sans MS" panose="030F0702030302020204" pitchFamily="66" charset="0"/>
              </a:rPr>
              <a:t>enzyme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deficiency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 X-</a:t>
            </a:r>
            <a:r>
              <a:rPr lang="tr-TR" dirty="0" err="1">
                <a:latin typeface="Comic Sans MS" panose="030F0702030302020204" pitchFamily="66" charset="0"/>
              </a:rPr>
              <a:t>linked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therefore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males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affected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severely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Multisystemic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involvement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Heart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nervous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system</a:t>
            </a:r>
            <a:r>
              <a:rPr lang="tr-TR" dirty="0">
                <a:latin typeface="Comic Sans MS" panose="030F0702030302020204" pitchFamily="66" charset="0"/>
              </a:rPr>
              <a:t>, skin, </a:t>
            </a:r>
            <a:r>
              <a:rPr lang="tr-TR" dirty="0" err="1">
                <a:latin typeface="Comic Sans MS" panose="030F0702030302020204" pitchFamily="66" charset="0"/>
              </a:rPr>
              <a:t>eyes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99542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239044"/>
            <a:ext cx="9004300" cy="4251325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First </a:t>
            </a:r>
            <a:r>
              <a:rPr lang="tr-TR" dirty="0" err="1">
                <a:latin typeface="Comic Sans MS" panose="030F0702030302020204" pitchFamily="66" charset="0"/>
              </a:rPr>
              <a:t>symptoms</a:t>
            </a:r>
            <a:r>
              <a:rPr lang="tr-TR" dirty="0">
                <a:latin typeface="Comic Sans MS" panose="030F0702030302020204" pitchFamily="66" charset="0"/>
              </a:rPr>
              <a:t> a</a:t>
            </a:r>
            <a:r>
              <a:rPr lang="en-US" dirty="0" err="1">
                <a:latin typeface="Comic Sans MS" panose="030F0702030302020204" pitchFamily="66" charset="0"/>
              </a:rPr>
              <a:t>croparesthesias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abdominal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pain</a:t>
            </a:r>
            <a:r>
              <a:rPr lang="tr-TR" dirty="0">
                <a:latin typeface="Comic Sans MS" panose="030F0702030302020204" pitchFamily="66" charset="0"/>
              </a:rPr>
              <a:t>, a</a:t>
            </a:r>
            <a:r>
              <a:rPr lang="en-US" dirty="0" err="1">
                <a:latin typeface="Comic Sans MS" panose="030F0702030302020204" pitchFamily="66" charset="0"/>
              </a:rPr>
              <a:t>nhidrosis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skin </a:t>
            </a:r>
            <a:r>
              <a:rPr lang="tr-TR" dirty="0" err="1">
                <a:latin typeface="Comic Sans MS" panose="030F0702030302020204" pitchFamily="66" charset="0"/>
              </a:rPr>
              <a:t>findings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>
                <a:latin typeface="Comic Sans MS" panose="030F0702030302020204" pitchFamily="66" charset="0"/>
              </a:rPr>
              <a:t>Skin </a:t>
            </a:r>
            <a:r>
              <a:rPr lang="tr-TR" dirty="0" err="1">
                <a:latin typeface="Comic Sans MS" panose="030F0702030302020204" pitchFamily="66" charset="0"/>
              </a:rPr>
              <a:t>findings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en-US" dirty="0" err="1">
                <a:latin typeface="Comic Sans MS" panose="030F0702030302020204" pitchFamily="66" charset="0"/>
              </a:rPr>
              <a:t>Angiokeratomas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especially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between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hips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knees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  <a:r>
              <a:rPr lang="tr-TR" dirty="0" err="1">
                <a:latin typeface="Comic Sans MS" panose="030F0702030302020204" pitchFamily="66" charset="0"/>
              </a:rPr>
              <a:t>They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reddish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dark-blue</a:t>
            </a:r>
            <a:r>
              <a:rPr lang="tr-TR" dirty="0">
                <a:latin typeface="Comic Sans MS" panose="030F0702030302020204" pitchFamily="66" charset="0"/>
              </a:rPr>
              <a:t> skin </a:t>
            </a:r>
            <a:r>
              <a:rPr lang="tr-TR" dirty="0" err="1">
                <a:latin typeface="Comic Sans MS" panose="030F0702030302020204" pitchFamily="66" charset="0"/>
              </a:rPr>
              <a:t>rash</a:t>
            </a:r>
            <a:r>
              <a:rPr lang="tr-TR" dirty="0">
                <a:latin typeface="Comic Sans MS" panose="030F0702030302020204" pitchFamily="66" charset="0"/>
              </a:rPr>
              <a:t>.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Clinical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course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variable</a:t>
            </a:r>
            <a:r>
              <a:rPr lang="tr-TR" dirty="0">
                <a:latin typeface="Comic Sans MS" panose="030F0702030302020204" pitchFamily="66" charset="0"/>
              </a:rPr>
              <a:t> but ESRD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develop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beginning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from</a:t>
            </a:r>
            <a:r>
              <a:rPr lang="tr-TR" dirty="0">
                <a:latin typeface="Comic Sans MS" panose="030F0702030302020204" pitchFamily="66" charset="0"/>
              </a:rPr>
              <a:t> 20th </a:t>
            </a:r>
            <a:r>
              <a:rPr lang="tr-TR" dirty="0" err="1">
                <a:latin typeface="Comic Sans MS" panose="030F0702030302020204" pitchFamily="66" charset="0"/>
              </a:rPr>
              <a:t>ages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5116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FABRY DISEASE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Great </a:t>
            </a:r>
            <a:r>
              <a:rPr lang="tr-TR" dirty="0" err="1">
                <a:latin typeface="Comic Sans MS" panose="030F0702030302020204" pitchFamily="66" charset="0"/>
              </a:rPr>
              <a:t>developments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new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medicines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en-US" dirty="0">
                <a:latin typeface="Comic Sans MS" panose="030F0702030302020204" pitchFamily="66" charset="0"/>
              </a:rPr>
              <a:t>Enzyme replacement therapy</a:t>
            </a:r>
            <a:r>
              <a:rPr lang="tr-TR" dirty="0">
                <a:latin typeface="Comic Sans MS" panose="030F0702030302020204" pitchFamily="66" charset="0"/>
              </a:rPr>
              <a:t>)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Both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evaluation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enzyme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therapy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possible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Turkey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same</a:t>
            </a:r>
            <a:r>
              <a:rPr lang="tr-TR" dirty="0">
                <a:latin typeface="Comic Sans MS" panose="030F0702030302020204" pitchFamily="66" charset="0"/>
              </a:rPr>
              <a:t> as </a:t>
            </a:r>
            <a:r>
              <a:rPr lang="tr-TR" dirty="0" err="1">
                <a:latin typeface="Comic Sans MS" panose="030F0702030302020204" pitchFamily="66" charset="0"/>
              </a:rPr>
              <a:t>other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31445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AMYLOIDOSIS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term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due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extracellular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deposition</a:t>
            </a:r>
            <a:r>
              <a:rPr lang="tr-TR" dirty="0">
                <a:latin typeface="Comic Sans MS" panose="030F0702030302020204" pitchFamily="66" charset="0"/>
              </a:rPr>
              <a:t> of a </a:t>
            </a:r>
            <a:r>
              <a:rPr lang="tr-TR" dirty="0" err="1">
                <a:latin typeface="Comic Sans MS" panose="030F0702030302020204" pitchFamily="66" charset="0"/>
              </a:rPr>
              <a:t>substance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abnormal</a:t>
            </a:r>
            <a:r>
              <a:rPr lang="tr-TR" dirty="0">
                <a:latin typeface="Comic Sans MS" panose="030F0702030302020204" pitchFamily="66" charset="0"/>
              </a:rPr>
              <a:t> protein, </a:t>
            </a:r>
            <a:r>
              <a:rPr lang="tr-TR" dirty="0" err="1">
                <a:latin typeface="Comic Sans MS" panose="030F0702030302020204" pitchFamily="66" charset="0"/>
              </a:rPr>
              <a:t>fibrillary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insoluble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Amyloid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stains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with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Congo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appear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green</a:t>
            </a:r>
            <a:r>
              <a:rPr lang="tr-TR" dirty="0">
                <a:latin typeface="Comic Sans MS" panose="030F0702030302020204" pitchFamily="66" charset="0"/>
              </a:rPr>
              <a:t> on </a:t>
            </a:r>
            <a:r>
              <a:rPr lang="tr-TR" dirty="0" err="1">
                <a:latin typeface="Comic Sans MS" panose="030F0702030302020204" pitchFamily="66" charset="0"/>
              </a:rPr>
              <a:t>polarized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light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Specific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electron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microscopy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4055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AMYLOIDOSIS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Each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amyloid</a:t>
            </a:r>
            <a:r>
              <a:rPr lang="tr-TR" sz="2800" dirty="0">
                <a:latin typeface="Comic Sans MS" panose="030F0702030302020204" pitchFamily="66" charset="0"/>
              </a:rPr>
              <a:t> protein has a </a:t>
            </a:r>
            <a:r>
              <a:rPr lang="tr-TR" sz="2800" dirty="0" err="1">
                <a:latin typeface="Comic Sans MS" panose="030F0702030302020204" pitchFamily="66" charset="0"/>
              </a:rPr>
              <a:t>precursor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Amyloidosis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have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different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clinical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characteristics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2 </a:t>
            </a:r>
            <a:r>
              <a:rPr lang="tr-TR" sz="2800" dirty="0" err="1">
                <a:latin typeface="Comic Sans MS" panose="030F0702030302020204" pitchFamily="66" charset="0"/>
              </a:rPr>
              <a:t>types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related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to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hereditary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kidney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diseases</a:t>
            </a:r>
            <a:r>
              <a:rPr lang="tr-TR" sz="2800" dirty="0">
                <a:latin typeface="Comic Sans MS" panose="030F0702030302020204" pitchFamily="66" charset="0"/>
              </a:rPr>
              <a:t>.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Familial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Mediterranean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fever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related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amyloidosis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heredofamilial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amyloidosis</a:t>
            </a:r>
            <a:r>
              <a:rPr lang="tr-TR" sz="2800" dirty="0">
                <a:latin typeface="Comic Sans MS" panose="030F0702030302020204" pitchFamily="66" charset="0"/>
              </a:rPr>
              <a:t>.</a:t>
            </a:r>
            <a:endParaRPr lang="en-US" sz="2800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23015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AMYLOIDOSIS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1.Primary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multiple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myeloma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(AL)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2.Secondary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(AA)</a:t>
            </a:r>
          </a:p>
          <a:p>
            <a:pPr marL="0" indent="0">
              <a:buNone/>
            </a:pPr>
            <a:r>
              <a:rPr lang="en-GB" dirty="0">
                <a:latin typeface="Comic Sans MS" panose="030F0702030302020204" pitchFamily="66" charset="0"/>
              </a:rPr>
              <a:t>3.</a:t>
            </a:r>
            <a:r>
              <a:rPr lang="tr-TR" dirty="0" err="1">
                <a:latin typeface="Comic Sans MS" panose="030F0702030302020204" pitchFamily="66" charset="0"/>
              </a:rPr>
              <a:t>Heredofamilial</a:t>
            </a:r>
            <a:r>
              <a:rPr lang="en-GB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4.Localised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5.Senile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6.Dialysis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7.Systemic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without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51344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 err="1">
                <a:latin typeface="Comic Sans MS" panose="030F0702030302020204" pitchFamily="66" charset="0"/>
              </a:rPr>
              <a:t>Secondary</a:t>
            </a:r>
            <a:r>
              <a:rPr lang="tr-TR" sz="4800" dirty="0">
                <a:latin typeface="Comic Sans MS" panose="030F0702030302020204" pitchFamily="66" charset="0"/>
              </a:rPr>
              <a:t> </a:t>
            </a:r>
            <a:r>
              <a:rPr lang="tr-TR" sz="4800" dirty="0" err="1">
                <a:latin typeface="Comic Sans MS" panose="030F0702030302020204" pitchFamily="66" charset="0"/>
              </a:rPr>
              <a:t>amyloidosis</a:t>
            </a:r>
            <a:r>
              <a:rPr lang="tr-TR" sz="4800" dirty="0">
                <a:latin typeface="Comic Sans MS" panose="030F0702030302020204" pitchFamily="66" charset="0"/>
              </a:rPr>
              <a:t> (AA)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>
                <a:latin typeface="Comic Sans MS" panose="030F0702030302020204" pitchFamily="66" charset="0"/>
              </a:rPr>
              <a:t>AA </a:t>
            </a:r>
            <a:r>
              <a:rPr lang="tr-TR" sz="2800" dirty="0" err="1">
                <a:latin typeface="Comic Sans MS" panose="030F0702030302020204" pitchFamily="66" charset="0"/>
              </a:rPr>
              <a:t>amyloid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fibrils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are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composed</a:t>
            </a:r>
            <a:r>
              <a:rPr lang="tr-TR" sz="2800" dirty="0">
                <a:latin typeface="Comic Sans MS" panose="030F0702030302020204" pitchFamily="66" charset="0"/>
              </a:rPr>
              <a:t> of serum AA (SAA) </a:t>
            </a:r>
            <a:r>
              <a:rPr lang="tr-TR" sz="2800" dirty="0" err="1">
                <a:latin typeface="Comic Sans MS" panose="030F0702030302020204" pitchFamily="66" charset="0"/>
              </a:rPr>
              <a:t>proteins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>
                <a:latin typeface="Comic Sans MS" panose="030F0702030302020204" pitchFamily="66" charset="0"/>
              </a:rPr>
              <a:t>SAA is an </a:t>
            </a:r>
            <a:r>
              <a:rPr lang="tr-TR" sz="2800" dirty="0" err="1">
                <a:latin typeface="Comic Sans MS" panose="030F0702030302020204" pitchFamily="66" charset="0"/>
              </a:rPr>
              <a:t>acute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phase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reactant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synthesized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liver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SAA </a:t>
            </a:r>
            <a:r>
              <a:rPr lang="tr-TR" sz="2800" dirty="0" err="1">
                <a:latin typeface="Comic Sans MS" panose="030F0702030302020204" pitchFamily="66" charset="0"/>
              </a:rPr>
              <a:t>production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increases</a:t>
            </a:r>
            <a:r>
              <a:rPr lang="tr-TR" sz="2800" dirty="0">
                <a:latin typeface="Comic Sans MS" panose="030F0702030302020204" pitchFamily="66" charset="0"/>
              </a:rPr>
              <a:t> in </a:t>
            </a:r>
            <a:r>
              <a:rPr lang="tr-TR" sz="2800" dirty="0" err="1">
                <a:latin typeface="Comic Sans MS" panose="030F0702030302020204" pitchFamily="66" charset="0"/>
              </a:rPr>
              <a:t>inflammation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cancer</a:t>
            </a:r>
            <a:r>
              <a:rPr lang="tr-TR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most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common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amyloid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type</a:t>
            </a:r>
            <a:r>
              <a:rPr lang="tr-TR" sz="2800" dirty="0">
                <a:latin typeface="Comic Sans MS" panose="030F0702030302020204" pitchFamily="66" charset="0"/>
              </a:rPr>
              <a:t> is AA in </a:t>
            </a:r>
            <a:r>
              <a:rPr lang="tr-TR" sz="2800" dirty="0" err="1">
                <a:latin typeface="Comic Sans MS" panose="030F0702030302020204" pitchFamily="66" charset="0"/>
              </a:rPr>
              <a:t>Turkey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most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common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cause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familial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Mediterranean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fever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89326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general,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little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Having</a:t>
            </a:r>
            <a:r>
              <a:rPr lang="tr-TR" dirty="0">
                <a:latin typeface="Comic Sans MS" panose="030F0702030302020204" pitchFamily="66" charset="0"/>
              </a:rPr>
              <a:t> a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relative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a risk, but in general it is not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disease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>
                <a:latin typeface="Comic Sans MS" panose="030F0702030302020204" pitchFamily="66" charset="0"/>
              </a:rPr>
              <a:t>is </a:t>
            </a:r>
            <a:r>
              <a:rPr lang="tr-TR" dirty="0" err="1">
                <a:latin typeface="Comic Sans MS" panose="030F0702030302020204" pitchFamily="66" charset="0"/>
              </a:rPr>
              <a:t>adult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dominant) </a:t>
            </a:r>
            <a:r>
              <a:rPr lang="tr-TR" dirty="0" err="1">
                <a:latin typeface="Comic Sans MS" panose="030F0702030302020204" pitchFamily="66" charset="0"/>
              </a:rPr>
              <a:t>polycystic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4956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AMYLOIDOSIS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Biopsy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needed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Biopsy</a:t>
            </a:r>
            <a:r>
              <a:rPr lang="tr-TR" dirty="0">
                <a:latin typeface="Comic Sans MS" panose="030F0702030302020204" pitchFamily="66" charset="0"/>
              </a:rPr>
              <a:t> can be </a:t>
            </a:r>
            <a:r>
              <a:rPr lang="tr-TR" dirty="0" err="1">
                <a:latin typeface="Comic Sans MS" panose="030F0702030302020204" pitchFamily="66" charset="0"/>
              </a:rPr>
              <a:t>obtained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from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abdominal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subcutaneous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fat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blood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marrow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rectum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suspicious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tissue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Immunohistochemical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methods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used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identify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6842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AMYLOIDOSIS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depends</a:t>
            </a:r>
            <a:r>
              <a:rPr lang="tr-TR" dirty="0">
                <a:latin typeface="Comic Sans MS" panose="030F0702030302020204" pitchFamily="66" charset="0"/>
              </a:rPr>
              <a:t> on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>
                <a:latin typeface="Comic Sans MS" panose="030F0702030302020204" pitchFamily="66" charset="0"/>
              </a:rPr>
              <a:t>AA </a:t>
            </a:r>
            <a:r>
              <a:rPr lang="tr-TR" dirty="0" err="1">
                <a:latin typeface="Comic Sans MS" panose="030F0702030302020204" pitchFamily="66" charset="0"/>
              </a:rPr>
              <a:t>type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amyloidosis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underlying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suppression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inflammation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elimination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colchicine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Colchicine</a:t>
            </a:r>
            <a:r>
              <a:rPr lang="tr-TR" dirty="0">
                <a:latin typeface="Comic Sans MS" panose="030F0702030302020204" pitchFamily="66" charset="0"/>
              </a:rPr>
              <a:t> is life </a:t>
            </a:r>
            <a:r>
              <a:rPr lang="tr-TR" dirty="0" err="1">
                <a:latin typeface="Comic Sans MS" panose="030F0702030302020204" pitchFamily="66" charset="0"/>
              </a:rPr>
              <a:t>saving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familial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Mediterranean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fever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53156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RENAL GLUCOSURIA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91266"/>
            <a:ext cx="9004300" cy="4251325"/>
          </a:xfrm>
        </p:spPr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Urinary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glucose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excretion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despite</a:t>
            </a:r>
            <a:r>
              <a:rPr lang="tr-TR" sz="2800" dirty="0">
                <a:latin typeface="Comic Sans MS" panose="030F0702030302020204" pitchFamily="66" charset="0"/>
              </a:rPr>
              <a:t> normal </a:t>
            </a:r>
            <a:r>
              <a:rPr lang="tr-TR" sz="2800" dirty="0" err="1">
                <a:latin typeface="Comic Sans MS" panose="030F0702030302020204" pitchFamily="66" charset="0"/>
              </a:rPr>
              <a:t>blood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glucose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Glucose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smtClean="0">
                <a:latin typeface="Comic Sans MS" panose="030F0702030302020204" pitchFamily="66" charset="0"/>
              </a:rPr>
              <a:t>has </a:t>
            </a:r>
            <a:r>
              <a:rPr lang="tr-TR" sz="2800" dirty="0">
                <a:latin typeface="Comic Sans MS" panose="030F0702030302020204" pitchFamily="66" charset="0"/>
              </a:rPr>
              <a:t>a </a:t>
            </a:r>
            <a:r>
              <a:rPr lang="tr-TR" sz="2800" dirty="0" err="1">
                <a:latin typeface="Comic Sans MS" panose="030F0702030302020204" pitchFamily="66" charset="0"/>
              </a:rPr>
              <a:t>small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molecular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weight</a:t>
            </a:r>
            <a:r>
              <a:rPr lang="tr-TR" sz="2800" dirty="0">
                <a:latin typeface="Comic Sans MS" panose="030F0702030302020204" pitchFamily="66" charset="0"/>
              </a:rPr>
              <a:t> (180 </a:t>
            </a:r>
            <a:r>
              <a:rPr lang="tr-TR" sz="2800" dirty="0" err="1">
                <a:latin typeface="Comic Sans MS" panose="030F0702030302020204" pitchFamily="66" charset="0"/>
              </a:rPr>
              <a:t>dalton</a:t>
            </a:r>
            <a:r>
              <a:rPr lang="tr-TR" sz="2800" dirty="0">
                <a:latin typeface="Comic Sans MS" panose="030F0702030302020204" pitchFamily="66" charset="0"/>
              </a:rPr>
              <a:t>) </a:t>
            </a:r>
          </a:p>
          <a:p>
            <a:r>
              <a:rPr lang="tr-TR" sz="2800" dirty="0" err="1">
                <a:latin typeface="Comic Sans MS" panose="030F0702030302020204" pitchFamily="66" charset="0"/>
              </a:rPr>
              <a:t>It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freely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filtered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through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glomeruler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membrane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and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nearly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all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reabsorbed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from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proximal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tubuli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In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renal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glucosuria</a:t>
            </a:r>
            <a:r>
              <a:rPr lang="tr-TR" sz="2800" dirty="0">
                <a:latin typeface="Comic Sans MS" panose="030F0702030302020204" pitchFamily="66" charset="0"/>
              </a:rPr>
              <a:t>, </a:t>
            </a:r>
            <a:r>
              <a:rPr lang="tr-TR" sz="2800" dirty="0" err="1">
                <a:latin typeface="Comic Sans MS" panose="030F0702030302020204" pitchFamily="66" charset="0"/>
              </a:rPr>
              <a:t>there</a:t>
            </a:r>
            <a:r>
              <a:rPr lang="tr-TR" sz="2800" dirty="0">
                <a:latin typeface="Comic Sans MS" panose="030F0702030302020204" pitchFamily="66" charset="0"/>
              </a:rPr>
              <a:t> is problem in </a:t>
            </a:r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tubular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reabsorption</a:t>
            </a:r>
            <a:endParaRPr 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7220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RENAL GLUCOSURIA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Only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glucose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reabsorption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impaired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other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sugars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substances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normal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Mostly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sometimes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autosomal</a:t>
            </a:r>
            <a:r>
              <a:rPr lang="tr-TR" dirty="0">
                <a:latin typeface="Comic Sans MS" panose="030F0702030302020204" pitchFamily="66" charset="0"/>
              </a:rPr>
              <a:t> dominant </a:t>
            </a:r>
            <a:r>
              <a:rPr lang="tr-TR" dirty="0" err="1">
                <a:latin typeface="Comic Sans MS" panose="030F0702030302020204" pitchFamily="66" charset="0"/>
              </a:rPr>
              <a:t>transmission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en-US" dirty="0">
                <a:latin typeface="Comic Sans MS" panose="030F0702030302020204" pitchFamily="66" charset="0"/>
              </a:rPr>
              <a:t>SLC5A2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mutation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which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codes</a:t>
            </a:r>
            <a:endParaRPr lang="tr-TR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>
                <a:latin typeface="Comic Sans MS" panose="030F0702030302020204" pitchFamily="66" charset="0"/>
              </a:rPr>
              <a:t>SGLT2 glucose transporter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00780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anemia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proximal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tubular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dysfunction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9211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6325" y="1371600"/>
            <a:ext cx="9004300" cy="4251325"/>
          </a:xfrm>
        </p:spPr>
        <p:txBody>
          <a:bodyPr/>
          <a:lstStyle/>
          <a:p>
            <a:r>
              <a:rPr lang="tr-TR" sz="2800" dirty="0" err="1">
                <a:latin typeface="Comic Sans MS" panose="030F0702030302020204" pitchFamily="66" charset="0"/>
              </a:rPr>
              <a:t>The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most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important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function</a:t>
            </a:r>
            <a:r>
              <a:rPr lang="tr-TR" sz="2800" dirty="0">
                <a:latin typeface="Comic Sans MS" panose="030F0702030302020204" pitchFamily="66" charset="0"/>
              </a:rPr>
              <a:t> of </a:t>
            </a:r>
            <a:r>
              <a:rPr lang="tr-TR" sz="2800" dirty="0" err="1">
                <a:latin typeface="Comic Sans MS" panose="030F0702030302020204" pitchFamily="66" charset="0"/>
              </a:rPr>
              <a:t>proximal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tubuli</a:t>
            </a:r>
            <a:r>
              <a:rPr lang="tr-TR" sz="2800" dirty="0">
                <a:latin typeface="Comic Sans MS" panose="030F0702030302020204" pitchFamily="66" charset="0"/>
              </a:rPr>
              <a:t> is </a:t>
            </a:r>
            <a:r>
              <a:rPr lang="tr-TR" sz="2800" dirty="0" err="1">
                <a:latin typeface="Comic Sans MS" panose="030F0702030302020204" pitchFamily="66" charset="0"/>
              </a:rPr>
              <a:t>reabsorption</a:t>
            </a:r>
            <a:r>
              <a:rPr lang="tr-TR" sz="2800" dirty="0">
                <a:latin typeface="Comic Sans MS" panose="030F0702030302020204" pitchFamily="66" charset="0"/>
              </a:rPr>
              <a:t> (</a:t>
            </a:r>
            <a:r>
              <a:rPr lang="tr-TR" altLang="en-US" sz="2800" dirty="0">
                <a:latin typeface="Comic Sans MS" panose="030F0702030302020204" pitchFamily="66" charset="0"/>
              </a:rPr>
              <a:t>amino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bicarbonate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glucose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phosphate</a:t>
            </a:r>
            <a:r>
              <a:rPr lang="tr-TR" altLang="en-US" sz="2800" dirty="0">
                <a:latin typeface="Comic Sans MS" panose="030F0702030302020204" pitchFamily="66" charset="0"/>
              </a:rPr>
              <a:t>, protein </a:t>
            </a:r>
            <a:r>
              <a:rPr lang="en-US" sz="2800" dirty="0" smtClean="0"/>
              <a:t>[</a:t>
            </a:r>
            <a:r>
              <a:rPr lang="tr-TR" altLang="en-US" sz="2800" dirty="0" err="1" smtClean="0">
                <a:latin typeface="Comic Sans MS" panose="030F0702030302020204" pitchFamily="66" charset="0"/>
              </a:rPr>
              <a:t>low</a:t>
            </a:r>
            <a:r>
              <a:rPr lang="tr-TR" altLang="en-US" sz="2800" dirty="0" smtClean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molecular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 smtClean="0">
                <a:latin typeface="Comic Sans MS" panose="030F0702030302020204" pitchFamily="66" charset="0"/>
              </a:rPr>
              <a:t>weight</a:t>
            </a:r>
            <a:r>
              <a:rPr lang="en-US" sz="2800" dirty="0" smtClean="0"/>
              <a:t>]</a:t>
            </a:r>
            <a:r>
              <a:rPr lang="tr-TR" altLang="en-US" sz="2800" dirty="0" smtClean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sodium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uric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</a:t>
            </a:r>
            <a:r>
              <a:rPr lang="tr-TR" altLang="en-US" sz="2800" dirty="0">
                <a:latin typeface="Comic Sans MS" panose="030F0702030302020204" pitchFamily="66" charset="0"/>
              </a:rPr>
              <a:t>), </a:t>
            </a:r>
            <a:r>
              <a:rPr lang="tr-TR" altLang="en-US" sz="2800" dirty="0" err="1">
                <a:latin typeface="Comic Sans MS" panose="030F0702030302020204" pitchFamily="66" charset="0"/>
              </a:rPr>
              <a:t>so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we</a:t>
            </a:r>
            <a:r>
              <a:rPr lang="tr-TR" altLang="en-US" sz="2800" dirty="0">
                <a:latin typeface="Comic Sans MS" panose="030F0702030302020204" pitchFamily="66" charset="0"/>
              </a:rPr>
              <a:t> can </a:t>
            </a:r>
            <a:r>
              <a:rPr lang="tr-TR" altLang="en-US" sz="2800" dirty="0" err="1">
                <a:latin typeface="Comic Sans MS" panose="030F0702030302020204" pitchFamily="66" charset="0"/>
              </a:rPr>
              <a:t>predict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signs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and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symptoms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>
                <a:latin typeface="Comic Sans MS" panose="030F0702030302020204" pitchFamily="66" charset="0"/>
              </a:rPr>
              <a:t>Amino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aciduria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bicarbonaturia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glucosuria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phosphaturia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proteinuria</a:t>
            </a:r>
            <a:r>
              <a:rPr lang="tr-TR" altLang="en-US" sz="2800" dirty="0">
                <a:latin typeface="Comic Sans MS" panose="030F0702030302020204" pitchFamily="66" charset="0"/>
              </a:rPr>
              <a:t> (</a:t>
            </a:r>
            <a:r>
              <a:rPr lang="tr-TR" altLang="en-US" sz="2800" dirty="0" err="1">
                <a:latin typeface="Comic Sans MS" panose="030F0702030302020204" pitchFamily="66" charset="0"/>
              </a:rPr>
              <a:t>low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molecular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weight</a:t>
            </a:r>
            <a:r>
              <a:rPr lang="tr-TR" altLang="en-US" sz="2800" dirty="0">
                <a:latin typeface="Comic Sans MS" panose="030F0702030302020204" pitchFamily="66" charset="0"/>
              </a:rPr>
              <a:t>), </a:t>
            </a:r>
            <a:r>
              <a:rPr lang="tr-TR" altLang="en-US" sz="2800" dirty="0" err="1">
                <a:latin typeface="Comic Sans MS" panose="030F0702030302020204" pitchFamily="66" charset="0"/>
              </a:rPr>
              <a:t>uric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aciduria</a:t>
            </a:r>
            <a:r>
              <a:rPr lang="tr-TR" altLang="en-US" sz="2800" dirty="0">
                <a:latin typeface="Comic Sans MS" panose="030F0702030302020204" pitchFamily="66" charset="0"/>
              </a:rPr>
              <a:t>, </a:t>
            </a:r>
            <a:r>
              <a:rPr lang="tr-TR" altLang="en-US" sz="2800" dirty="0" err="1">
                <a:latin typeface="Comic Sans MS" panose="030F0702030302020204" pitchFamily="66" charset="0"/>
              </a:rPr>
              <a:t>hyponatremia</a:t>
            </a:r>
            <a:r>
              <a:rPr lang="tr-TR" altLang="en-US" sz="2800" dirty="0">
                <a:latin typeface="Comic Sans MS" panose="030F0702030302020204" pitchFamily="66" charset="0"/>
              </a:rPr>
              <a:t>/</a:t>
            </a:r>
            <a:r>
              <a:rPr lang="tr-TR" altLang="en-US" sz="2800" dirty="0" err="1">
                <a:latin typeface="Comic Sans MS" panose="030F0702030302020204" pitchFamily="66" charset="0"/>
              </a:rPr>
              <a:t>hypovolemia</a:t>
            </a:r>
            <a:endParaRPr lang="tr-TR" altLang="tr-TR" sz="2800" dirty="0">
              <a:latin typeface="Comic Sans MS" panose="030F0702030302020204" pitchFamily="66" charset="0"/>
            </a:endParaRPr>
          </a:p>
          <a:p>
            <a:endParaRPr lang="tr-TR" altLang="tr-TR" sz="28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09984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>
                <a:latin typeface="Comic Sans MS" panose="030F0702030302020204" pitchFamily="66" charset="0"/>
              </a:rPr>
              <a:t>As a </a:t>
            </a:r>
            <a:r>
              <a:rPr lang="tr-TR" sz="2400" dirty="0" err="1">
                <a:latin typeface="Comic Sans MS" panose="030F0702030302020204" pitchFamily="66" charset="0"/>
              </a:rPr>
              <a:t>result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we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may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see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renal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tubular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acidosis</a:t>
            </a:r>
            <a:r>
              <a:rPr lang="tr-TR" sz="2400" dirty="0">
                <a:latin typeface="Comic Sans MS" panose="030F0702030302020204" pitchFamily="66" charset="0"/>
              </a:rPr>
              <a:t>, bone </a:t>
            </a:r>
            <a:r>
              <a:rPr lang="tr-TR" sz="2400" dirty="0" err="1">
                <a:latin typeface="Comic Sans MS" panose="030F0702030302020204" pitchFamily="66" charset="0"/>
              </a:rPr>
              <a:t>disorders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dehydration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Sodium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potassium</a:t>
            </a:r>
            <a:r>
              <a:rPr lang="tr-TR" sz="2400" dirty="0"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latin typeface="Comic Sans MS" panose="030F0702030302020204" pitchFamily="66" charset="0"/>
              </a:rPr>
              <a:t>uric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acid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calcium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losses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Urinary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concentration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ability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generally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impaired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 err="1">
                <a:latin typeface="Comic Sans MS" panose="030F0702030302020204" pitchFamily="66" charset="0"/>
              </a:rPr>
              <a:t>Glucosuria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and</a:t>
            </a:r>
            <a:r>
              <a:rPr lang="tr-TR" sz="2400" dirty="0">
                <a:latin typeface="Comic Sans MS" panose="030F0702030302020204" pitchFamily="66" charset="0"/>
              </a:rPr>
              <a:t> amino </a:t>
            </a:r>
            <a:r>
              <a:rPr lang="tr-TR" sz="2400" dirty="0" err="1">
                <a:latin typeface="Comic Sans MS" panose="030F0702030302020204" pitchFamily="66" charset="0"/>
              </a:rPr>
              <a:t>aciduria</a:t>
            </a:r>
            <a:r>
              <a:rPr lang="tr-TR" sz="2400" dirty="0">
                <a:latin typeface="Comic Sans MS" panose="030F0702030302020204" pitchFamily="66" charset="0"/>
              </a:rPr>
              <a:t> is </a:t>
            </a:r>
            <a:r>
              <a:rPr lang="tr-TR" sz="2400" dirty="0" err="1">
                <a:latin typeface="Comic Sans MS" panose="030F0702030302020204" pitchFamily="66" charset="0"/>
              </a:rPr>
              <a:t>generally</a:t>
            </a:r>
            <a:r>
              <a:rPr lang="tr-TR" sz="2400" dirty="0"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</a:rPr>
              <a:t>insignificant</a:t>
            </a:r>
            <a:r>
              <a:rPr lang="tr-TR" sz="2400" dirty="0">
                <a:latin typeface="Comic Sans MS" panose="030F0702030302020204" pitchFamily="66" charset="0"/>
              </a:rPr>
              <a:t> but </a:t>
            </a:r>
            <a:r>
              <a:rPr lang="tr-TR" altLang="en-US" sz="2400" dirty="0" err="1">
                <a:latin typeface="Comic Sans MS" panose="030F0702030302020204" pitchFamily="66" charset="0"/>
              </a:rPr>
              <a:t>phosphaturia</a:t>
            </a:r>
            <a:r>
              <a:rPr lang="tr-TR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>
                <a:latin typeface="Comic Sans MS" panose="030F0702030302020204" pitchFamily="66" charset="0"/>
              </a:rPr>
              <a:t>may</a:t>
            </a:r>
            <a:r>
              <a:rPr lang="tr-TR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 smtClean="0">
                <a:latin typeface="Comic Sans MS" panose="030F0702030302020204" pitchFamily="66" charset="0"/>
              </a:rPr>
              <a:t>lead</a:t>
            </a:r>
            <a:r>
              <a:rPr lang="tr-TR" altLang="en-US" sz="2400" dirty="0" smtClean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>
                <a:latin typeface="Comic Sans MS" panose="030F0702030302020204" pitchFamily="66" charset="0"/>
              </a:rPr>
              <a:t>to</a:t>
            </a:r>
            <a:r>
              <a:rPr lang="tr-TR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>
                <a:latin typeface="Comic Sans MS" panose="030F0702030302020204" pitchFamily="66" charset="0"/>
              </a:rPr>
              <a:t>ricketsia</a:t>
            </a:r>
            <a:r>
              <a:rPr lang="tr-TR" altLang="en-US" sz="2400" dirty="0">
                <a:latin typeface="Comic Sans MS" panose="030F0702030302020204" pitchFamily="66" charset="0"/>
              </a:rPr>
              <a:t> in </a:t>
            </a:r>
            <a:r>
              <a:rPr lang="tr-TR" altLang="en-US" sz="2400" dirty="0" err="1">
                <a:latin typeface="Comic Sans MS" panose="030F0702030302020204" pitchFamily="66" charset="0"/>
              </a:rPr>
              <a:t>chidren</a:t>
            </a:r>
            <a:r>
              <a:rPr lang="tr-TR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>
                <a:latin typeface="Comic Sans MS" panose="030F0702030302020204" pitchFamily="66" charset="0"/>
              </a:rPr>
              <a:t>and</a:t>
            </a:r>
            <a:r>
              <a:rPr lang="tr-TR" altLang="en-US" sz="2400" dirty="0">
                <a:latin typeface="Comic Sans MS" panose="030F0702030302020204" pitchFamily="66" charset="0"/>
              </a:rPr>
              <a:t> </a:t>
            </a:r>
            <a:r>
              <a:rPr lang="tr-TR" altLang="en-US" sz="2400" dirty="0" err="1">
                <a:latin typeface="Comic Sans MS" panose="030F0702030302020204" pitchFamily="66" charset="0"/>
              </a:rPr>
              <a:t>osteomalacia</a:t>
            </a:r>
            <a:r>
              <a:rPr lang="tr-TR" altLang="en-US" sz="2400" dirty="0">
                <a:latin typeface="Comic Sans MS" panose="030F0702030302020204" pitchFamily="66" charset="0"/>
              </a:rPr>
              <a:t> in </a:t>
            </a:r>
            <a:r>
              <a:rPr lang="tr-TR" altLang="en-US" sz="2400" dirty="0" err="1">
                <a:latin typeface="Comic Sans MS" panose="030F0702030302020204" pitchFamily="66" charset="0"/>
              </a:rPr>
              <a:t>adults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92713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r>
              <a:rPr lang="tr-TR" dirty="0">
                <a:latin typeface="Comic Sans MS" panose="030F0702030302020204" pitchFamily="66" charset="0"/>
              </a:rPr>
              <a:t> is not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, it is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I </a:t>
            </a:r>
            <a:r>
              <a:rPr lang="tr-TR" dirty="0" err="1">
                <a:latin typeface="Comic Sans MS" panose="030F0702030302020204" pitchFamily="66" charset="0"/>
              </a:rPr>
              <a:t>mentioned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about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Fanconi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syndrome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lecture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because</a:t>
            </a:r>
            <a:r>
              <a:rPr lang="tr-TR" dirty="0">
                <a:latin typeface="Comic Sans MS" panose="030F0702030302020204" pitchFamily="66" charset="0"/>
              </a:rPr>
              <a:t> it is </a:t>
            </a:r>
            <a:r>
              <a:rPr lang="tr-TR" dirty="0" err="1">
                <a:latin typeface="Comic Sans MS" panose="030F0702030302020204" pitchFamily="66" charset="0"/>
              </a:rPr>
              <a:t>categorized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groups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Acquired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87250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FANCONI SYNDROME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Primary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if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possible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find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underlying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Symptomatic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tubular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dysfunction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>
                <a:latin typeface="Comic Sans MS" panose="030F0702030302020204" pitchFamily="66" charset="0"/>
              </a:rPr>
              <a:t>Standard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failure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treatment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80230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Anomalies</a:t>
            </a:r>
            <a:endParaRPr 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Summary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00990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types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proteinuria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All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these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types</a:t>
            </a:r>
            <a:r>
              <a:rPr lang="tr-TR" dirty="0">
                <a:latin typeface="Comic Sans MS" panose="030F0702030302020204" pitchFamily="66" charset="0"/>
              </a:rPr>
              <a:t> but </a:t>
            </a:r>
            <a:r>
              <a:rPr lang="tr-TR" dirty="0" err="1">
                <a:latin typeface="Comic Sans MS" panose="030F0702030302020204" pitchFamily="66" charset="0"/>
              </a:rPr>
              <a:t>few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44576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one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organs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congenital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Sometimes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urether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bladder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</a:t>
            </a:r>
            <a:r>
              <a:rPr lang="tr-TR" dirty="0" err="1">
                <a:latin typeface="Comic Sans MS" panose="030F0702030302020204" pitchFamily="66" charset="0"/>
              </a:rPr>
              <a:t>together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asymptomatic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times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detected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incidentally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42465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Some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detected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adults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while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investigating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r>
              <a:rPr lang="tr-TR" dirty="0">
                <a:latin typeface="Comic Sans MS" panose="030F0702030302020204" pitchFamily="66" charset="0"/>
              </a:rPr>
              <a:t> of </a:t>
            </a:r>
            <a:r>
              <a:rPr lang="tr-TR" dirty="0" err="1">
                <a:latin typeface="Comic Sans MS" panose="030F0702030302020204" pitchFamily="66" charset="0"/>
              </a:rPr>
              <a:t>urinary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tract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urine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analysis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abnormalities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hypertension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high</a:t>
            </a:r>
            <a:r>
              <a:rPr lang="tr-TR" dirty="0">
                <a:latin typeface="Comic Sans MS" panose="030F0702030302020204" pitchFamily="66" charset="0"/>
              </a:rPr>
              <a:t> serum </a:t>
            </a:r>
            <a:r>
              <a:rPr lang="tr-TR" dirty="0" err="1">
                <a:latin typeface="Comic Sans MS" panose="030F0702030302020204" pitchFamily="66" charset="0"/>
              </a:rPr>
              <a:t>creatinine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234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Despite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functions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be normal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patients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prominent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external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deformity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nipple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congenital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kyphosis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scoliosis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frequent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37599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1.Agenesis (</a:t>
            </a:r>
            <a:r>
              <a:rPr lang="tr-TR" dirty="0" err="1">
                <a:latin typeface="Comic Sans MS" panose="030F0702030302020204" pitchFamily="66" charset="0"/>
              </a:rPr>
              <a:t>unilateral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bilateral</a:t>
            </a:r>
            <a:r>
              <a:rPr lang="tr-TR" dirty="0">
                <a:latin typeface="Comic Sans MS" panose="030F0702030302020204" pitchFamily="66" charset="0"/>
              </a:rPr>
              <a:t>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2.Hypoplasia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3.Horseshoe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fusion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anomaly</a:t>
            </a:r>
            <a:r>
              <a:rPr lang="tr-TR" dirty="0">
                <a:latin typeface="Comic Sans MS" panose="030F0702030302020204" pitchFamily="66" charset="0"/>
              </a:rPr>
              <a:t>)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4.Ectopic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5.Mobile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 err="1">
                <a:latin typeface="Comic Sans MS" panose="030F0702030302020204" pitchFamily="66" charset="0"/>
              </a:rPr>
              <a:t>nephroptosis</a:t>
            </a:r>
            <a:r>
              <a:rPr lang="tr-TR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7559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6.Malrotation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7.Dysplasia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8.Renal </a:t>
            </a:r>
            <a:r>
              <a:rPr lang="tr-TR" dirty="0" err="1">
                <a:latin typeface="Comic Sans MS" panose="030F0702030302020204" pitchFamily="66" charset="0"/>
              </a:rPr>
              <a:t>duplication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9.Supernumerary </a:t>
            </a:r>
            <a:r>
              <a:rPr lang="tr-TR" dirty="0" err="1">
                <a:latin typeface="Comic Sans MS" panose="030F0702030302020204" pitchFamily="66" charset="0"/>
              </a:rPr>
              <a:t>kidneys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10.Normal </a:t>
            </a:r>
            <a:r>
              <a:rPr lang="tr-TR" dirty="0" err="1">
                <a:latin typeface="Comic Sans MS" panose="030F0702030302020204" pitchFamily="66" charset="0"/>
              </a:rPr>
              <a:t>variants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21998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Diagnosis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intravenous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urography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excellent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images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radiology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atlases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Today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by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ultrasonography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Tomography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scintigraphy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if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required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7803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AGENESIS</a:t>
            </a:r>
            <a:r>
              <a:rPr lang="tr-TR" i="1" dirty="0">
                <a:latin typeface="Comic Sans MS" panose="030F0702030302020204" pitchFamily="66" charset="0"/>
              </a:rPr>
              <a:t> </a:t>
            </a:r>
            <a:br>
              <a:rPr lang="tr-TR" i="1" dirty="0">
                <a:latin typeface="Comic Sans MS" panose="030F0702030302020204" pitchFamily="66" charset="0"/>
              </a:rPr>
            </a:br>
            <a:r>
              <a:rPr lang="tr-TR" dirty="0">
                <a:latin typeface="Comic Sans MS" panose="030F0702030302020204" pitchFamily="66" charset="0"/>
              </a:rPr>
              <a:t>(</a:t>
            </a:r>
            <a:r>
              <a:rPr lang="tr-TR" dirty="0" err="1">
                <a:latin typeface="Comic Sans MS" panose="030F0702030302020204" pitchFamily="66" charset="0"/>
              </a:rPr>
              <a:t>Bilateral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Unilateral</a:t>
            </a:r>
            <a:r>
              <a:rPr lang="tr-TR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Bilateral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agenesis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incompatible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with</a:t>
            </a:r>
            <a:r>
              <a:rPr lang="tr-TR" dirty="0">
                <a:latin typeface="Comic Sans MS" panose="030F0702030302020204" pitchFamily="66" charset="0"/>
              </a:rPr>
              <a:t> life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Unilateral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agenesis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seen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frequently</a:t>
            </a:r>
            <a:r>
              <a:rPr lang="tr-TR" dirty="0">
                <a:latin typeface="Comic Sans MS" panose="030F0702030302020204" pitchFamily="66" charset="0"/>
              </a:rPr>
              <a:t> (</a:t>
            </a:r>
            <a:r>
              <a:rPr lang="tr-TR" dirty="0">
                <a:latin typeface="Comic Sans MS" panose="030F0702030302020204" pitchFamily="66" charset="0"/>
                <a:sym typeface="Symbol" charset="2"/>
              </a:rPr>
              <a:t></a:t>
            </a:r>
            <a:r>
              <a:rPr lang="tr-TR" dirty="0">
                <a:latin typeface="Comic Sans MS" panose="030F0702030302020204" pitchFamily="66" charset="0"/>
              </a:rPr>
              <a:t> 1/1000)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mostly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asymptomatic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Diagnosed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incidentally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while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making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radiological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evaluation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another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purpose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45031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Unilateral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agenesis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Ultrasonography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enough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cases</a:t>
            </a:r>
            <a:r>
              <a:rPr lang="tr-TR" dirty="0">
                <a:latin typeface="Comic Sans MS" panose="030F0702030302020204" pitchFamily="66" charset="0"/>
              </a:rPr>
              <a:t> but </a:t>
            </a:r>
            <a:r>
              <a:rPr lang="tr-TR" dirty="0" err="1">
                <a:latin typeface="Comic Sans MS" panose="030F0702030302020204" pitchFamily="66" charset="0"/>
              </a:rPr>
              <a:t>scintigraphy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needed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exclude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ectopic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remaining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usually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hypertrophic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stone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hydronephrosis</a:t>
            </a:r>
            <a:r>
              <a:rPr lang="tr-TR" dirty="0">
                <a:latin typeface="Comic Sans MS" panose="030F0702030302020204" pitchFamily="66" charset="0"/>
              </a:rPr>
              <a:t> risk is </a:t>
            </a:r>
            <a:r>
              <a:rPr lang="tr-TR" dirty="0" err="1">
                <a:latin typeface="Comic Sans MS" panose="030F0702030302020204" pitchFamily="66" charset="0"/>
              </a:rPr>
              <a:t>high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6859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400" dirty="0" err="1">
                <a:latin typeface="Comic Sans MS" panose="030F0702030302020204" pitchFamily="66" charset="0"/>
              </a:rPr>
              <a:t>Horseshoe</a:t>
            </a:r>
            <a:r>
              <a:rPr lang="tr-TR" sz="4400" dirty="0">
                <a:latin typeface="Comic Sans MS" panose="030F0702030302020204" pitchFamily="66" charset="0"/>
              </a:rPr>
              <a:t> </a:t>
            </a:r>
            <a:r>
              <a:rPr lang="tr-TR" sz="4400" dirty="0" err="1">
                <a:latin typeface="Comic Sans MS" panose="030F0702030302020204" pitchFamily="66" charset="0"/>
              </a:rPr>
              <a:t>kidney</a:t>
            </a:r>
            <a:r>
              <a:rPr lang="tr-TR" sz="4400" dirty="0">
                <a:latin typeface="Comic Sans MS" panose="030F0702030302020204" pitchFamily="66" charset="0"/>
              </a:rPr>
              <a:t> </a:t>
            </a:r>
            <a:br>
              <a:rPr lang="tr-TR" sz="4400" dirty="0">
                <a:latin typeface="Comic Sans MS" panose="030F0702030302020204" pitchFamily="66" charset="0"/>
              </a:rPr>
            </a:br>
            <a:r>
              <a:rPr lang="tr-TR" sz="4400" dirty="0">
                <a:latin typeface="Comic Sans MS" panose="030F0702030302020204" pitchFamily="66" charset="0"/>
              </a:rPr>
              <a:t>(</a:t>
            </a:r>
            <a:r>
              <a:rPr lang="tr-TR" sz="4400" dirty="0" err="1">
                <a:latin typeface="Comic Sans MS" panose="030F0702030302020204" pitchFamily="66" charset="0"/>
              </a:rPr>
              <a:t>kidney</a:t>
            </a:r>
            <a:r>
              <a:rPr lang="tr-TR" sz="4400" dirty="0">
                <a:latin typeface="Comic Sans MS" panose="030F0702030302020204" pitchFamily="66" charset="0"/>
              </a:rPr>
              <a:t> </a:t>
            </a:r>
            <a:r>
              <a:rPr lang="tr-TR" sz="4400" dirty="0" err="1">
                <a:latin typeface="Comic Sans MS" panose="030F0702030302020204" pitchFamily="66" charset="0"/>
              </a:rPr>
              <a:t>fusion</a:t>
            </a:r>
            <a:r>
              <a:rPr lang="tr-TR" sz="4400" dirty="0">
                <a:latin typeface="Comic Sans MS" panose="030F0702030302020204" pitchFamily="66" charset="0"/>
              </a:rPr>
              <a:t> </a:t>
            </a:r>
            <a:r>
              <a:rPr lang="tr-TR" sz="4400" dirty="0" err="1">
                <a:latin typeface="Comic Sans MS" panose="030F0702030302020204" pitchFamily="66" charset="0"/>
              </a:rPr>
              <a:t>anomaly</a:t>
            </a:r>
            <a:r>
              <a:rPr lang="tr-TR" sz="4400" dirty="0">
                <a:latin typeface="Comic Sans MS" panose="030F0702030302020204" pitchFamily="66" charset="0"/>
              </a:rPr>
              <a:t>)</a:t>
            </a:r>
            <a:endParaRPr lang="en-US" sz="44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common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fusion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horseshoe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fusion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seen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nearly</a:t>
            </a:r>
            <a:r>
              <a:rPr lang="tr-TR" dirty="0">
                <a:latin typeface="Comic Sans MS" panose="030F0702030302020204" pitchFamily="66" charset="0"/>
              </a:rPr>
              <a:t> 1/1000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presence of </a:t>
            </a:r>
            <a:r>
              <a:rPr lang="tr-TR" dirty="0" err="1">
                <a:latin typeface="Comic Sans MS" panose="030F0702030302020204" pitchFamily="66" charset="0"/>
              </a:rPr>
              <a:t>fusion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anomalies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all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nearly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excretory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systems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two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urethers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819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ECTOPIC KIDNEY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Asymptomatic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unless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uretheral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obstruction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happens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In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simple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ectopia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usually</a:t>
            </a:r>
            <a:r>
              <a:rPr lang="tr-TR" dirty="0">
                <a:latin typeface="Comic Sans MS" panose="030F0702030302020204" pitchFamily="66" charset="0"/>
              </a:rPr>
              <a:t> at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same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side</a:t>
            </a:r>
            <a:r>
              <a:rPr lang="tr-TR" dirty="0">
                <a:latin typeface="Comic Sans MS" panose="030F0702030302020204" pitchFamily="66" charset="0"/>
              </a:rPr>
              <a:t>, in </a:t>
            </a:r>
            <a:r>
              <a:rPr lang="tr-TR" dirty="0" err="1">
                <a:latin typeface="Comic Sans MS" panose="030F0702030302020204" pitchFamily="66" charset="0"/>
              </a:rPr>
              <a:t>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near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pelvis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Rarely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the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thoracic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cavity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38734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5387" y="456098"/>
            <a:ext cx="9004300" cy="1181100"/>
          </a:xfrm>
        </p:spPr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Genetic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concepts</a:t>
            </a:r>
            <a:r>
              <a:rPr lang="tr-TR" dirty="0">
                <a:latin typeface="Comic Sans MS" panose="030F0702030302020204" pitchFamily="66" charset="0"/>
              </a:rPr>
              <a:t>: </a:t>
            </a:r>
            <a:r>
              <a:rPr lang="tr-TR" dirty="0" err="1">
                <a:latin typeface="Comic Sans MS" panose="030F0702030302020204" pitchFamily="66" charset="0"/>
              </a:rPr>
              <a:t>Transmisson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types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387" y="2205038"/>
            <a:ext cx="9004300" cy="4251325"/>
          </a:xfrm>
        </p:spPr>
        <p:txBody>
          <a:bodyPr/>
          <a:lstStyle/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1.Autosomal dominant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2.Autosomal </a:t>
            </a:r>
            <a:r>
              <a:rPr lang="tr-TR" dirty="0" err="1">
                <a:latin typeface="Comic Sans MS" panose="030F0702030302020204" pitchFamily="66" charset="0"/>
              </a:rPr>
              <a:t>recessive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3.X </a:t>
            </a:r>
            <a:r>
              <a:rPr lang="tr-TR" dirty="0" err="1">
                <a:latin typeface="Comic Sans MS" panose="030F0702030302020204" pitchFamily="66" charset="0"/>
              </a:rPr>
              <a:t>linked</a:t>
            </a: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dirty="0">
                <a:latin typeface="Comic Sans MS" panose="030F0702030302020204" pitchFamily="66" charset="0"/>
              </a:rPr>
              <a:t>4.Predisposition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05536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MOBILE KIDNEY (NEPHROPTOSIS)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descends more than 5 cm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en-US" dirty="0">
                <a:latin typeface="Comic Sans MS" panose="030F0702030302020204" pitchFamily="66" charset="0"/>
              </a:rPr>
              <a:t>during a position change from supine to upright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This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than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ectopia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It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cause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pain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nausea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vomiting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hematuria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recurrent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urinary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tract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infection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6339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Cystic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Summary</a:t>
            </a:r>
            <a:endParaRPr 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04991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SUMMARY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Comic Sans MS" panose="030F0702030302020204" pitchFamily="66" charset="0"/>
              </a:rPr>
              <a:t>Hereditary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kidney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different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clinical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presentations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have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variable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genotype-phenotypes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Most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rare</a:t>
            </a:r>
            <a:r>
              <a:rPr lang="tr-TR" dirty="0">
                <a:latin typeface="Comic Sans MS" panose="030F0702030302020204" pitchFamily="66" charset="0"/>
              </a:rPr>
              <a:t> but </a:t>
            </a:r>
            <a:r>
              <a:rPr lang="tr-TR" dirty="0" err="1">
                <a:latin typeface="Comic Sans MS" panose="030F0702030302020204" pitchFamily="66" charset="0"/>
              </a:rPr>
              <a:t>informative</a:t>
            </a:r>
            <a:r>
              <a:rPr lang="tr-TR" dirty="0">
                <a:latin typeface="Comic Sans MS" panose="030F0702030302020204" pitchFamily="66" charset="0"/>
              </a:rPr>
              <a:t>. </a:t>
            </a:r>
          </a:p>
          <a:p>
            <a:r>
              <a:rPr lang="tr-TR" dirty="0" err="1">
                <a:latin typeface="Comic Sans MS" panose="030F0702030302020204" pitchFamily="66" charset="0"/>
              </a:rPr>
              <a:t>Although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developments</a:t>
            </a:r>
            <a:r>
              <a:rPr lang="tr-TR" dirty="0">
                <a:latin typeface="Comic Sans MS" panose="030F0702030302020204" pitchFamily="66" charset="0"/>
              </a:rPr>
              <a:t> in </a:t>
            </a:r>
            <a:r>
              <a:rPr lang="tr-TR" dirty="0" err="1">
                <a:latin typeface="Comic Sans MS" panose="030F0702030302020204" pitchFamily="66" charset="0"/>
              </a:rPr>
              <a:t>genetics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taught</a:t>
            </a:r>
            <a:r>
              <a:rPr lang="tr-TR" dirty="0">
                <a:latin typeface="Comic Sans MS" panose="030F0702030302020204" pitchFamily="66" charset="0"/>
              </a:rPr>
              <a:t> a lot </a:t>
            </a:r>
            <a:r>
              <a:rPr lang="tr-TR" dirty="0" err="1">
                <a:latin typeface="Comic Sans MS" panose="030F0702030302020204" pitchFamily="66" charset="0"/>
              </a:rPr>
              <a:t>to</a:t>
            </a:r>
            <a:r>
              <a:rPr lang="tr-TR" dirty="0">
                <a:latin typeface="Comic Sans MS" panose="030F0702030302020204" pitchFamily="66" charset="0"/>
              </a:rPr>
              <a:t> us, </a:t>
            </a:r>
            <a:r>
              <a:rPr lang="tr-TR" dirty="0" err="1">
                <a:latin typeface="Comic Sans MS" panose="030F0702030302020204" pitchFamily="66" charset="0"/>
              </a:rPr>
              <a:t>there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are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many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diseases</a:t>
            </a:r>
            <a:r>
              <a:rPr lang="tr-TR" dirty="0">
                <a:latin typeface="Comic Sans MS" panose="030F0702030302020204" pitchFamily="66" charset="0"/>
              </a:rPr>
              <a:t>, </a:t>
            </a:r>
            <a:r>
              <a:rPr lang="tr-TR" dirty="0" err="1">
                <a:latin typeface="Comic Sans MS" panose="030F0702030302020204" pitchFamily="66" charset="0"/>
              </a:rPr>
              <a:t>areas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waiting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clarification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4892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6325" y="302940"/>
            <a:ext cx="9004300" cy="1181100"/>
          </a:xfrm>
        </p:spPr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SUMMARY</a:t>
            </a:r>
            <a:endParaRPr lang="tr-TR" altLang="en-US" dirty="0">
              <a:latin typeface="Comic Sans MS" panose="030F0702030302020204" pitchFamily="66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anomalies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and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cysts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are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common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sz="2800" dirty="0" err="1">
                <a:latin typeface="Comic Sans MS" panose="030F0702030302020204" pitchFamily="66" charset="0"/>
              </a:rPr>
              <a:t>In</a:t>
            </a:r>
            <a:r>
              <a:rPr lang="tr-TR" sz="2800" dirty="0">
                <a:latin typeface="Comic Sans MS" panose="030F0702030302020204" pitchFamily="66" charset="0"/>
              </a:rPr>
              <a:t> general, </a:t>
            </a:r>
            <a:r>
              <a:rPr lang="tr-TR" sz="2800" dirty="0" err="1">
                <a:latin typeface="Comic Sans MS" panose="030F0702030302020204" pitchFamily="66" charset="0"/>
              </a:rPr>
              <a:t>diagnosed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incidentally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by</a:t>
            </a:r>
            <a:r>
              <a:rPr lang="tr-TR" sz="2800" dirty="0">
                <a:latin typeface="Comic Sans MS" panose="030F0702030302020204" pitchFamily="66" charset="0"/>
              </a:rPr>
              <a:t> </a:t>
            </a:r>
            <a:r>
              <a:rPr lang="tr-TR" sz="2800" dirty="0" err="1">
                <a:latin typeface="Comic Sans MS" panose="030F0702030302020204" pitchFamily="66" charset="0"/>
              </a:rPr>
              <a:t>ultrasonography</a:t>
            </a: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In</a:t>
            </a:r>
            <a:r>
              <a:rPr lang="tr-TR" altLang="en-US" sz="2800" dirty="0">
                <a:latin typeface="Comic Sans MS" panose="030F0702030302020204" pitchFamily="66" charset="0"/>
              </a:rPr>
              <a:t> general, </a:t>
            </a:r>
            <a:r>
              <a:rPr lang="tr-TR" altLang="en-US" sz="2800" dirty="0" err="1">
                <a:latin typeface="Comic Sans MS" panose="030F0702030302020204" pitchFamily="66" charset="0"/>
              </a:rPr>
              <a:t>anomalies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and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simple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cysts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have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favourable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clinical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course</a:t>
            </a:r>
            <a:endParaRPr lang="tr-TR" altLang="en-US" sz="2800" dirty="0">
              <a:latin typeface="Comic Sans MS" panose="030F0702030302020204" pitchFamily="66" charset="0"/>
            </a:endParaRPr>
          </a:p>
          <a:p>
            <a:r>
              <a:rPr lang="tr-TR" altLang="en-US" sz="2800" dirty="0" err="1">
                <a:latin typeface="Comic Sans MS" panose="030F0702030302020204" pitchFamily="66" charset="0"/>
              </a:rPr>
              <a:t>Hereditary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cysts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may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lead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to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kidney</a:t>
            </a:r>
            <a:r>
              <a:rPr lang="tr-TR" altLang="en-US" sz="2800" dirty="0">
                <a:latin typeface="Comic Sans MS" panose="030F0702030302020204" pitchFamily="66" charset="0"/>
              </a:rPr>
              <a:t> </a:t>
            </a:r>
            <a:r>
              <a:rPr lang="tr-TR" altLang="en-US" sz="2800" dirty="0" err="1">
                <a:latin typeface="Comic Sans MS" panose="030F0702030302020204" pitchFamily="66" charset="0"/>
              </a:rPr>
              <a:t>failure</a:t>
            </a:r>
            <a:endParaRPr lang="en-US" altLang="en-US" sz="28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5765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SUMMARY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First </a:t>
            </a:r>
            <a:r>
              <a:rPr lang="tr-TR" dirty="0" err="1">
                <a:latin typeface="Comic Sans MS" panose="030F0702030302020204" pitchFamily="66" charset="0"/>
              </a:rPr>
              <a:t>requirement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for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diagnosis</a:t>
            </a:r>
            <a:r>
              <a:rPr lang="tr-TR" dirty="0">
                <a:latin typeface="Comic Sans MS" panose="030F0702030302020204" pitchFamily="66" charset="0"/>
              </a:rPr>
              <a:t> is </a:t>
            </a:r>
            <a:r>
              <a:rPr lang="tr-TR" dirty="0" err="1">
                <a:latin typeface="Comic Sans MS" panose="030F0702030302020204" pitchFamily="66" charset="0"/>
              </a:rPr>
              <a:t>suspicion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and</a:t>
            </a:r>
            <a:r>
              <a:rPr lang="tr-TR" dirty="0">
                <a:latin typeface="Comic Sans MS" panose="030F0702030302020204" pitchFamily="66" charset="0"/>
              </a:rPr>
              <a:t> a </a:t>
            </a:r>
            <a:r>
              <a:rPr lang="tr-TR" dirty="0" err="1">
                <a:latin typeface="Comic Sans MS" panose="030F0702030302020204" pitchFamily="66" charset="0"/>
              </a:rPr>
              <a:t>good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family</a:t>
            </a:r>
            <a:r>
              <a:rPr lang="tr-TR" dirty="0">
                <a:latin typeface="Comic Sans MS" panose="030F0702030302020204" pitchFamily="66" charset="0"/>
              </a:rPr>
              <a:t> </a:t>
            </a:r>
            <a:r>
              <a:rPr lang="tr-TR" dirty="0" err="1">
                <a:latin typeface="Comic Sans MS" panose="030F0702030302020204" pitchFamily="66" charset="0"/>
              </a:rPr>
              <a:t>history</a:t>
            </a:r>
            <a:endParaRPr lang="en-US" dirty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295008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7428" y="562992"/>
            <a:ext cx="9004300" cy="4251325"/>
          </a:xfrm>
        </p:spPr>
        <p:txBody>
          <a:bodyPr/>
          <a:lstStyle/>
          <a:p>
            <a:r>
              <a:rPr lang="tr-TR" smtClean="0"/>
              <a:t>http</a:t>
            </a:r>
            <a:r>
              <a:rPr lang="tr-TR" dirty="0"/>
              <a:t>://tekinakpolat.com/ogrenciler-icin-yararli-kitaplar/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  <p:pic>
        <p:nvPicPr>
          <p:cNvPr id="9953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1933" y="2688654"/>
            <a:ext cx="5875290" cy="369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28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anose="030F0702030302020204" pitchFamily="66" charset="0"/>
              </a:rPr>
              <a:t>General </a:t>
            </a:r>
            <a:r>
              <a:rPr lang="tr-TR" dirty="0" err="1">
                <a:latin typeface="Comic Sans MS" panose="030F0702030302020204" pitchFamily="66" charset="0"/>
              </a:rPr>
              <a:t>information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Hereditary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Cystic</a:t>
            </a:r>
            <a:r>
              <a:rPr 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diseases</a:t>
            </a:r>
            <a:endParaRPr 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Anomalies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tr-TR" dirty="0" err="1">
                <a:latin typeface="Comic Sans MS" panose="030F0702030302020204" pitchFamily="66" charset="0"/>
              </a:rPr>
              <a:t>Summary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</a:p>
        </p:txBody>
      </p:sp>
    </p:spTree>
    <p:extLst>
      <p:ext uri="{BB962C8B-B14F-4D97-AF65-F5344CB8AC3E}">
        <p14:creationId xmlns:p14="http://schemas.microsoft.com/office/powerpoint/2010/main" val="111070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9126</TotalTime>
  <Words>2623</Words>
  <Application>Microsoft Office PowerPoint</Application>
  <PresentationFormat>Özel</PresentationFormat>
  <Paragraphs>492</Paragraphs>
  <Slides>85</Slides>
  <Notes>30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85</vt:i4>
      </vt:variant>
    </vt:vector>
  </HeadingPairs>
  <TitlesOfParts>
    <vt:vector size="92" baseType="lpstr">
      <vt:lpstr>Arial</vt:lpstr>
      <vt:lpstr>Comic Sans MS</vt:lpstr>
      <vt:lpstr>Monotype Sorts</vt:lpstr>
      <vt:lpstr>Symbol</vt:lpstr>
      <vt:lpstr>Times New Roman</vt:lpstr>
      <vt:lpstr>Times New Roman Tur</vt:lpstr>
      <vt:lpstr>Blank Presentation</vt:lpstr>
      <vt:lpstr>KIDNEY ANOMALIES AND HEREDITARY KIDNEY DISEASES</vt:lpstr>
      <vt:lpstr>PowerPoint Sunusu</vt:lpstr>
      <vt:lpstr>Plan</vt:lpstr>
      <vt:lpstr>Plan</vt:lpstr>
      <vt:lpstr>What does a kidney patient think</vt:lpstr>
      <vt:lpstr>General information</vt:lpstr>
      <vt:lpstr>General information</vt:lpstr>
      <vt:lpstr>Genetic concepts: Transmisson types</vt:lpstr>
      <vt:lpstr>Plan</vt:lpstr>
      <vt:lpstr>PowerPoint Sunusu</vt:lpstr>
      <vt:lpstr>Hereditary diseases 1</vt:lpstr>
      <vt:lpstr>Hereditary diseases 2</vt:lpstr>
      <vt:lpstr>Hereditary diseases 3</vt:lpstr>
      <vt:lpstr>KIDNEY CYSTS</vt:lpstr>
      <vt:lpstr>KIDNEY CYSTS</vt:lpstr>
      <vt:lpstr>KIDNEY CYSTS</vt:lpstr>
      <vt:lpstr>SIMPLE KIDNEY CYST</vt:lpstr>
      <vt:lpstr>ACQUIRED RENAL CYSTIC DISEASE</vt:lpstr>
      <vt:lpstr>HEREDITARY CYSTS</vt:lpstr>
      <vt:lpstr>Autosomal dominant polycystic kidney disease</vt:lpstr>
      <vt:lpstr>Autosomal dominant polycystic kidney disease</vt:lpstr>
      <vt:lpstr>Autosomal dominant polycystic kidney disease</vt:lpstr>
      <vt:lpstr>Autosomal dominant polycystic kidney disease</vt:lpstr>
      <vt:lpstr>Autosomal dominant polycystic kidney disease</vt:lpstr>
      <vt:lpstr>Autosomal recessive polycystic kidney disease</vt:lpstr>
      <vt:lpstr>Nephronophthisis and autosomal dominant tubulointerstitial kidney disease</vt:lpstr>
      <vt:lpstr>GENETIC TRANSMISION</vt:lpstr>
      <vt:lpstr>MANIFESTATION AGE</vt:lpstr>
      <vt:lpstr>Autosomal dominant tubulointerstitial kidney disease</vt:lpstr>
      <vt:lpstr>MEDULLARY SPONGE KIDNEY</vt:lpstr>
      <vt:lpstr>MEDULLARY SPONGE KIDNEY</vt:lpstr>
      <vt:lpstr>ALPORT SYNDROME</vt:lpstr>
      <vt:lpstr>ALPORT SYNDROME</vt:lpstr>
      <vt:lpstr>Genetic transmisson</vt:lpstr>
      <vt:lpstr>THIN MEMBRANE DISEASE</vt:lpstr>
      <vt:lpstr>THIN MEMBRANE DISEASE</vt:lpstr>
      <vt:lpstr>Cystinosis </vt:lpstr>
      <vt:lpstr>Cystinosis</vt:lpstr>
      <vt:lpstr>Cystinuria </vt:lpstr>
      <vt:lpstr>Cystinuria</vt:lpstr>
      <vt:lpstr>Cystinuria</vt:lpstr>
      <vt:lpstr>Cystinuria</vt:lpstr>
      <vt:lpstr>Cystinuria treatment</vt:lpstr>
      <vt:lpstr>Cystinuria treatment</vt:lpstr>
      <vt:lpstr>Hyperoxaluria/oxalosis</vt:lpstr>
      <vt:lpstr>Hyperoxaluria</vt:lpstr>
      <vt:lpstr>Hyperoxaluria/oxalosis</vt:lpstr>
      <vt:lpstr>Hyperoxaluria/oxalosis</vt:lpstr>
      <vt:lpstr>Hypercalciuria</vt:lpstr>
      <vt:lpstr>Hypercalciuria</vt:lpstr>
      <vt:lpstr>Hypercalciuria</vt:lpstr>
      <vt:lpstr>Hypercalciuria</vt:lpstr>
      <vt:lpstr>FABRY DISEASE</vt:lpstr>
      <vt:lpstr>FABRY DISEASE</vt:lpstr>
      <vt:lpstr>FABRY DISEASE</vt:lpstr>
      <vt:lpstr>AMYLOIDOSIS</vt:lpstr>
      <vt:lpstr>AMYLOIDOSIS</vt:lpstr>
      <vt:lpstr>AMYLOIDOSIS</vt:lpstr>
      <vt:lpstr>Secondary amyloidosis (AA)</vt:lpstr>
      <vt:lpstr>AMYLOIDOSIS</vt:lpstr>
      <vt:lpstr>AMYLOIDOSIS</vt:lpstr>
      <vt:lpstr>RENAL GLUCOSURIA</vt:lpstr>
      <vt:lpstr>RENAL GLUCOSURIA</vt:lpstr>
      <vt:lpstr>FANCONI SYNDROME</vt:lpstr>
      <vt:lpstr>FANCONI SYNDROME</vt:lpstr>
      <vt:lpstr>FANCONI SYNDROME</vt:lpstr>
      <vt:lpstr>FANCONI SYNDROME</vt:lpstr>
      <vt:lpstr>FANCONI SYNDROME</vt:lpstr>
      <vt:lpstr>Plan</vt:lpstr>
      <vt:lpstr>Kidney anomalies</vt:lpstr>
      <vt:lpstr>Kidney anomalies</vt:lpstr>
      <vt:lpstr>Kidney anomalies</vt:lpstr>
      <vt:lpstr>Kidney anomalies</vt:lpstr>
      <vt:lpstr>Kidney anomalies</vt:lpstr>
      <vt:lpstr>Diagnosis</vt:lpstr>
      <vt:lpstr>AGENESIS  (Bilateral, Unilateral)</vt:lpstr>
      <vt:lpstr>Unilateral agenesis</vt:lpstr>
      <vt:lpstr>Horseshoe kidney  (kidney fusion anomaly)</vt:lpstr>
      <vt:lpstr>ECTOPIC KIDNEY</vt:lpstr>
      <vt:lpstr>MOBILE KIDNEY (NEPHROPTOSIS)</vt:lpstr>
      <vt:lpstr>Plan</vt:lpstr>
      <vt:lpstr>SUMMARY</vt:lpstr>
      <vt:lpstr>SUMMARY</vt:lpstr>
      <vt:lpstr>SUMMARY</vt:lpstr>
      <vt:lpstr>PowerPoint Sunusu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basıncı ölçüm cihazları ve  problemler</dc:title>
  <dc:creator>Mehmet Tekin Akpolat</dc:creator>
  <cp:lastModifiedBy>Mehmet Tekin Akpolat</cp:lastModifiedBy>
  <cp:revision>838</cp:revision>
  <cp:lastPrinted>2018-12-09T17:30:46Z</cp:lastPrinted>
  <dcterms:created xsi:type="dcterms:W3CDTF">1997-12-11T13:27:56Z</dcterms:created>
  <dcterms:modified xsi:type="dcterms:W3CDTF">2025-11-25T07:08:48Z</dcterms:modified>
</cp:coreProperties>
</file>