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1197" r:id="rId2"/>
    <p:sldId id="1105" r:id="rId3"/>
    <p:sldId id="1106" r:id="rId4"/>
    <p:sldId id="1107" r:id="rId5"/>
    <p:sldId id="1108" r:id="rId6"/>
    <p:sldId id="1019" r:id="rId7"/>
    <p:sldId id="1110" r:id="rId8"/>
    <p:sldId id="1111" r:id="rId9"/>
    <p:sldId id="1112" r:id="rId10"/>
    <p:sldId id="1113" r:id="rId11"/>
    <p:sldId id="1114" r:id="rId12"/>
    <p:sldId id="1116" r:id="rId13"/>
    <p:sldId id="1118" r:id="rId14"/>
    <p:sldId id="1117" r:id="rId15"/>
    <p:sldId id="1119" r:id="rId16"/>
    <p:sldId id="1120" r:id="rId17"/>
    <p:sldId id="1121" r:id="rId18"/>
    <p:sldId id="1122" r:id="rId19"/>
    <p:sldId id="1123" r:id="rId20"/>
    <p:sldId id="1124" r:id="rId21"/>
    <p:sldId id="1125" r:id="rId22"/>
    <p:sldId id="1126" r:id="rId23"/>
    <p:sldId id="1127" r:id="rId24"/>
    <p:sldId id="1128" r:id="rId25"/>
    <p:sldId id="1129" r:id="rId26"/>
    <p:sldId id="1130" r:id="rId27"/>
    <p:sldId id="1041" r:id="rId28"/>
    <p:sldId id="1131" r:id="rId29"/>
    <p:sldId id="1132" r:id="rId30"/>
    <p:sldId id="1133" r:id="rId31"/>
    <p:sldId id="1134" r:id="rId32"/>
    <p:sldId id="1135" r:id="rId33"/>
    <p:sldId id="1136" r:id="rId34"/>
    <p:sldId id="1137" r:id="rId35"/>
    <p:sldId id="1138" r:id="rId36"/>
    <p:sldId id="1141" r:id="rId37"/>
    <p:sldId id="1140" r:id="rId38"/>
    <p:sldId id="1142" r:id="rId39"/>
    <p:sldId id="1143" r:id="rId40"/>
    <p:sldId id="1144" r:id="rId41"/>
    <p:sldId id="1145" r:id="rId42"/>
    <p:sldId id="1146" r:id="rId43"/>
    <p:sldId id="1147" r:id="rId44"/>
    <p:sldId id="1148" r:id="rId45"/>
    <p:sldId id="1149" r:id="rId46"/>
    <p:sldId id="1150" r:id="rId47"/>
    <p:sldId id="1151" r:id="rId48"/>
    <p:sldId id="1152" r:id="rId49"/>
    <p:sldId id="1153" r:id="rId50"/>
    <p:sldId id="1154" r:id="rId51"/>
    <p:sldId id="1155" r:id="rId52"/>
    <p:sldId id="1156" r:id="rId53"/>
    <p:sldId id="1157" r:id="rId54"/>
    <p:sldId id="1158" r:id="rId55"/>
    <p:sldId id="1167" r:id="rId56"/>
    <p:sldId id="1168" r:id="rId57"/>
    <p:sldId id="1169" r:id="rId58"/>
    <p:sldId id="1170" r:id="rId59"/>
    <p:sldId id="1171" r:id="rId60"/>
    <p:sldId id="1172" r:id="rId61"/>
    <p:sldId id="1173" r:id="rId62"/>
    <p:sldId id="1174" r:id="rId63"/>
    <p:sldId id="1175" r:id="rId64"/>
    <p:sldId id="1176" r:id="rId65"/>
    <p:sldId id="1177" r:id="rId66"/>
    <p:sldId id="1178" r:id="rId67"/>
    <p:sldId id="1179" r:id="rId68"/>
    <p:sldId id="1180" r:id="rId69"/>
    <p:sldId id="1181" r:id="rId70"/>
    <p:sldId id="1182" r:id="rId71"/>
    <p:sldId id="1183" r:id="rId72"/>
    <p:sldId id="1184" r:id="rId73"/>
    <p:sldId id="1185" r:id="rId74"/>
    <p:sldId id="1186" r:id="rId75"/>
    <p:sldId id="1187" r:id="rId76"/>
    <p:sldId id="1188" r:id="rId77"/>
    <p:sldId id="1189" r:id="rId78"/>
    <p:sldId id="1190" r:id="rId79"/>
    <p:sldId id="1191" r:id="rId80"/>
    <p:sldId id="1192" r:id="rId81"/>
    <p:sldId id="1193" r:id="rId82"/>
    <p:sldId id="1198" r:id="rId83"/>
  </p:sldIdLst>
  <p:sldSz cx="10591800" cy="7086600"/>
  <p:notesSz cx="6858000" cy="977265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FFFF"/>
    <a:srgbClr val="EB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7" autoAdjust="0"/>
    <p:restoredTop sz="86429" autoAdjust="0"/>
  </p:normalViewPr>
  <p:slideViewPr>
    <p:cSldViewPr>
      <p:cViewPr varScale="1">
        <p:scale>
          <a:sx n="97" d="100"/>
          <a:sy n="97" d="100"/>
        </p:scale>
        <p:origin x="10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fld id="{648157CA-B595-4B64-ABB6-345F17A4267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49588" y="9312275"/>
            <a:ext cx="758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>
            <a:spAutoFit/>
          </a:bodyPr>
          <a:lstStyle>
            <a:lvl1pPr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tr-TR" altLang="tr-TR" sz="1200" b="0"/>
              <a:t>Page </a:t>
            </a:r>
            <a:fld id="{49CD3F28-2688-45CF-B0B0-157309732B72}" type="slidenum">
              <a:rPr lang="tr-TR" altLang="tr-TR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tr-TR" altLang="tr-TR" sz="1200" b="0"/>
          </a:p>
        </p:txBody>
      </p:sp>
    </p:spTree>
    <p:extLst>
      <p:ext uri="{BB962C8B-B14F-4D97-AF65-F5344CB8AC3E}">
        <p14:creationId xmlns:p14="http://schemas.microsoft.com/office/powerpoint/2010/main" val="4066212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b="0" i="1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9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b="0" i="1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b="0" i="1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059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b="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7B1983-6C7D-40EE-A2B6-0669582FAD4C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49588" y="9312275"/>
            <a:ext cx="758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>
            <a:spAutoFit/>
          </a:bodyPr>
          <a:lstStyle>
            <a:lvl1pPr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tr-TR" altLang="tr-TR" sz="1200" b="0"/>
              <a:t>Page </a:t>
            </a:r>
            <a:fld id="{6A3983FE-9A7B-4844-8ADF-42943CD4DA8E}" type="slidenum">
              <a:rPr lang="tr-TR" altLang="tr-TR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tr-TR" altLang="tr-TR" sz="1200" b="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8988" y="801688"/>
            <a:ext cx="5280025" cy="3527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5025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Body Text</a:t>
            </a:r>
          </a:p>
          <a:p>
            <a:pPr lvl="1"/>
            <a:r>
              <a:rPr lang="tr-TR" altLang="tr-TR" noProof="0"/>
              <a:t>Second Level</a:t>
            </a:r>
          </a:p>
          <a:p>
            <a:pPr lvl="2"/>
            <a:r>
              <a:rPr lang="tr-TR" altLang="tr-TR" noProof="0"/>
              <a:t>Third Level</a:t>
            </a:r>
          </a:p>
          <a:p>
            <a:pPr lvl="3"/>
            <a:r>
              <a:rPr lang="tr-TR" altLang="tr-TR" noProof="0"/>
              <a:t>Fourth Level</a:t>
            </a:r>
          </a:p>
          <a:p>
            <a:pPr lvl="4"/>
            <a:r>
              <a:rPr lang="tr-TR" altLang="tr-TR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398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A1A2615-0827-42A2-A795-4E7175640F80}" type="slidenum">
              <a:rPr lang="tr-TR" altLang="en-US" sz="1200" b="0" smtClean="0">
                <a:latin typeface="Times New Roman" panose="02020603050405020304" pitchFamily="18" charset="0"/>
              </a:rPr>
              <a:pPr>
                <a:defRPr/>
              </a:pPr>
              <a:t>1</a:t>
            </a:fld>
            <a:endParaRPr lang="tr-TR" altLang="en-US" sz="1200" b="0">
              <a:latin typeface="Times New Roman Tur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 cap="flat"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3912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FD4C4EF7-6639-4193-A5B6-59A039452F8A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26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68946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FEC345DD-0C70-40EE-BFEA-55C3D0D1BF7F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27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9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1AB12EF6-6A04-4D9B-90C4-48CFE9496635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28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89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92163" y="801688"/>
            <a:ext cx="5273675" cy="35274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B1983-6C7D-40EE-A2B6-0669582FAD4C}" type="slidenum">
              <a:rPr lang="tr-TR" altLang="tr-TR" smtClean="0"/>
              <a:pPr>
                <a:defRPr/>
              </a:pPr>
              <a:t>29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52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25BA721D-1DCA-487A-8CEC-6617F4D5CA09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33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67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FD4C4EF7-6639-4193-A5B6-59A039452F8A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37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69643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CA1E7943-D84F-4CE7-87D3-86BA2226F7B6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56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84236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E269BD-E98E-40EB-8D43-351E3A12E943}" type="slidenum">
              <a:rPr lang="tr-TR" altLang="en-US" sz="1000" b="0" smtClean="0">
                <a:latin typeface="Times New Roman" panose="02020603050405020304" pitchFamily="18" charset="0"/>
              </a:rPr>
              <a:pPr/>
              <a:t>64</a:t>
            </a:fld>
            <a:endParaRPr lang="tr-TR" altLang="en-US" sz="1000" b="0">
              <a:latin typeface="Times New Roman Tur" panose="02020603050405020304" pitchFamily="18" charset="0"/>
            </a:endParaRPr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solidFill>
            <a:srgbClr val="FFFFFF"/>
          </a:solidFill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13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92163" y="801688"/>
            <a:ext cx="5273675" cy="3527425"/>
          </a:xfrm>
        </p:spPr>
      </p:sp>
      <p:sp>
        <p:nvSpPr>
          <p:cNvPr id="525315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  <p:sp>
        <p:nvSpPr>
          <p:cNvPr id="52531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FD409C-C37E-46FE-AD79-474342B36F96}" type="slidenum">
              <a:rPr lang="tr-TR" altLang="tr-TR" sz="1000" b="0" smtClean="0">
                <a:latin typeface="Times New Roman" panose="02020603050405020304" pitchFamily="18" charset="0"/>
              </a:rPr>
              <a:pPr/>
              <a:t>70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29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CA1E7943-D84F-4CE7-87D3-86BA2226F7B6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73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8080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5B081B8-BD09-493C-A0DF-6D858BDEA67C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2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92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4BF19E05-FB8F-4F51-9F23-BC2256E85EA0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78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2213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16876B-C9EB-46CC-A286-5634C54E905D}" type="slidenum">
              <a:rPr lang="tr-TR" altLang="tr-TR" sz="1000" b="0" smtClean="0">
                <a:latin typeface="Times New Roman" panose="02020603050405020304" pitchFamily="18" charset="0"/>
              </a:rPr>
              <a:pPr/>
              <a:t>5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4850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13305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27253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D2EFDC-3C30-472F-987A-BB86B35D75A7}" type="slidenum">
              <a:rPr lang="tr-TR" altLang="tr-TR" sz="1000" b="0" smtClean="0">
                <a:latin typeface="Times New Roman" panose="02020603050405020304" pitchFamily="18" charset="0"/>
              </a:rPr>
              <a:pPr/>
              <a:t>13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42341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C60FDABC-4318-48C1-B18E-4D8BB48C0869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16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29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9BBC9C88-8BFA-40BA-927E-C6E8C780B6E8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17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929012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6F2683D-2091-4278-91FF-C2D65BE3A171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25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2163" y="801688"/>
            <a:ext cx="5273675" cy="352742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8128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D412-7F75-4618-8850-DC90445F6CA8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29A03-51FF-4B0A-B5B2-71C82FD8C773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70763" y="630238"/>
            <a:ext cx="2073275" cy="566896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7763" y="630238"/>
            <a:ext cx="6070600" cy="566896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A38A-B029-4743-9C42-346EC5922DA9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8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7763" y="630238"/>
            <a:ext cx="8296275" cy="11811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47763" y="2047875"/>
            <a:ext cx="4071937" cy="42513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372100" y="2047875"/>
            <a:ext cx="4071938" cy="42513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3497-2B9A-4F73-8C55-9767DB7E6A72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D58B6-27AF-437F-AA06-E18E66DB13E2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F2D2-61F9-4A5E-BA8D-54E6ECCDDE89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7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7763" y="2047875"/>
            <a:ext cx="4071937" cy="42513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372100" y="2047875"/>
            <a:ext cx="4071938" cy="42513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C1BB-5EFC-4E69-B86F-1C4AB6369776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2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97F56-FAED-4B3A-BB0A-331A0D9BA5E5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2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5DA7-0A36-4941-BB48-961147F3B17C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5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6D68B-5E7B-42F3-A95F-1E690E2438B5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6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0673-D116-4665-9FD1-61A32179CAA6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2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EE90-D1D4-4D0A-9813-C0456A740B19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00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4389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 b="0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3890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 b="0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1900" y="64389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A0650E-BBA0-4358-AA47-4BEF5A623273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47763" y="630238"/>
            <a:ext cx="82962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7763" y="2047875"/>
            <a:ext cx="829627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Body Text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 kern="1200">
          <a:solidFill>
            <a:srgbClr val="FAFD00"/>
          </a:solidFill>
          <a:latin typeface="+mj-lt"/>
          <a:ea typeface="+mj-ea"/>
          <a:cs typeface="+mj-cs"/>
        </a:defRPr>
      </a:lvl1pPr>
      <a:lvl2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2pPr>
      <a:lvl3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3pPr>
      <a:lvl4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4pPr>
      <a:lvl5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5pPr>
      <a:lvl6pPr marL="4572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6pPr>
      <a:lvl7pPr marL="9144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7pPr>
      <a:lvl8pPr marL="13716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8pPr>
      <a:lvl9pPr marL="18288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9pPr>
    </p:titleStyle>
    <p:bodyStyle>
      <a:lvl1pPr marL="293688" indent="-293688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2500" b="1" kern="1200">
          <a:solidFill>
            <a:srgbClr val="FFFFFF"/>
          </a:solidFill>
          <a:latin typeface="+mn-lt"/>
          <a:ea typeface="+mn-ea"/>
          <a:cs typeface="+mn-cs"/>
        </a:defRPr>
      </a:lvl1pPr>
      <a:lvl2pPr marL="706438" indent="-234950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9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77925" indent="-236538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900" b="1" kern="1200">
          <a:solidFill>
            <a:srgbClr val="FFFFFF"/>
          </a:solidFill>
          <a:latin typeface="+mn-lt"/>
          <a:ea typeface="+mn-ea"/>
          <a:cs typeface="+mn-cs"/>
        </a:defRPr>
      </a:lvl3pPr>
      <a:lvl4pPr marL="1589088" indent="-176213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400" b="1" kern="1200">
          <a:solidFill>
            <a:srgbClr val="FFFFFF"/>
          </a:solidFill>
          <a:latin typeface="+mn-lt"/>
          <a:ea typeface="+mn-ea"/>
          <a:cs typeface="+mn-cs"/>
        </a:defRPr>
      </a:lvl4pPr>
      <a:lvl5pPr marL="2060575" indent="-176213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400" b="1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3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pPr>
              <a:defRPr/>
            </a:pPr>
            <a:r>
              <a:rPr lang="tr-TR" altLang="en-US" sz="4800" dirty="0" smtClean="0">
                <a:latin typeface="Comic Sans MS" charset="0"/>
              </a:rPr>
              <a:t>DISORDERS OF </a:t>
            </a:r>
            <a:r>
              <a:rPr lang="tr-TR" altLang="en-US" sz="4800" smtClean="0">
                <a:latin typeface="Comic Sans MS" charset="0"/>
              </a:rPr>
              <a:t>POTASSIUM BALANCE</a:t>
            </a:r>
            <a:endParaRPr lang="tr-TR" altLang="en-US" sz="4800" dirty="0">
              <a:latin typeface="Comic Sans MS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tr-TR" altLang="en-US" dirty="0">
                <a:latin typeface="Comic Sans MS" panose="030F0702030302020204" pitchFamily="66" charset="0"/>
              </a:rPr>
              <a:t>Prof. Dr. Tekin AKPOLAT</a:t>
            </a:r>
          </a:p>
          <a:p>
            <a:pPr algn="ctr">
              <a:buFont typeface="Monotype Sorts"/>
              <a:buNone/>
              <a:defRPr/>
            </a:pPr>
            <a:r>
              <a:rPr lang="tr-TR" altLang="en-US" dirty="0">
                <a:latin typeface="Comic Sans MS" panose="030F0702030302020204" pitchFamily="66" charset="0"/>
              </a:rPr>
              <a:t>Liv </a:t>
            </a:r>
            <a:r>
              <a:rPr lang="tr-TR" altLang="en-US" dirty="0" err="1">
                <a:latin typeface="Comic Sans MS" panose="030F0702030302020204" pitchFamily="66" charset="0"/>
              </a:rPr>
              <a:t>Hospital</a:t>
            </a:r>
            <a:r>
              <a:rPr lang="tr-TR" altLang="en-US" dirty="0">
                <a:latin typeface="Comic Sans MS" panose="030F0702030302020204" pitchFamily="66" charset="0"/>
              </a:rPr>
              <a:t>-İSTANBUL</a:t>
            </a:r>
          </a:p>
          <a:p>
            <a:pPr algn="ctr">
              <a:buFont typeface="Monotype Sorts" charset="2"/>
              <a:buNone/>
            </a:pPr>
            <a:r>
              <a:rPr lang="tr-TR" altLang="en-US" dirty="0" err="1">
                <a:latin typeface="Comic Sans MS" pitchFamily="66" charset="0"/>
              </a:rPr>
              <a:t>Istinye</a:t>
            </a:r>
            <a:r>
              <a:rPr lang="tr-TR" altLang="en-US" dirty="0">
                <a:latin typeface="Comic Sans MS" pitchFamily="66" charset="0"/>
              </a:rPr>
              <a:t> </a:t>
            </a:r>
            <a:r>
              <a:rPr lang="tr-TR" altLang="en-US" dirty="0" err="1">
                <a:latin typeface="Comic Sans MS" pitchFamily="66" charset="0"/>
              </a:rPr>
              <a:t>University</a:t>
            </a:r>
            <a:r>
              <a:rPr lang="tr-TR" altLang="en-US" dirty="0">
                <a:latin typeface="Comic Sans MS" pitchFamily="66" charset="0"/>
              </a:rPr>
              <a:t> School of </a:t>
            </a:r>
            <a:r>
              <a:rPr lang="tr-TR" altLang="en-US" dirty="0" err="1">
                <a:latin typeface="Comic Sans MS" pitchFamily="66" charset="0"/>
              </a:rPr>
              <a:t>Medicine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Font typeface="Monotype Sorts"/>
              <a:buNone/>
              <a:defRPr/>
            </a:pPr>
            <a:r>
              <a:rPr lang="tr-TR" altLang="en-US" dirty="0" smtClean="0">
                <a:latin typeface="Comic Sans MS" pitchFamily="66" charset="0"/>
              </a:rPr>
              <a:t>2025-2026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 algn="ctr">
              <a:buFont typeface="Monotype Sorts"/>
              <a:buNone/>
              <a:defRPr/>
            </a:pP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www.tekinakpolat.com</a:t>
            </a:r>
          </a:p>
          <a:p>
            <a:pPr algn="ctr">
              <a:buFont typeface="Monotype Sorts"/>
              <a:buNone/>
              <a:defRPr/>
            </a:pPr>
            <a:endParaRPr lang="tr-TR" altLang="en-US" dirty="0">
              <a:latin typeface="Comic Sans MS" panose="030F0702030302020204" pitchFamily="66" charset="0"/>
            </a:endParaRPr>
          </a:p>
        </p:txBody>
      </p:sp>
      <p:pic>
        <p:nvPicPr>
          <p:cNvPr id="4100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67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794" name="Object 1026"/>
          <p:cNvGraphicFramePr>
            <a:graphicFrameLocks noChangeAspect="1"/>
          </p:cNvGraphicFramePr>
          <p:nvPr/>
        </p:nvGraphicFramePr>
        <p:xfrm>
          <a:off x="0" y="1276350"/>
          <a:ext cx="10591800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54" name="Bit Eşlem Resmi" r:id="rId3" imgW="12619048" imgH="5401429" progId="Paint.Picture">
                  <p:embed/>
                </p:oleObj>
              </mc:Choice>
              <mc:Fallback>
                <p:oleObj name="Bit Eşlem Resmi" r:id="rId3" imgW="12619048" imgH="540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76350"/>
                        <a:ext cx="10591800" cy="453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97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Interpretation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Absence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drug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history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distribution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severity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hypopotasemia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hypovolemia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suggest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deficiency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Diuretic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hypopotasemia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related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alkalosis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There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two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causes</a:t>
            </a:r>
            <a:r>
              <a:rPr lang="tr-TR" altLang="tr-TR" dirty="0" smtClean="0">
                <a:latin typeface="Comic Sans MS" panose="030F0702030302020204" pitchFamily="66" charset="0"/>
              </a:rPr>
              <a:t> of normal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Stool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loss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Renal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tubular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42815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deficit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Each</a:t>
            </a:r>
            <a:r>
              <a:rPr lang="tr-TR" altLang="tr-TR" dirty="0">
                <a:latin typeface="Comic Sans MS" panose="030F0702030302020204" pitchFamily="66" charset="0"/>
              </a:rPr>
              <a:t> 0.3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mEq</a:t>
            </a:r>
            <a:r>
              <a:rPr lang="tr-TR" altLang="tr-TR" dirty="0" smtClean="0">
                <a:latin typeface="Comic Sans MS" panose="030F0702030302020204" pitchFamily="66" charset="0"/>
              </a:rPr>
              <a:t>/l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show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100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mEq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deficiency</a:t>
            </a:r>
            <a:r>
              <a:rPr lang="tr-TR" altLang="tr-TR" dirty="0" smtClean="0">
                <a:latin typeface="Comic Sans MS" panose="030F0702030302020204" pitchFamily="66" charset="0"/>
              </a:rPr>
              <a:t>  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In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from</a:t>
            </a:r>
            <a:r>
              <a:rPr lang="tr-TR" altLang="tr-TR" dirty="0" smtClean="0">
                <a:latin typeface="Comic Sans MS" panose="030F0702030302020204" pitchFamily="66" charset="0"/>
              </a:rPr>
              <a:t> 4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2.2 (=</a:t>
            </a:r>
            <a:r>
              <a:rPr lang="tr-TR" altLang="tr-TR" dirty="0">
                <a:latin typeface="Comic Sans MS" panose="030F0702030302020204" pitchFamily="66" charset="0"/>
              </a:rPr>
              <a:t>1.8)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1.8/0.3 x 100 = 600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2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Alt Bilgi Yer Tutucusu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dirty="0">
                <a:solidFill>
                  <a:srgbClr val="FFFFFF"/>
                </a:solidFill>
                <a:latin typeface="Times New Roman Tur" panose="02020603050405020304" pitchFamily="18" charset="0"/>
              </a:rPr>
              <a:t>www.tekinakpolat.com</a:t>
            </a: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latin typeface="Comic Sans MS" panose="030F0702030302020204" pitchFamily="66" charset="0"/>
              </a:rPr>
              <a:t>Practical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information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2165350"/>
            <a:ext cx="9004300" cy="4806950"/>
          </a:xfrm>
        </p:spPr>
        <p:txBody>
          <a:bodyPr/>
          <a:lstStyle/>
          <a:p>
            <a:pPr>
              <a:defRPr/>
            </a:pPr>
            <a:r>
              <a:rPr lang="tr-TR" sz="2800" dirty="0" err="1" smtClean="0">
                <a:latin typeface="Comic Sans MS" panose="030F0702030302020204" pitchFamily="66" charset="0"/>
              </a:rPr>
              <a:t>In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potassium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deficiency</a:t>
            </a:r>
            <a:r>
              <a:rPr lang="tr-TR" sz="2800" dirty="0" smtClean="0">
                <a:latin typeface="Comic Sans MS" panose="030F0702030302020204" pitchFamily="66" charset="0"/>
              </a:rPr>
              <a:t>, </a:t>
            </a:r>
            <a:r>
              <a:rPr lang="tr-TR" sz="2800" dirty="0" err="1" smtClean="0">
                <a:latin typeface="Comic Sans MS" panose="030F0702030302020204" pitchFamily="66" charset="0"/>
              </a:rPr>
              <a:t>each</a:t>
            </a:r>
            <a:r>
              <a:rPr lang="tr-TR" sz="2800" dirty="0">
                <a:latin typeface="Comic Sans MS" panose="030F0702030302020204" pitchFamily="66" charset="0"/>
              </a:rPr>
              <a:t> 1 </a:t>
            </a:r>
            <a:r>
              <a:rPr lang="tr-TR" sz="2800" dirty="0" err="1" smtClean="0">
                <a:latin typeface="Comic Sans MS" panose="030F0702030302020204" pitchFamily="66" charset="0"/>
              </a:rPr>
              <a:t>mEq</a:t>
            </a:r>
            <a:r>
              <a:rPr lang="tr-TR" sz="2800" dirty="0" smtClean="0">
                <a:latin typeface="Comic Sans MS" panose="030F0702030302020204" pitchFamily="66" charset="0"/>
              </a:rPr>
              <a:t>/L </a:t>
            </a:r>
            <a:r>
              <a:rPr lang="tr-TR" sz="2800" dirty="0" err="1" smtClean="0">
                <a:latin typeface="Comic Sans MS" panose="030F0702030302020204" pitchFamily="66" charset="0"/>
              </a:rPr>
              <a:t>decrease</a:t>
            </a:r>
            <a:r>
              <a:rPr lang="tr-TR" sz="2800" dirty="0" smtClean="0">
                <a:latin typeface="Comic Sans MS" panose="030F0702030302020204" pitchFamily="66" charset="0"/>
              </a:rPr>
              <a:t> of </a:t>
            </a:r>
            <a:r>
              <a:rPr lang="tr-TR" sz="2800" dirty="0" err="1" smtClean="0">
                <a:latin typeface="Comic Sans MS" panose="030F0702030302020204" pitchFamily="66" charset="0"/>
              </a:rPr>
              <a:t>plasma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potassium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means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loss</a:t>
            </a:r>
            <a:r>
              <a:rPr lang="tr-TR" sz="2800" dirty="0" smtClean="0">
                <a:latin typeface="Comic Sans MS" panose="030F0702030302020204" pitchFamily="66" charset="0"/>
              </a:rPr>
              <a:t> of </a:t>
            </a:r>
            <a:r>
              <a:rPr lang="tr-TR" sz="2800" dirty="0">
                <a:latin typeface="Comic Sans MS" panose="030F0702030302020204" pitchFamily="66" charset="0"/>
              </a:rPr>
              <a:t>200-350 </a:t>
            </a:r>
            <a:r>
              <a:rPr lang="tr-TR" sz="2800" dirty="0" err="1" smtClean="0">
                <a:latin typeface="Comic Sans MS" panose="030F0702030302020204" pitchFamily="66" charset="0"/>
              </a:rPr>
              <a:t>mEq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potassium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loss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from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the</a:t>
            </a:r>
            <a:r>
              <a:rPr lang="tr-TR" sz="2800" dirty="0" smtClean="0">
                <a:latin typeface="Comic Sans MS" panose="030F0702030302020204" pitchFamily="66" charset="0"/>
              </a:rPr>
              <a:t> body  </a:t>
            </a:r>
          </a:p>
          <a:p>
            <a:pPr>
              <a:defRPr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14" name="Object 2"/>
          <p:cNvGraphicFramePr>
            <a:graphicFrameLocks noChangeAspect="1"/>
          </p:cNvGraphicFramePr>
          <p:nvPr/>
        </p:nvGraphicFramePr>
        <p:xfrm>
          <a:off x="1524000" y="287338"/>
          <a:ext cx="7696200" cy="664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8" name="Bit Eşlem Resmi" r:id="rId3" imgW="9104762" imgH="7857143" progId="Paint.Picture">
                  <p:embed/>
                </p:oleObj>
              </mc:Choice>
              <mc:Fallback>
                <p:oleObj name="Bit Eşlem Resmi" r:id="rId3" imgW="9104762" imgH="78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7338"/>
                        <a:ext cx="7696200" cy="664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23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How do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</a:t>
            </a:r>
            <a:r>
              <a:rPr lang="tr-TR" altLang="tr-TR" dirty="0" smtClean="0">
                <a:latin typeface="Comic Sans MS" panose="030F0702030302020204" pitchFamily="66" charset="0"/>
              </a:rPr>
              <a:t> plan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Intravenous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Fluid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(% 5 </a:t>
            </a:r>
            <a:r>
              <a:rPr lang="tr-TR" altLang="tr-TR" dirty="0" err="1">
                <a:latin typeface="Comic Sans MS" panose="030F0702030302020204" pitchFamily="66" charset="0"/>
              </a:rPr>
              <a:t>Dx</a:t>
            </a:r>
            <a:r>
              <a:rPr lang="tr-TR" altLang="tr-TR" dirty="0">
                <a:latin typeface="Comic Sans MS" panose="030F0702030302020204" pitchFamily="66" charset="0"/>
              </a:rPr>
              <a:t> – </a:t>
            </a:r>
            <a:r>
              <a:rPr lang="tr-TR" altLang="tr-TR" dirty="0" smtClean="0">
                <a:latin typeface="Comic Sans MS" panose="030F0702030302020204" pitchFamily="66" charset="0"/>
              </a:rPr>
              <a:t>%0.9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NaCl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  <a:defRPr/>
            </a:pP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hypovolemia</a:t>
            </a:r>
            <a:endParaRPr lang="tr-TR" alt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4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latin typeface="Comic Sans MS" panose="030F0702030302020204" pitchFamily="66" charset="0"/>
              </a:rPr>
              <a:t> (1</a:t>
            </a:r>
            <a:r>
              <a:rPr lang="tr-TR" altLang="tr-TR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KCl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preferred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In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deficiency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citrate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better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tolerated</a:t>
            </a:r>
            <a:r>
              <a:rPr lang="tr-TR" altLang="tr-TR" dirty="0" smtClean="0">
                <a:latin typeface="Comic Sans MS" panose="030F0702030302020204" pitchFamily="66" charset="0"/>
              </a:rPr>
              <a:t>) 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In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phosphate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deficiency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e.g</a:t>
            </a:r>
            <a:r>
              <a:rPr lang="tr-TR" altLang="tr-TR" dirty="0" smtClean="0">
                <a:latin typeface="Comic Sans MS" panose="030F0702030302020204" pitchFamily="66" charset="0"/>
              </a:rPr>
              <a:t>.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diabetic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ketoacidosis</a:t>
            </a:r>
            <a:r>
              <a:rPr lang="tr-TR" altLang="tr-TR" dirty="0" smtClean="0">
                <a:latin typeface="Comic Sans MS" panose="030F0702030302020204" pitchFamily="66" charset="0"/>
              </a:rPr>
              <a:t>)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ketoasidoz</a:t>
            </a:r>
            <a:r>
              <a:rPr lang="tr-TR" altLang="tr-TR" dirty="0">
                <a:latin typeface="Comic Sans MS" panose="030F0702030302020204" pitchFamily="66" charset="0"/>
              </a:rPr>
              <a:t>)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phosphate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In</a:t>
            </a:r>
            <a:r>
              <a:rPr lang="tr-TR" altLang="tr-TR" dirty="0" smtClean="0">
                <a:latin typeface="Comic Sans MS" panose="030F0702030302020204" pitchFamily="66" charset="0"/>
              </a:rPr>
              <a:t> general,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food</a:t>
            </a:r>
            <a:r>
              <a:rPr lang="tr-TR" altLang="tr-TR" dirty="0" smtClean="0">
                <a:latin typeface="Comic Sans MS" panose="030F0702030302020204" pitchFamily="66" charset="0"/>
              </a:rPr>
              <a:t> is not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KCl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therefore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less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effective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6017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Potassium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treatment</a:t>
            </a:r>
            <a:r>
              <a:rPr lang="tr-TR" altLang="tr-TR" dirty="0">
                <a:latin typeface="Comic Sans MS" panose="030F0702030302020204" pitchFamily="66" charset="0"/>
              </a:rPr>
              <a:t>(2)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Fluid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consisting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of 40-60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should</a:t>
            </a:r>
            <a:r>
              <a:rPr lang="tr-TR" altLang="tr-TR" dirty="0" smtClean="0">
                <a:latin typeface="Comic Sans MS" panose="030F0702030302020204" pitchFamily="66" charset="0"/>
              </a:rPr>
              <a:t> be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given</a:t>
            </a:r>
            <a:r>
              <a:rPr lang="tr-TR" altLang="tr-TR" dirty="0" smtClean="0">
                <a:latin typeface="Comic Sans MS" panose="030F0702030302020204" pitchFamily="66" charset="0"/>
              </a:rPr>
              <a:t> at a rate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less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than</a:t>
            </a:r>
            <a:r>
              <a:rPr lang="tr-TR" altLang="tr-TR" dirty="0" smtClean="0">
                <a:latin typeface="Comic Sans MS" panose="030F0702030302020204" pitchFamily="66" charset="0"/>
              </a:rPr>
              <a:t> 20-40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mEq</a:t>
            </a:r>
            <a:r>
              <a:rPr lang="tr-TR" altLang="tr-TR" dirty="0" smtClean="0">
                <a:latin typeface="Comic Sans MS" panose="030F0702030302020204" pitchFamily="66" charset="0"/>
              </a:rPr>
              <a:t>/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hour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Except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unusual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conditions</a:t>
            </a:r>
            <a:r>
              <a:rPr lang="tr-TR" altLang="tr-TR" dirty="0" smtClean="0">
                <a:latin typeface="Comic Sans MS" panose="030F0702030302020204" pitchFamily="66" charset="0"/>
              </a:rPr>
              <a:t>, total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daily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amount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must</a:t>
            </a:r>
            <a:r>
              <a:rPr lang="tr-TR" altLang="tr-TR" dirty="0" smtClean="0">
                <a:latin typeface="Comic Sans MS" panose="030F0702030302020204" pitchFamily="66" charset="0"/>
              </a:rPr>
              <a:t> not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exceed</a:t>
            </a:r>
            <a:r>
              <a:rPr lang="tr-TR" altLang="tr-TR" dirty="0" smtClean="0">
                <a:latin typeface="Comic Sans MS" panose="030F0702030302020204" pitchFamily="66" charset="0"/>
              </a:rPr>
              <a:t> 200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mEq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In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nonemergent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conditions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infusion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than</a:t>
            </a:r>
            <a:r>
              <a:rPr lang="tr-TR" altLang="tr-TR" dirty="0" smtClean="0">
                <a:latin typeface="Comic Sans MS" panose="030F0702030302020204" pitchFamily="66" charset="0"/>
              </a:rPr>
              <a:t> 10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mEq</a:t>
            </a:r>
            <a:r>
              <a:rPr lang="tr-TR" altLang="tr-TR" dirty="0" smtClean="0">
                <a:latin typeface="Comic Sans MS" panose="030F0702030302020204" pitchFamily="66" charset="0"/>
              </a:rPr>
              <a:t>/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hour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solution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consisting</a:t>
            </a:r>
            <a:r>
              <a:rPr lang="tr-TR" altLang="tr-TR" dirty="0">
                <a:latin typeface="Comic Sans MS" panose="030F0702030302020204" pitchFamily="66" charset="0"/>
              </a:rPr>
              <a:t> of </a:t>
            </a:r>
            <a:r>
              <a:rPr lang="tr-TR" altLang="tr-TR" dirty="0" smtClean="0">
                <a:latin typeface="Comic Sans MS" panose="030F0702030302020204" pitchFamily="66" charset="0"/>
              </a:rPr>
              <a:t>40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mEq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)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peripheral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veins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sclerosis</a:t>
            </a:r>
            <a:endParaRPr lang="tr-TR" altLang="tr-TR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50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latin typeface="Comic Sans MS" panose="030F0702030302020204" pitchFamily="66" charset="0"/>
              </a:rPr>
              <a:t>INTERTPRETATION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latin typeface="Comic Sans MS" panose="030F0702030302020204" pitchFamily="66" charset="0"/>
              </a:rPr>
              <a:t>Do not </a:t>
            </a:r>
            <a:r>
              <a:rPr lang="tr-TR" dirty="0" err="1" smtClean="0">
                <a:latin typeface="Comic Sans MS" panose="030F0702030302020204" pitchFamily="66" charset="0"/>
              </a:rPr>
              <a:t>forget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hypovolemia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treatment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6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72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years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old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female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Diabetes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mellitus</a:t>
            </a:r>
            <a:r>
              <a:rPr lang="tr-TR" altLang="tr-TR" dirty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coronary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artery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disease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heart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failure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Medicines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insulin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digoxin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Admitted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emergency</a:t>
            </a:r>
            <a:r>
              <a:rPr lang="tr-TR" altLang="tr-TR" dirty="0" smtClean="0">
                <a:latin typeface="Comic Sans MS" panose="030F0702030302020204" pitchFamily="66" charset="0"/>
              </a:rPr>
              <a:t> service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with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coma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Blood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pressure</a:t>
            </a:r>
            <a:r>
              <a:rPr lang="tr-TR" altLang="tr-TR" dirty="0" smtClean="0">
                <a:latin typeface="Comic Sans MS" panose="030F0702030302020204" pitchFamily="66" charset="0"/>
              </a:rPr>
              <a:t>: 82/52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mmHg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3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1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82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years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old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female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Found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neighbors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brought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emergency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Unconscious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stool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urine</a:t>
            </a:r>
            <a:r>
              <a:rPr lang="tr-TR" altLang="tr-TR" dirty="0" smtClean="0">
                <a:latin typeface="Comic Sans MS" panose="030F0702030302020204" pitchFamily="66" charset="0"/>
              </a:rPr>
              <a:t> at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panties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Medical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history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unknown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drug</a:t>
            </a:r>
            <a:r>
              <a:rPr lang="tr-TR" altLang="tr-TR" dirty="0" smtClean="0">
                <a:latin typeface="Comic Sans MS" panose="030F0702030302020204" pitchFamily="66" charset="0"/>
              </a:rPr>
              <a:t> at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home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Dehydrated</a:t>
            </a:r>
            <a:r>
              <a:rPr lang="tr-TR" altLang="tr-TR" dirty="0" smtClean="0">
                <a:latin typeface="Comic Sans MS" panose="030F0702030302020204" pitchFamily="66" charset="0"/>
              </a:rPr>
              <a:t>, BP: </a:t>
            </a:r>
            <a:r>
              <a:rPr lang="tr-TR" altLang="tr-TR" dirty="0">
                <a:latin typeface="Comic Sans MS" panose="030F0702030302020204" pitchFamily="66" charset="0"/>
              </a:rPr>
              <a:t>72/10,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Pulse</a:t>
            </a:r>
            <a:r>
              <a:rPr lang="tr-TR" altLang="tr-TR" dirty="0" smtClean="0">
                <a:latin typeface="Comic Sans MS" panose="030F0702030302020204" pitchFamily="66" charset="0"/>
              </a:rPr>
              <a:t> 102/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min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Respiration</a:t>
            </a:r>
            <a:r>
              <a:rPr lang="tr-TR" altLang="tr-TR" dirty="0" smtClean="0">
                <a:latin typeface="Comic Sans MS" panose="030F0702030302020204" pitchFamily="66" charset="0"/>
              </a:rPr>
              <a:t> 42/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min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Neurological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examination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unremarkable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42 kg</a:t>
            </a:r>
          </a:p>
          <a:p>
            <a:pPr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795699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2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continued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BUN: 36 mg/dl,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Creatinine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1.7 mg/dl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Serum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glucose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820 mg/dl,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urinary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ketone</a:t>
            </a:r>
            <a:r>
              <a:rPr lang="tr-TR" altLang="tr-TR" dirty="0" smtClean="0">
                <a:latin typeface="Comic Sans MS" panose="030F0702030302020204" pitchFamily="66" charset="0"/>
              </a:rPr>
              <a:t> +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128, K 4, Cl 94, HCO3: 5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>
                <a:latin typeface="Comic Sans MS" panose="030F0702030302020204" pitchFamily="66" charset="0"/>
              </a:rPr>
              <a:t>29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Arterial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blood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gases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: 7.02, PCO2: 20 PO2: 82 </a:t>
            </a:r>
            <a:r>
              <a:rPr lang="tr-TR" altLang="tr-TR" dirty="0" err="1">
                <a:latin typeface="Comic Sans MS" panose="030F0702030302020204" pitchFamily="66" charset="0"/>
              </a:rPr>
              <a:t>mmHg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What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are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the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patient’s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problems</a:t>
            </a:r>
            <a:r>
              <a:rPr lang="tr-TR" altLang="tr-TR" dirty="0">
                <a:latin typeface="Comic Sans MS" panose="030F0702030302020204" pitchFamily="66" charset="0"/>
              </a:rPr>
              <a:t>?</a:t>
            </a:r>
          </a:p>
          <a:p>
            <a:pPr>
              <a:buFontTx/>
              <a:buNone/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47903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Problems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Prerenal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azotemia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(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related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hypovolemia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  <a:endParaRPr lang="tr-TR" alt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Hypotension</a:t>
            </a:r>
            <a:r>
              <a:rPr lang="tr-TR" altLang="tr-TR" dirty="0">
                <a:latin typeface="Comic Sans MS" panose="030F0702030302020204" pitchFamily="66" charset="0"/>
              </a:rPr>
              <a:t>, </a:t>
            </a:r>
            <a:r>
              <a:rPr lang="tr-TR" altLang="tr-TR" dirty="0" err="1">
                <a:latin typeface="Comic Sans MS" panose="030F0702030302020204" pitchFamily="66" charset="0"/>
              </a:rPr>
              <a:t>hypovolemia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Hyperglycemia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with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591507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How do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8822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How do </a:t>
            </a:r>
            <a:r>
              <a:rPr lang="tr-TR" altLang="tr-TR" dirty="0" err="1">
                <a:latin typeface="Comic Sans MS" panose="030F0702030302020204" pitchFamily="66" charset="0"/>
              </a:rPr>
              <a:t>you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treat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hyponatremia</a:t>
            </a:r>
            <a:r>
              <a:rPr lang="tr-TR" altLang="tr-TR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Translocational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hyponatremia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Cause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hyperglycemia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diabetic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ketoacidosis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Does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have</a:t>
            </a:r>
            <a:r>
              <a:rPr lang="tr-TR" altLang="tr-TR" dirty="0" smtClean="0">
                <a:latin typeface="Comic Sans MS" panose="030F0702030302020204" pitchFamily="66" charset="0"/>
              </a:rPr>
              <a:t> a problem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with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balance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balance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Decreased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Hyperglycemia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sodium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loss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diuresis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insulin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deficiency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shifts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from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space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Plasma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normal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despite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</a:t>
            </a:r>
            <a:r>
              <a:rPr lang="tr-TR" altLang="tr-TR" dirty="0" smtClean="0">
                <a:latin typeface="Comic Sans MS" panose="030F0702030302020204" pitchFamily="66" charset="0"/>
              </a:rPr>
              <a:t> of body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After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diabetic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ketoacidosis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moves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space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hypopotasemia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appears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tr-TR" altLang="tr-TR" dirty="0" smtClean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44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0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43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688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Translocational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hypopotasemia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Each</a:t>
            </a:r>
            <a:r>
              <a:rPr lang="tr-TR" altLang="tr-TR" dirty="0" smtClean="0">
                <a:latin typeface="Comic Sans MS" panose="030F0702030302020204" pitchFamily="66" charset="0"/>
              </a:rPr>
              <a:t> 0.1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pH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de-DE" altLang="tr-TR" dirty="0">
                <a:latin typeface="Comic Sans MS" panose="030F0702030302020204" pitchFamily="66" charset="0"/>
              </a:rPr>
              <a:t>0.6 </a:t>
            </a:r>
            <a:r>
              <a:rPr lang="de-DE" altLang="tr-TR" dirty="0" err="1">
                <a:latin typeface="Comic Sans MS" panose="030F0702030302020204" pitchFamily="66" charset="0"/>
              </a:rPr>
              <a:t>mEq</a:t>
            </a:r>
            <a:r>
              <a:rPr lang="de-DE" altLang="tr-TR" dirty="0">
                <a:latin typeface="Comic Sans MS" panose="030F0702030302020204" pitchFamily="66" charset="0"/>
              </a:rPr>
              <a:t>/l </a:t>
            </a:r>
            <a:r>
              <a:rPr lang="de-DE" altLang="tr-TR" dirty="0" smtClean="0">
                <a:latin typeface="Comic Sans MS" panose="030F0702030302020204" pitchFamily="66" charset="0"/>
              </a:rPr>
              <a:t>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effect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prominent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nonorganic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compared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organic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respiratory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Each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>
                <a:latin typeface="Comic Sans MS" panose="030F0702030302020204" pitchFamily="66" charset="0"/>
              </a:rPr>
              <a:t>10 </a:t>
            </a:r>
            <a:r>
              <a:rPr lang="de-DE" altLang="tr-TR" dirty="0" err="1">
                <a:latin typeface="Comic Sans MS" panose="030F0702030302020204" pitchFamily="66" charset="0"/>
              </a:rPr>
              <a:t>mOsm</a:t>
            </a:r>
            <a:r>
              <a:rPr lang="de-DE" altLang="tr-TR" dirty="0">
                <a:latin typeface="Comic Sans MS" panose="030F0702030302020204" pitchFamily="66" charset="0"/>
              </a:rPr>
              <a:t>/kg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osmolality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increases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potassium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by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>
                <a:latin typeface="Comic Sans MS" panose="030F0702030302020204" pitchFamily="66" charset="0"/>
              </a:rPr>
              <a:t>0.6 </a:t>
            </a:r>
            <a:r>
              <a:rPr lang="de-DE" altLang="tr-TR" dirty="0" err="1" smtClean="0">
                <a:latin typeface="Comic Sans MS" panose="030F0702030302020204" pitchFamily="66" charset="0"/>
              </a:rPr>
              <a:t>mEq</a:t>
            </a:r>
            <a:r>
              <a:rPr lang="de-DE" altLang="tr-TR" dirty="0" smtClean="0">
                <a:latin typeface="Comic Sans MS" panose="030F0702030302020204" pitchFamily="66" charset="0"/>
              </a:rPr>
              <a:t>/l</a:t>
            </a:r>
            <a:endParaRPr lang="tr-TR" altLang="tr-TR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64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370" name="Object 5"/>
          <p:cNvGraphicFramePr>
            <a:graphicFrameLocks noChangeAspect="1"/>
          </p:cNvGraphicFramePr>
          <p:nvPr/>
        </p:nvGraphicFramePr>
        <p:xfrm>
          <a:off x="615950" y="604838"/>
          <a:ext cx="9432925" cy="592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53" name="Bit Eşlem Resmi" r:id="rId4" imgW="5733333" imgH="3600000" progId="Paint.Picture">
                  <p:embed/>
                </p:oleObj>
              </mc:Choice>
              <mc:Fallback>
                <p:oleObj name="Bit Eşlem Resmi" r:id="rId4" imgW="5733333" imgH="36000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604838"/>
                        <a:ext cx="9432925" cy="592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Organic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HCl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nonorganic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</a:t>
            </a:r>
            <a:r>
              <a:rPr lang="tr-TR" altLang="tr-TR" dirty="0" smtClean="0">
                <a:latin typeface="Comic Sans MS" panose="030F0702030302020204" pitchFamily="66" charset="0"/>
              </a:rPr>
              <a:t>)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plasma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because</a:t>
            </a:r>
            <a:r>
              <a:rPr lang="tr-TR" altLang="tr-TR" dirty="0" smtClean="0">
                <a:latin typeface="Comic Sans MS" panose="030F0702030302020204" pitchFamily="66" charset="0"/>
              </a:rPr>
              <a:t> Cl can not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cell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Organic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ketoacidosis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lactic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enters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cell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with</a:t>
            </a:r>
            <a:r>
              <a:rPr lang="tr-TR" altLang="tr-TR" dirty="0" smtClean="0">
                <a:latin typeface="Comic Sans MS" panose="030F0702030302020204" pitchFamily="66" charset="0"/>
              </a:rPr>
              <a:t> H</a:t>
            </a:r>
          </a:p>
        </p:txBody>
      </p:sp>
    </p:spTree>
    <p:extLst>
      <p:ext uri="{BB962C8B-B14F-4D97-AF65-F5344CB8AC3E}">
        <p14:creationId xmlns:p14="http://schemas.microsoft.com/office/powerpoint/2010/main" val="1710376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lessons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must</a:t>
            </a:r>
            <a:r>
              <a:rPr lang="tr-TR" altLang="tr-TR" dirty="0" smtClean="0">
                <a:latin typeface="Comic Sans MS" panose="030F0702030302020204" pitchFamily="66" charset="0"/>
              </a:rPr>
              <a:t> be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evaluated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from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all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aspects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Check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volume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status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first</a:t>
            </a:r>
            <a:endParaRPr lang="tr-TR" alt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must</a:t>
            </a:r>
            <a:r>
              <a:rPr lang="tr-TR" altLang="tr-TR" dirty="0" smtClean="0">
                <a:latin typeface="Comic Sans MS" panose="030F0702030302020204" pitchFamily="66" charset="0"/>
              </a:rPr>
              <a:t> be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calculated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all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critical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patients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Total body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despite</a:t>
            </a:r>
            <a:r>
              <a:rPr lang="tr-TR" altLang="tr-TR" dirty="0" smtClean="0">
                <a:latin typeface="Comic Sans MS" panose="030F0702030302020204" pitchFamily="66" charset="0"/>
              </a:rPr>
              <a:t> normal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plasma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You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should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memorize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problems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arising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common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fluid-electrolyte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metabolism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disturbances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Memorization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may</a:t>
            </a:r>
            <a:r>
              <a:rPr lang="tr-TR" altLang="tr-TR" dirty="0" smtClean="0">
                <a:latin typeface="Comic Sans MS" panose="030F0702030302020204" pitchFamily="66" charset="0"/>
              </a:rPr>
              <a:t> not be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enough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Theoretical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information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important</a:t>
            </a:r>
            <a:endParaRPr lang="tr-TR" alt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1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1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continued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BUN: 41 mg/dl,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Creatinine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2.6 mg/dl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132, K 2.2, Cl 113, HCO3: 7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>
                <a:latin typeface="Comic Sans MS" panose="030F0702030302020204" pitchFamily="66" charset="0"/>
              </a:rPr>
              <a:t>12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Arterial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blood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gases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: 7.26, PCO2: 16 PO2: 76 </a:t>
            </a:r>
            <a:r>
              <a:rPr lang="tr-TR" altLang="tr-TR" dirty="0" err="1">
                <a:latin typeface="Comic Sans MS" panose="030F0702030302020204" pitchFamily="66" charset="0"/>
              </a:rPr>
              <a:t>mmHg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patient’s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problems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312975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3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63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years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old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male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Admitted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emergency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because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syncope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History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alcohol</a:t>
            </a:r>
            <a:r>
              <a:rPr lang="tr-TR" altLang="tr-TR" dirty="0" smtClean="0">
                <a:latin typeface="Comic Sans MS" panose="030F0702030302020204" pitchFamily="66" charset="0"/>
              </a:rPr>
              <a:t>: +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Physical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examination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Conculsion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+, 101/55 </a:t>
            </a:r>
            <a:r>
              <a:rPr lang="tr-TR" altLang="tr-TR" dirty="0" err="1">
                <a:latin typeface="Comic Sans MS" panose="030F0702030302020204" pitchFamily="66" charset="0"/>
              </a:rPr>
              <a:t>mmHg</a:t>
            </a:r>
            <a:r>
              <a:rPr lang="tr-TR" altLang="tr-TR" dirty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Pulse</a:t>
            </a:r>
            <a:r>
              <a:rPr lang="tr-TR" altLang="tr-TR" dirty="0" smtClean="0">
                <a:latin typeface="Comic Sans MS" panose="030F0702030302020204" pitchFamily="66" charset="0"/>
              </a:rPr>
              <a:t> 44/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min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Respiration</a:t>
            </a:r>
            <a:r>
              <a:rPr lang="tr-TR" altLang="tr-TR" dirty="0" smtClean="0">
                <a:latin typeface="Comic Sans MS" panose="030F0702030302020204" pitchFamily="66" charset="0"/>
              </a:rPr>
              <a:t> 20/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min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fever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38.5 </a:t>
            </a:r>
            <a:r>
              <a:rPr lang="en-US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º</a:t>
            </a: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 C (</a:t>
            </a:r>
            <a:r>
              <a:rPr lang="tr-TR" altLang="tr-TR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rectal</a:t>
            </a: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Focal</a:t>
            </a: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neurologic</a:t>
            </a: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deficit</a:t>
            </a: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-, CSF normal</a:t>
            </a:r>
            <a:endParaRPr lang="tr-TR" altLang="tr-TR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Urine</a:t>
            </a: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examination</a:t>
            </a: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Hemoglobin 4+, </a:t>
            </a:r>
            <a:r>
              <a:rPr lang="tr-TR" altLang="tr-TR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erythrocyte</a:t>
            </a: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2/HPF, </a:t>
            </a:r>
            <a:r>
              <a:rPr lang="tr-TR" altLang="tr-TR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leukocyte</a:t>
            </a: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&gt; 20/HPF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67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Patient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3 </a:t>
            </a:r>
            <a:r>
              <a:rPr lang="tr-TR" altLang="tr-TR" dirty="0">
                <a:latin typeface="Comic Sans MS" panose="030F0702030302020204" pitchFamily="66" charset="0"/>
              </a:rPr>
              <a:t>(</a:t>
            </a:r>
            <a:r>
              <a:rPr lang="tr-TR" altLang="tr-TR" dirty="0" err="1">
                <a:latin typeface="Comic Sans MS" panose="030F0702030302020204" pitchFamily="66" charset="0"/>
              </a:rPr>
              <a:t>continued</a:t>
            </a:r>
            <a:r>
              <a:rPr lang="tr-TR" altLang="tr-TR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BUN: 18 mg/dl,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Creatinine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3 mg/dl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128, K 9.1, Cl 98, HCO3: 8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>
                <a:latin typeface="Comic Sans MS" panose="030F0702030302020204" pitchFamily="66" charset="0"/>
              </a:rPr>
              <a:t>22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Arterial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blood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gases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: 7.15, PCO2: 24 PO2: 78 </a:t>
            </a:r>
            <a:r>
              <a:rPr lang="tr-TR" altLang="tr-TR" dirty="0" err="1">
                <a:latin typeface="Comic Sans MS" panose="030F0702030302020204" pitchFamily="66" charset="0"/>
              </a:rPr>
              <a:t>mmHg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Other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findings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32280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282" name="Object 4"/>
          <p:cNvGraphicFramePr>
            <a:graphicFrameLocks noChangeAspect="1"/>
          </p:cNvGraphicFramePr>
          <p:nvPr/>
        </p:nvGraphicFramePr>
        <p:xfrm>
          <a:off x="0" y="450850"/>
          <a:ext cx="10591800" cy="618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8" name="Bit Eşlem Resmi" r:id="rId3" imgW="8449854" imgH="4933333" progId="Paint.Picture">
                  <p:embed/>
                </p:oleObj>
              </mc:Choice>
              <mc:Fallback>
                <p:oleObj name="Bit Eşlem Resmi" r:id="rId3" imgW="8449854" imgH="4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850"/>
                        <a:ext cx="10591800" cy="618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Text Box 5"/>
          <p:cNvSpPr txBox="1">
            <a:spLocks noChangeArrowheads="1"/>
          </p:cNvSpPr>
          <p:nvPr/>
        </p:nvSpPr>
        <p:spPr bwMode="auto">
          <a:xfrm>
            <a:off x="255588" y="5630863"/>
            <a:ext cx="388778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tr-TR" altLang="tr-TR" dirty="0" smtClean="0">
                <a:solidFill>
                  <a:srgbClr val="FFFF66"/>
                </a:solidFill>
              </a:rPr>
              <a:t>COMPLETE BLOCK CAN OCCUR</a:t>
            </a:r>
            <a:endParaRPr lang="tr-TR" altLang="tr-TR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09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306" name="Object 4"/>
          <p:cNvGraphicFramePr>
            <a:graphicFrameLocks noChangeAspect="1"/>
          </p:cNvGraphicFramePr>
          <p:nvPr/>
        </p:nvGraphicFramePr>
        <p:xfrm>
          <a:off x="2216150" y="0"/>
          <a:ext cx="6159500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02" name="Bit Eşlem Resmi" r:id="rId4" imgW="11193437" imgH="12879598" progId="Paint.Picture">
                  <p:embed/>
                </p:oleObj>
              </mc:Choice>
              <mc:Fallback>
                <p:oleObj name="Bit Eşlem Resmi" r:id="rId4" imgW="11193437" imgH="128795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0"/>
                        <a:ext cx="6159500" cy="708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113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Cause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hyperpotasemia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08345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7378" name="Object 4"/>
          <p:cNvGraphicFramePr>
            <a:graphicFrameLocks noChangeAspect="1"/>
          </p:cNvGraphicFramePr>
          <p:nvPr/>
        </p:nvGraphicFramePr>
        <p:xfrm>
          <a:off x="0" y="762000"/>
          <a:ext cx="10841038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26" name="Bit Eşlem Resmi" r:id="rId3" imgW="18019048" imgH="9469172" progId="Paint.Picture">
                  <p:embed/>
                </p:oleObj>
              </mc:Choice>
              <mc:Fallback>
                <p:oleObj name="Bit Eşlem Resmi" r:id="rId3" imgW="18019048" imgH="946917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10841038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591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Pseudohyperpotasemia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Hemolysis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blood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thrombocytes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leukocytes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pseudohyperpotasemia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Each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de-DE" altLang="tr-TR" dirty="0">
                <a:latin typeface="Comic Sans MS" panose="030F0702030302020204" pitchFamily="66" charset="0"/>
              </a:rPr>
              <a:t>100.000/mm3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thrombocytes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increases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potassium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by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 smtClean="0">
                <a:latin typeface="Comic Sans MS" panose="030F0702030302020204" pitchFamily="66" charset="0"/>
              </a:rPr>
              <a:t>0.</a:t>
            </a:r>
            <a:r>
              <a:rPr lang="tr-TR" altLang="tr-TR" dirty="0" smtClean="0">
                <a:latin typeface="Comic Sans MS" panose="030F0702030302020204" pitchFamily="66" charset="0"/>
              </a:rPr>
              <a:t>15</a:t>
            </a:r>
            <a:r>
              <a:rPr lang="de-DE" altLang="tr-TR" dirty="0" smtClean="0">
                <a:latin typeface="Comic Sans MS" panose="030F0702030302020204" pitchFamily="66" charset="0"/>
              </a:rPr>
              <a:t> </a:t>
            </a:r>
            <a:r>
              <a:rPr lang="de-DE" altLang="tr-TR" dirty="0" err="1" smtClean="0">
                <a:latin typeface="Comic Sans MS" panose="030F0702030302020204" pitchFamily="66" charset="0"/>
              </a:rPr>
              <a:t>mEq</a:t>
            </a:r>
            <a:r>
              <a:rPr lang="de-DE" altLang="tr-TR" dirty="0" smtClean="0">
                <a:latin typeface="Comic Sans MS" panose="030F0702030302020204" pitchFamily="66" charset="0"/>
              </a:rPr>
              <a:t>/l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94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Translocational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hyperpotasemia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Each</a:t>
            </a:r>
            <a:r>
              <a:rPr lang="tr-TR" altLang="tr-TR" dirty="0" smtClean="0">
                <a:latin typeface="Comic Sans MS" panose="030F0702030302020204" pitchFamily="66" charset="0"/>
              </a:rPr>
              <a:t> 0.1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pH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de-DE" altLang="tr-TR" dirty="0">
                <a:latin typeface="Comic Sans MS" panose="030F0702030302020204" pitchFamily="66" charset="0"/>
              </a:rPr>
              <a:t>0.6 </a:t>
            </a:r>
            <a:r>
              <a:rPr lang="de-DE" altLang="tr-TR" dirty="0" err="1">
                <a:latin typeface="Comic Sans MS" panose="030F0702030302020204" pitchFamily="66" charset="0"/>
              </a:rPr>
              <a:t>mEq</a:t>
            </a:r>
            <a:r>
              <a:rPr lang="de-DE" altLang="tr-TR" dirty="0">
                <a:latin typeface="Comic Sans MS" panose="030F0702030302020204" pitchFamily="66" charset="0"/>
              </a:rPr>
              <a:t>/l </a:t>
            </a:r>
            <a:r>
              <a:rPr lang="de-DE" altLang="tr-TR" dirty="0" smtClean="0">
                <a:latin typeface="Comic Sans MS" panose="030F0702030302020204" pitchFamily="66" charset="0"/>
              </a:rPr>
              <a:t>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effect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prominent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nonorganic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compared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organic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respiratory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Each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>
                <a:latin typeface="Comic Sans MS" panose="030F0702030302020204" pitchFamily="66" charset="0"/>
              </a:rPr>
              <a:t>10 </a:t>
            </a:r>
            <a:r>
              <a:rPr lang="de-DE" altLang="tr-TR" dirty="0" err="1">
                <a:latin typeface="Comic Sans MS" panose="030F0702030302020204" pitchFamily="66" charset="0"/>
              </a:rPr>
              <a:t>mOsm</a:t>
            </a:r>
            <a:r>
              <a:rPr lang="de-DE" altLang="tr-TR" dirty="0">
                <a:latin typeface="Comic Sans MS" panose="030F0702030302020204" pitchFamily="66" charset="0"/>
              </a:rPr>
              <a:t>/kg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osmolality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increases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potassium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by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de-DE" altLang="tr-TR" dirty="0">
                <a:latin typeface="Comic Sans MS" panose="030F0702030302020204" pitchFamily="66" charset="0"/>
              </a:rPr>
              <a:t>0.6 </a:t>
            </a:r>
            <a:r>
              <a:rPr lang="de-DE" altLang="tr-TR" dirty="0" err="1" smtClean="0">
                <a:latin typeface="Comic Sans MS" panose="030F0702030302020204" pitchFamily="66" charset="0"/>
              </a:rPr>
              <a:t>mEq</a:t>
            </a:r>
            <a:r>
              <a:rPr lang="de-DE" altLang="tr-TR" dirty="0" smtClean="0">
                <a:latin typeface="Comic Sans MS" panose="030F0702030302020204" pitchFamily="66" charset="0"/>
              </a:rPr>
              <a:t>/l</a:t>
            </a:r>
            <a:endParaRPr lang="tr-TR" altLang="tr-TR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71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3 </a:t>
            </a:r>
            <a:r>
              <a:rPr lang="tr-TR" altLang="tr-TR" dirty="0" smtClean="0">
                <a:latin typeface="Comic Sans MS" panose="030F0702030302020204" pitchFamily="66" charset="0"/>
              </a:rPr>
              <a:t>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Hyperpotasemia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causes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Alcohol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history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suggests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</a:t>
            </a:r>
            <a:r>
              <a:rPr lang="tr-TR" altLang="tr-TR" dirty="0" smtClean="0">
                <a:latin typeface="Comic Sans MS" panose="030F0702030302020204" pitchFamily="66" charset="0"/>
              </a:rPr>
              <a:t> of body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No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signs</a:t>
            </a:r>
            <a:r>
              <a:rPr lang="tr-TR" altLang="tr-TR" dirty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pseudohyperpotasemia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can not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explain</a:t>
            </a:r>
            <a:r>
              <a:rPr lang="tr-TR" altLang="tr-TR" dirty="0" smtClean="0">
                <a:latin typeface="Comic Sans MS" panose="030F0702030302020204" pitchFamily="66" charset="0"/>
              </a:rPr>
              <a:t> K 9.1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alone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No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history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medicine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Kidney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failure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does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not </a:t>
            </a:r>
            <a:r>
              <a:rPr lang="tr-TR" altLang="tr-TR" dirty="0" err="1">
                <a:latin typeface="Comic Sans MS" panose="030F0702030302020204" pitchFamily="66" charset="0"/>
              </a:rPr>
              <a:t>explain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alone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There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excess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intake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impaired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excretion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06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3" descr="09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678488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0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Problems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Hypovolemia</a:t>
            </a:r>
            <a:endParaRPr lang="tr-TR" alt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Prerenal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azotemia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Hypopotasemia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hypopotasemia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Can it </a:t>
            </a:r>
            <a:r>
              <a:rPr lang="tr-TR" altLang="tr-TR" dirty="0">
                <a:latin typeface="Comic Sans MS" panose="030F0702030302020204" pitchFamily="66" charset="0"/>
              </a:rPr>
              <a:t>be </a:t>
            </a:r>
            <a:r>
              <a:rPr lang="tr-TR" altLang="tr-TR" dirty="0" err="1">
                <a:latin typeface="Comic Sans MS" panose="030F0702030302020204" pitchFamily="66" charset="0"/>
              </a:rPr>
              <a:t>psuedohypopotasemia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Translocational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defficiency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117704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3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Interpretation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must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from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Rhabdomylosis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hyperpotasemia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due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rhabdomylosis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other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findings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supporting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rhabdomylosis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? 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02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Findings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supporting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rhabdomylosis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Urine</a:t>
            </a: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examination</a:t>
            </a: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Hemoglobin 4+, </a:t>
            </a:r>
            <a:r>
              <a:rPr lang="tr-TR" altLang="tr-TR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erythrocyte</a:t>
            </a: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 2/HPF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BUN: 18 mg/dl,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Creatinine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3 mg/dl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CPK </a:t>
            </a:r>
            <a:r>
              <a:rPr lang="tr-TR" altLang="tr-TR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level</a:t>
            </a: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  <a:cs typeface="Times New Roman" panose="02020603050405020304" pitchFamily="18" charset="0"/>
              </a:rPr>
              <a:t>12.000 </a:t>
            </a:r>
            <a:r>
              <a:rPr lang="tr-TR" altLang="tr-T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U/l</a:t>
            </a:r>
            <a:endParaRPr lang="tr-TR" altLang="tr-TR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tr-TR" altLang="tr-TR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43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3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Other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problems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with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high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128, K 9.1, Cl 98, HCO3: 8</a:t>
            </a: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>
                <a:latin typeface="Comic Sans MS" panose="030F0702030302020204" pitchFamily="66" charset="0"/>
              </a:rPr>
              <a:t>22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Arterial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blood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gases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: 7.15, PCO2: 24 PO2: 78 </a:t>
            </a:r>
            <a:r>
              <a:rPr lang="tr-TR" altLang="tr-TR" dirty="0" err="1">
                <a:latin typeface="Comic Sans MS" panose="030F0702030302020204" pitchFamily="66" charset="0"/>
              </a:rPr>
              <a:t>mmHg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Lactic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due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convulsions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77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3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convulsions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rhabdomyolysis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volume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status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167804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618" name="Object 4"/>
          <p:cNvGraphicFramePr>
            <a:graphicFrameLocks noChangeAspect="1"/>
          </p:cNvGraphicFramePr>
          <p:nvPr/>
        </p:nvGraphicFramePr>
        <p:xfrm>
          <a:off x="0" y="1620838"/>
          <a:ext cx="10591800" cy="384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48" name="Bit Eşlem Resmi" r:id="rId3" imgW="12095238" imgH="4390476" progId="Paint.Picture">
                  <p:embed/>
                </p:oleObj>
              </mc:Choice>
              <mc:Fallback>
                <p:oleObj name="Bit Eşlem Resmi" r:id="rId3" imgW="12095238" imgH="4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20838"/>
                        <a:ext cx="10591800" cy="384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622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42" name="Object 4"/>
          <p:cNvGraphicFramePr>
            <a:graphicFrameLocks noChangeAspect="1"/>
          </p:cNvGraphicFramePr>
          <p:nvPr/>
        </p:nvGraphicFramePr>
        <p:xfrm>
          <a:off x="0" y="1912938"/>
          <a:ext cx="10591800" cy="404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72" name="Bit Eşlem Resmi" r:id="rId3" imgW="12231807" imgH="4667902" progId="Paint.Picture">
                  <p:embed/>
                </p:oleObj>
              </mc:Choice>
              <mc:Fallback>
                <p:oleObj name="Bit Eşlem Resmi" r:id="rId3" imgW="12231807" imgH="46679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12938"/>
                        <a:ext cx="10591800" cy="404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262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4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14 </a:t>
            </a:r>
            <a:r>
              <a:rPr lang="tr-TR" altLang="tr-TR" dirty="0" err="1">
                <a:latin typeface="Comic Sans MS" panose="030F0702030302020204" pitchFamily="66" charset="0"/>
              </a:rPr>
              <a:t>y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ears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old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male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Admitted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hospital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because</a:t>
            </a:r>
            <a:r>
              <a:rPr lang="tr-TR" altLang="tr-TR" dirty="0" smtClean="0">
                <a:latin typeface="Comic Sans MS" panose="030F0702030302020204" pitchFamily="66" charset="0"/>
              </a:rPr>
              <a:t> of severe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abdominal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pain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vomiting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6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hours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Routine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electrolyts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unremarkable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Operated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acute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appendicitis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Hypotension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tachycardia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muscle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rigidity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began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following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halothane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succinylcholine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Fever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rose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from</a:t>
            </a:r>
            <a:r>
              <a:rPr lang="tr-TR" altLang="tr-TR" dirty="0" smtClean="0">
                <a:latin typeface="Comic Sans MS" panose="030F0702030302020204" pitchFamily="66" charset="0"/>
              </a:rPr>
              <a:t> 37.2</a:t>
            </a:r>
            <a:r>
              <a:rPr lang="en-US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°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41.5</a:t>
            </a:r>
            <a:r>
              <a:rPr lang="en-US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°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Skin </a:t>
            </a:r>
            <a:r>
              <a:rPr lang="tr-TR" alt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was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red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warm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at </a:t>
            </a:r>
            <a:r>
              <a:rPr lang="tr-TR" alt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beginning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later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it </a:t>
            </a:r>
            <a:r>
              <a:rPr lang="tr-TR" alt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got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cold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cyanosis</a:t>
            </a:r>
            <a:r>
              <a:rPr lang="tr-TR" altLang="tr-T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occured</a:t>
            </a:r>
            <a:endParaRPr lang="tr-TR" altLang="tr-TR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67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Patient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4 </a:t>
            </a:r>
            <a:r>
              <a:rPr lang="tr-TR" altLang="tr-TR" dirty="0">
                <a:latin typeface="Comic Sans MS" panose="030F0702030302020204" pitchFamily="66" charset="0"/>
              </a:rPr>
              <a:t>(</a:t>
            </a:r>
            <a:r>
              <a:rPr lang="tr-TR" altLang="tr-TR" dirty="0" err="1">
                <a:latin typeface="Comic Sans MS" panose="030F0702030302020204" pitchFamily="66" charset="0"/>
              </a:rPr>
              <a:t>continued</a:t>
            </a:r>
            <a:r>
              <a:rPr lang="tr-TR" altLang="tr-TR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 7.7, Mg 4.2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Lactate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108 mg/dl (12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/l)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Arterial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blood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gases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: 6.92, PCO2: 18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>
                <a:latin typeface="Comic Sans MS" panose="030F0702030302020204" pitchFamily="66" charset="0"/>
              </a:rPr>
              <a:t>4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diagnosis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23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Patient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4 </a:t>
            </a:r>
            <a:r>
              <a:rPr lang="tr-TR" altLang="tr-TR" dirty="0">
                <a:latin typeface="Comic Sans MS" panose="030F0702030302020204" pitchFamily="66" charset="0"/>
              </a:rPr>
              <a:t>(</a:t>
            </a:r>
            <a:r>
              <a:rPr lang="tr-TR" altLang="tr-TR" dirty="0" err="1">
                <a:latin typeface="Comic Sans MS" panose="030F0702030302020204" pitchFamily="66" charset="0"/>
              </a:rPr>
              <a:t>Interpretation</a:t>
            </a:r>
            <a:r>
              <a:rPr lang="tr-TR" altLang="tr-TR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Malign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hypertermia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solidFill>
                  <a:srgbClr val="FFFF66"/>
                </a:solidFill>
                <a:latin typeface="Comic Sans MS" panose="030F0702030302020204" pitchFamily="66" charset="0"/>
              </a:rPr>
              <a:t>(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Theoretical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information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important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)</a:t>
            </a:r>
            <a:endParaRPr lang="tr-TR" alt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Hyperpotasemia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due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released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skeletal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muscles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Hypermagnesemia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lactic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present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41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Patient</a:t>
            </a:r>
            <a:r>
              <a:rPr lang="tr-TR" altLang="tr-TR" dirty="0">
                <a:latin typeface="Comic Sans MS" panose="030F0702030302020204" pitchFamily="66" charset="0"/>
              </a:rPr>
              <a:t> 4 </a:t>
            </a:r>
            <a:r>
              <a:rPr lang="tr-TR" altLang="tr-TR" dirty="0" smtClean="0">
                <a:latin typeface="Comic Sans MS" panose="030F0702030302020204" pitchFamily="66" charset="0"/>
              </a:rPr>
              <a:t>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Stop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anesthetic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drug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Oxygen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Get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cold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Dantrolene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Diuretic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+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rhabdomylosis</a:t>
            </a:r>
            <a:r>
              <a:rPr lang="tr-TR" altLang="tr-TR" dirty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935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Alt Bilgi Yer Tutucusu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>
                <a:solidFill>
                  <a:schemeClr val="bg1"/>
                </a:solidFill>
                <a:latin typeface="Times New Roman Tur" panose="02020603050405020304" pitchFamily="18" charset="0"/>
              </a:rPr>
              <a:t>www.tekinakpolat.com</a:t>
            </a: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charset="-94"/>
              </a:rPr>
              <a:t>Causes</a:t>
            </a:r>
            <a:r>
              <a:rPr lang="tr-TR" altLang="tr-TR" dirty="0" smtClean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panose="030F0702030302020204" pitchFamily="66" charset="0"/>
              </a:rPr>
              <a:t>hypopotasemia</a:t>
            </a:r>
            <a:r>
              <a:rPr lang="tr-TR" altLang="tr-TR" dirty="0" smtClean="0">
                <a:latin typeface="Comic Sans MS" charset="-94"/>
              </a:rPr>
              <a:t> 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1782763"/>
            <a:ext cx="9004300" cy="48069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tr-TR" sz="2800" dirty="0" smtClean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1.Decrease of </a:t>
            </a:r>
            <a:r>
              <a:rPr lang="tr-TR" sz="2800" dirty="0" err="1" smtClean="0">
                <a:latin typeface="Comic Sans MS" panose="030F0702030302020204" pitchFamily="66" charset="0"/>
              </a:rPr>
              <a:t>intake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2.Increase of </a:t>
            </a:r>
            <a:r>
              <a:rPr lang="tr-TR" sz="2800" dirty="0" err="1" smtClean="0">
                <a:latin typeface="Comic Sans MS" panose="030F0702030302020204" pitchFamily="66" charset="0"/>
              </a:rPr>
              <a:t>loss</a:t>
            </a:r>
            <a:r>
              <a:rPr lang="tr-TR" sz="2800" dirty="0" smtClean="0">
                <a:latin typeface="Comic Sans MS" panose="030F0702030302020204" pitchFamily="66" charset="0"/>
              </a:rPr>
              <a:t>: </a:t>
            </a:r>
            <a:r>
              <a:rPr lang="tr-TR" sz="2800" dirty="0" err="1" smtClean="0">
                <a:latin typeface="Comic Sans MS" panose="030F0702030302020204" pitchFamily="66" charset="0"/>
              </a:rPr>
              <a:t>Renal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or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extrarenal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tr-TR" sz="2800" dirty="0" smtClean="0">
                <a:latin typeface="Comic Sans MS" panose="030F0702030302020204" pitchFamily="66" charset="0"/>
              </a:rPr>
              <a:t>3.Deterioration of </a:t>
            </a:r>
            <a:r>
              <a:rPr lang="tr-TR" sz="2800" dirty="0" err="1" smtClean="0">
                <a:latin typeface="Comic Sans MS" panose="030F0702030302020204" pitchFamily="66" charset="0"/>
              </a:rPr>
              <a:t>intracellular-extracellular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potassium</a:t>
            </a:r>
            <a:r>
              <a:rPr lang="tr-TR" sz="2800" dirty="0" smtClean="0">
                <a:latin typeface="Comic Sans MS" panose="030F0702030302020204" pitchFamily="66" charset="0"/>
              </a:rPr>
              <a:t> </a:t>
            </a:r>
            <a:r>
              <a:rPr lang="tr-TR" sz="2800" dirty="0" err="1" smtClean="0">
                <a:latin typeface="Comic Sans MS" panose="030F0702030302020204" pitchFamily="66" charset="0"/>
              </a:rPr>
              <a:t>distribution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324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5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40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years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old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male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On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hemodialysis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1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year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July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>
                <a:latin typeface="Comic Sans MS" panose="030F0702030302020204" pitchFamily="66" charset="0"/>
              </a:rPr>
              <a:t>l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ives</a:t>
            </a:r>
            <a:r>
              <a:rPr lang="tr-TR" altLang="tr-TR" dirty="0" smtClean="0">
                <a:latin typeface="Comic Sans MS" panose="030F0702030302020204" pitchFamily="66" charset="0"/>
              </a:rPr>
              <a:t> in Amasya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Can not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walk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hemodialysis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day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came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chair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first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lab</a:t>
            </a:r>
            <a:r>
              <a:rPr lang="tr-TR" altLang="tr-TR" dirty="0" smtClean="0">
                <a:latin typeface="Comic Sans MS" panose="030F0702030302020204" pitchFamily="66" charset="0"/>
              </a:rPr>
              <a:t> test?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974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Patient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5 </a:t>
            </a:r>
            <a:r>
              <a:rPr lang="tr-TR" altLang="tr-TR" dirty="0">
                <a:latin typeface="Comic Sans MS" panose="030F0702030302020204" pitchFamily="66" charset="0"/>
              </a:rPr>
              <a:t>(</a:t>
            </a:r>
            <a:r>
              <a:rPr lang="tr-TR" altLang="tr-TR" dirty="0" err="1">
                <a:latin typeface="Comic Sans MS" panose="030F0702030302020204" pitchFamily="66" charset="0"/>
              </a:rPr>
              <a:t>continued</a:t>
            </a:r>
            <a:r>
              <a:rPr lang="tr-TR" altLang="tr-TR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2100" dirty="0">
                <a:latin typeface="Comic Sans MS" panose="030F0702030302020204" pitchFamily="66" charset="0"/>
              </a:rPr>
              <a:t>Serum K </a:t>
            </a:r>
            <a:r>
              <a:rPr lang="tr-TR" altLang="tr-TR" sz="2100" dirty="0" err="1" smtClean="0">
                <a:latin typeface="Comic Sans MS" panose="030F0702030302020204" pitchFamily="66" charset="0"/>
              </a:rPr>
              <a:t>level</a:t>
            </a:r>
            <a:endParaRPr lang="tr-TR" altLang="tr-TR" sz="2100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sz="2100" dirty="0"/>
          </a:p>
          <a:p>
            <a:pPr>
              <a:buFontTx/>
              <a:buNone/>
              <a:defRPr/>
            </a:pPr>
            <a:endParaRPr lang="tr-TR" altLang="tr-TR" sz="2100" dirty="0"/>
          </a:p>
        </p:txBody>
      </p:sp>
      <p:graphicFrame>
        <p:nvGraphicFramePr>
          <p:cNvPr id="38400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216400" y="1527175"/>
          <a:ext cx="5040313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93" name="Bit Eşlem Resmi" r:id="rId3" imgW="6114286" imgH="5020376" progId="Paint.Picture">
                  <p:embed/>
                </p:oleObj>
              </mc:Choice>
              <mc:Fallback>
                <p:oleObj name="Bit Eşlem Resmi" r:id="rId3" imgW="6114286" imgH="5020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1527175"/>
                        <a:ext cx="5040313" cy="413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443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Blood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transfusion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hyperpotasemic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dou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consider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14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ANSWER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Less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waiting</a:t>
            </a:r>
            <a:r>
              <a:rPr lang="tr-TR" altLang="tr-TR" dirty="0" smtClean="0">
                <a:latin typeface="Comic Sans MS" panose="030F0702030302020204" pitchFamily="66" charset="0"/>
              </a:rPr>
              <a:t> time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While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waiting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shifts</a:t>
            </a:r>
            <a:r>
              <a:rPr lang="tr-TR" altLang="tr-TR" dirty="0" smtClean="0">
                <a:latin typeface="Comic Sans MS" panose="030F0702030302020204" pitchFamily="66" charset="0"/>
              </a:rPr>
              <a:t> form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extracellular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64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074" name="Object 4"/>
          <p:cNvGraphicFramePr>
            <a:graphicFrameLocks noChangeAspect="1"/>
          </p:cNvGraphicFramePr>
          <p:nvPr/>
        </p:nvGraphicFramePr>
        <p:xfrm>
          <a:off x="1192213" y="61913"/>
          <a:ext cx="8280400" cy="702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17" name="Bit Eşlem Resmi" r:id="rId3" imgW="7590476" imgH="6439799" progId="Paint.Picture">
                  <p:embed/>
                </p:oleObj>
              </mc:Choice>
              <mc:Fallback>
                <p:oleObj name="Bit Eşlem Resmi" r:id="rId3" imgW="7590476" imgH="64397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61913"/>
                        <a:ext cx="8280400" cy="702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2239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6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45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years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old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male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diarrhea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3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days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>
                <a:latin typeface="Comic Sans MS" panose="030F0702030302020204" pitchFamily="66" charset="0"/>
              </a:rPr>
              <a:t>(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15-20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times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/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day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) </a:t>
            </a:r>
          </a:p>
          <a:p>
            <a:pPr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Physical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examination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90/60 </a:t>
            </a:r>
            <a:r>
              <a:rPr lang="tr-TR" altLang="tr-TR" sz="3200" dirty="0">
                <a:latin typeface="Comic Sans MS" panose="030F0702030302020204" pitchFamily="66" charset="0"/>
              </a:rPr>
              <a:t>mm Hg,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cannot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be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measured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while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sitting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breathing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24/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minute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increased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depth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pulse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120/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minute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endParaRPr lang="tr-TR" altLang="tr-TR" sz="32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Turgor </a:t>
            </a:r>
            <a:r>
              <a:rPr lang="tr-TR" altLang="tr-TR" sz="3200" dirty="0" err="1">
                <a:latin typeface="Comic Sans MS" panose="030F0702030302020204" pitchFamily="66" charset="0"/>
              </a:rPr>
              <a:t>tonus</a:t>
            </a:r>
            <a:r>
              <a:rPr lang="tr-TR" altLang="tr-TR" sz="3200" dirty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decreased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dry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mouth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206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continued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Arterial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blood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gases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 7.26, PCO</a:t>
            </a:r>
            <a:r>
              <a:rPr lang="tr-TR" altLang="tr-TR" baseline="-14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: 25 mm Hg, HCO</a:t>
            </a:r>
            <a:r>
              <a:rPr lang="tr-TR" altLang="tr-TR" baseline="-14000" dirty="0">
                <a:latin typeface="Comic Sans MS" panose="030F0702030302020204" pitchFamily="66" charset="0"/>
              </a:rPr>
              <a:t>3</a:t>
            </a:r>
            <a:r>
              <a:rPr lang="tr-TR" altLang="tr-TR" dirty="0">
                <a:latin typeface="Comic Sans MS" panose="030F0702030302020204" pitchFamily="66" charset="0"/>
              </a:rPr>
              <a:t>: 11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PO</a:t>
            </a:r>
            <a:r>
              <a:rPr lang="tr-TR" altLang="tr-TR" baseline="-14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: 93 mm Hg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Serum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electrolytes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: 133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K 2.1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Cl 107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Total CO</a:t>
            </a:r>
            <a:r>
              <a:rPr lang="tr-TR" altLang="tr-TR" baseline="-14000" dirty="0">
                <a:latin typeface="Comic Sans MS" panose="030F0702030302020204" pitchFamily="66" charset="0"/>
              </a:rPr>
              <a:t>2 </a:t>
            </a:r>
            <a:r>
              <a:rPr lang="tr-TR" altLang="tr-TR" dirty="0">
                <a:latin typeface="Comic Sans MS" panose="030F0702030302020204" pitchFamily="66" charset="0"/>
              </a:rPr>
              <a:t>13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13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Total protein 8.5 gr/dl 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diagnosis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935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Lab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findings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supporting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hypovolemia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Hb</a:t>
            </a:r>
            <a:r>
              <a:rPr lang="tr-TR" altLang="tr-TR" dirty="0">
                <a:latin typeface="Comic Sans MS" panose="030F0702030302020204" pitchFamily="66" charset="0"/>
              </a:rPr>
              <a:t>, </a:t>
            </a:r>
            <a:r>
              <a:rPr lang="tr-TR" altLang="tr-TR" dirty="0" err="1">
                <a:latin typeface="Comic Sans MS" panose="030F0702030302020204" pitchFamily="66" charset="0"/>
              </a:rPr>
              <a:t>Htc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Total protein, </a:t>
            </a:r>
            <a:r>
              <a:rPr lang="tr-TR" altLang="tr-TR" dirty="0" err="1">
                <a:latin typeface="Comic Sans MS" panose="030F0702030302020204" pitchFamily="66" charset="0"/>
              </a:rPr>
              <a:t>albumin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increase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BUN/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creatinine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ratio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increase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Urine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003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with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acid-base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metabolism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disturbance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2400" dirty="0" err="1" smtClean="0">
                <a:latin typeface="Comic Sans MS" panose="030F0702030302020204" pitchFamily="66" charset="0"/>
              </a:rPr>
              <a:t>Arterial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blood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gases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: Is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internal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consistency</a:t>
            </a:r>
            <a:r>
              <a:rPr lang="tr-TR" altLang="tr-TR" sz="2400" dirty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present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? </a:t>
            </a:r>
            <a:r>
              <a:rPr lang="tr-TR" altLang="tr-TR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YES</a:t>
            </a:r>
            <a:endParaRPr lang="tr-TR" altLang="tr-TR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2400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?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Alkalosis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?  </a:t>
            </a:r>
            <a:r>
              <a:rPr lang="tr-TR" altLang="tr-TR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ACIDOSIS</a:t>
            </a:r>
            <a:endParaRPr lang="tr-TR" altLang="tr-TR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2400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?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Respiratory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? </a:t>
            </a:r>
            <a:r>
              <a:rPr lang="tr-TR" altLang="tr-TR" sz="24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METABOLIC</a:t>
            </a:r>
            <a:endParaRPr lang="tr-TR" altLang="tr-TR" sz="2400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2400" dirty="0" err="1" smtClean="0">
                <a:latin typeface="Comic Sans MS" panose="030F0702030302020204" pitchFamily="66" charset="0"/>
              </a:rPr>
              <a:t>Adaptive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changes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expected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? Simple? Mixed?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Acute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?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Chronic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?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Acute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on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chronic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? </a:t>
            </a: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2400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?</a:t>
            </a: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2400" dirty="0" err="1" smtClean="0">
                <a:latin typeface="Comic Sans MS" panose="030F0702030302020204" pitchFamily="66" charset="0"/>
              </a:rPr>
              <a:t>Other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electrolyte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disturbance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or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accompanying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problem?</a:t>
            </a:r>
            <a:endParaRPr lang="tr-TR" altLang="tr-TR" sz="24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2400" dirty="0" err="1">
                <a:latin typeface="Comic Sans MS" panose="030F0702030302020204" pitchFamily="66" charset="0"/>
              </a:rPr>
              <a:t>Expected</a:t>
            </a:r>
            <a:r>
              <a:rPr lang="tr-TR" altLang="tr-TR" sz="2400" dirty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>
                <a:latin typeface="Comic Sans MS" panose="030F0702030302020204" pitchFamily="66" charset="0"/>
              </a:rPr>
              <a:t>acid-base</a:t>
            </a:r>
            <a:r>
              <a:rPr lang="tr-TR" altLang="tr-TR" sz="2400" dirty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>
                <a:latin typeface="Comic Sans MS" panose="030F0702030302020204" pitchFamily="66" charset="0"/>
              </a:rPr>
              <a:t>disturbances</a:t>
            </a: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23986908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4000" dirty="0" err="1">
                <a:latin typeface="Comic Sans MS" panose="030F0702030302020204" pitchFamily="66" charset="0"/>
              </a:rPr>
              <a:t>Adaptive</a:t>
            </a:r>
            <a:r>
              <a:rPr lang="tr-TR" altLang="tr-TR" sz="4000" dirty="0">
                <a:latin typeface="Comic Sans MS" panose="030F0702030302020204" pitchFamily="66" charset="0"/>
              </a:rPr>
              <a:t> </a:t>
            </a:r>
            <a:r>
              <a:rPr lang="tr-TR" altLang="tr-TR" sz="4000" dirty="0" err="1">
                <a:latin typeface="Comic Sans MS" panose="030F0702030302020204" pitchFamily="66" charset="0"/>
              </a:rPr>
              <a:t>changes</a:t>
            </a:r>
            <a:r>
              <a:rPr lang="tr-TR" altLang="tr-TR" sz="4000" dirty="0">
                <a:latin typeface="Comic Sans MS" panose="030F0702030302020204" pitchFamily="66" charset="0"/>
              </a:rPr>
              <a:t> </a:t>
            </a:r>
            <a:r>
              <a:rPr lang="tr-TR" altLang="tr-TR" sz="4000" dirty="0" err="1">
                <a:latin typeface="Comic Sans MS" panose="030F0702030302020204" pitchFamily="66" charset="0"/>
              </a:rPr>
              <a:t>expected</a:t>
            </a:r>
            <a:r>
              <a:rPr lang="tr-TR" altLang="tr-TR" sz="4000" dirty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has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HCO</a:t>
            </a:r>
            <a:r>
              <a:rPr lang="tr-TR" altLang="tr-TR" baseline="-14000" dirty="0">
                <a:latin typeface="Comic Sans MS" panose="030F0702030302020204" pitchFamily="66" charset="0"/>
              </a:rPr>
              <a:t>3</a:t>
            </a:r>
            <a:r>
              <a:rPr lang="tr-TR" altLang="tr-TR" dirty="0">
                <a:latin typeface="Comic Sans MS" panose="030F0702030302020204" pitchFamily="66" charset="0"/>
              </a:rPr>
              <a:t>: 11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PCO</a:t>
            </a:r>
            <a:r>
              <a:rPr lang="tr-TR" altLang="tr-TR" baseline="-14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: 25 mm Hg 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HCO</a:t>
            </a:r>
            <a:r>
              <a:rPr lang="tr-TR" altLang="tr-TR" baseline="-14000" dirty="0">
                <a:latin typeface="Comic Sans MS" panose="030F0702030302020204" pitchFamily="66" charset="0"/>
              </a:rPr>
              <a:t>3</a:t>
            </a:r>
            <a:r>
              <a:rPr lang="tr-TR" altLang="tr-TR" dirty="0">
                <a:latin typeface="Comic Sans MS" panose="030F0702030302020204" pitchFamily="66" charset="0"/>
              </a:rPr>
              <a:t> 13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decreased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>
                <a:latin typeface="Comic Sans MS" panose="030F0702030302020204" pitchFamily="66" charset="0"/>
              </a:rPr>
              <a:t>PCO</a:t>
            </a:r>
            <a:r>
              <a:rPr lang="tr-TR" altLang="tr-TR" baseline="-14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 15 </a:t>
            </a:r>
            <a:r>
              <a:rPr lang="tr-TR" altLang="tr-TR" dirty="0" err="1">
                <a:latin typeface="Comic Sans MS" panose="030F0702030302020204" pitchFamily="66" charset="0"/>
              </a:rPr>
              <a:t>decreased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09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650" name="Object 2"/>
          <p:cNvGraphicFramePr>
            <a:graphicFrameLocks noChangeAspect="1"/>
          </p:cNvGraphicFramePr>
          <p:nvPr/>
        </p:nvGraphicFramePr>
        <p:xfrm>
          <a:off x="304800" y="744538"/>
          <a:ext cx="10287000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33" name="Bit Eşlem Resmi" r:id="rId3" imgW="16914286" imgH="9476190" progId="Paint.Picture">
                  <p:embed/>
                </p:oleObj>
              </mc:Choice>
              <mc:Fallback>
                <p:oleObj name="Bit Eşlem Resmi" r:id="rId3" imgW="16914286" imgH="947619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44538"/>
                        <a:ext cx="10287000" cy="576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600" dirty="0" err="1">
                <a:latin typeface="Comic Sans MS" panose="030F0702030302020204" pitchFamily="66" charset="0"/>
              </a:rPr>
              <a:t>Adaptive</a:t>
            </a:r>
            <a:r>
              <a:rPr lang="tr-TR" altLang="tr-TR" sz="3600" dirty="0">
                <a:latin typeface="Comic Sans MS" panose="030F0702030302020204" pitchFamily="66" charset="0"/>
              </a:rPr>
              <a:t> </a:t>
            </a:r>
            <a:r>
              <a:rPr lang="tr-TR" altLang="tr-TR" sz="3600" dirty="0" err="1">
                <a:latin typeface="Comic Sans MS" panose="030F0702030302020204" pitchFamily="66" charset="0"/>
              </a:rPr>
              <a:t>changes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Each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en-US" altLang="tr-TR" dirty="0">
                <a:latin typeface="Comic Sans MS" panose="030F0702030302020204" pitchFamily="66" charset="0"/>
              </a:rPr>
              <a:t>1 </a:t>
            </a:r>
            <a:r>
              <a:rPr lang="en-US" altLang="tr-TR" dirty="0" err="1" smtClean="0">
                <a:latin typeface="Comic Sans MS" panose="030F0702030302020204" pitchFamily="66" charset="0"/>
              </a:rPr>
              <a:t>mEq</a:t>
            </a:r>
            <a:r>
              <a:rPr lang="en-US" altLang="tr-TR" dirty="0" smtClean="0">
                <a:latin typeface="Comic Sans MS" panose="030F0702030302020204" pitchFamily="66" charset="0"/>
              </a:rPr>
              <a:t>/l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</a:t>
            </a:r>
            <a:r>
              <a:rPr lang="tr-TR" altLang="tr-TR" dirty="0" smtClean="0">
                <a:latin typeface="Comic Sans MS" panose="030F0702030302020204" pitchFamily="66" charset="0"/>
              </a:rPr>
              <a:t> of H</a:t>
            </a:r>
            <a:r>
              <a:rPr lang="en-US" altLang="tr-TR" dirty="0" smtClean="0">
                <a:latin typeface="Comic Sans MS" panose="030F0702030302020204" pitchFamily="66" charset="0"/>
              </a:rPr>
              <a:t>CO3</a:t>
            </a:r>
            <a:r>
              <a:rPr lang="tr-TR" altLang="tr-TR" dirty="0" smtClean="0">
                <a:latin typeface="Comic Sans MS" panose="030F0702030302020204" pitchFamily="66" charset="0"/>
              </a:rPr>
              <a:t>, 1.25 </a:t>
            </a:r>
            <a:r>
              <a:rPr lang="en-US" altLang="tr-TR" dirty="0">
                <a:latin typeface="Comic Sans MS" panose="030F0702030302020204" pitchFamily="66" charset="0"/>
              </a:rPr>
              <a:t>mm Hg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en-US" altLang="tr-TR" dirty="0" smtClean="0">
                <a:latin typeface="Comic Sans MS" panose="030F0702030302020204" pitchFamily="66" charset="0"/>
              </a:rPr>
              <a:t>PaCO2</a:t>
            </a:r>
            <a:endParaRPr lang="en-US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May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change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up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5 mm Hg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</a:t>
            </a:r>
            <a:endParaRPr lang="en-US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altLang="tr-TR" dirty="0">
                <a:latin typeface="Comic Sans MS" panose="030F0702030302020204" pitchFamily="66" charset="0"/>
              </a:rPr>
              <a:t>PaCO2=(1.5x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</a:t>
            </a:r>
            <a:r>
              <a:rPr lang="en-US" altLang="tr-TR" dirty="0">
                <a:latin typeface="Comic Sans MS" panose="030F0702030302020204" pitchFamily="66" charset="0"/>
              </a:rPr>
              <a:t>HCO3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</a:t>
            </a:r>
            <a:r>
              <a:rPr lang="en-US" altLang="tr-TR" dirty="0">
                <a:latin typeface="Comic Sans MS" panose="030F0702030302020204" pitchFamily="66" charset="0"/>
              </a:rPr>
              <a:t>) + 8</a:t>
            </a:r>
            <a:endParaRPr lang="de-DE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May </a:t>
            </a:r>
            <a:r>
              <a:rPr lang="tr-TR" altLang="tr-TR" dirty="0" err="1">
                <a:latin typeface="Comic Sans MS" panose="030F0702030302020204" pitchFamily="66" charset="0"/>
              </a:rPr>
              <a:t>change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up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to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2 </a:t>
            </a:r>
            <a:r>
              <a:rPr lang="tr-TR" altLang="tr-TR" dirty="0">
                <a:latin typeface="Comic Sans MS" panose="030F0702030302020204" pitchFamily="66" charset="0"/>
              </a:rPr>
              <a:t>mm Hg 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Required</a:t>
            </a:r>
            <a:r>
              <a:rPr lang="tr-TR" altLang="tr-TR" dirty="0" smtClean="0">
                <a:latin typeface="Comic Sans MS" panose="030F0702030302020204" pitchFamily="66" charset="0"/>
              </a:rPr>
              <a:t> time</a:t>
            </a:r>
            <a:r>
              <a:rPr lang="de-DE" altLang="tr-TR" dirty="0" smtClean="0">
                <a:latin typeface="Comic Sans MS" panose="030F0702030302020204" pitchFamily="66" charset="0"/>
              </a:rPr>
              <a:t>: </a:t>
            </a:r>
            <a:r>
              <a:rPr lang="de-DE" altLang="tr-TR" dirty="0">
                <a:latin typeface="Comic Sans MS" panose="030F0702030302020204" pitchFamily="66" charset="0"/>
              </a:rPr>
              <a:t>12-24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hours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Ratio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13/15</a:t>
            </a:r>
            <a:r>
              <a:rPr lang="tr-TR" altLang="tr-TR" dirty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compatible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or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25=(1.5x11) + 8 = 24.5, </a:t>
            </a:r>
            <a:r>
              <a:rPr lang="tr-TR" altLang="tr-TR" dirty="0" err="1">
                <a:latin typeface="Comic Sans MS" panose="030F0702030302020204" pitchFamily="66" charset="0"/>
              </a:rPr>
              <a:t>compatible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416718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4000" dirty="0" err="1">
                <a:latin typeface="Comic Sans MS" panose="030F0702030302020204" pitchFamily="66" charset="0"/>
              </a:rPr>
              <a:t>Adaptive</a:t>
            </a:r>
            <a:r>
              <a:rPr lang="tr-TR" altLang="tr-TR" sz="4000" dirty="0">
                <a:latin typeface="Comic Sans MS" panose="030F0702030302020204" pitchFamily="66" charset="0"/>
              </a:rPr>
              <a:t> </a:t>
            </a:r>
            <a:r>
              <a:rPr lang="tr-TR" altLang="tr-TR" sz="4000" dirty="0" err="1">
                <a:latin typeface="Comic Sans MS" panose="030F0702030302020204" pitchFamily="66" charset="0"/>
              </a:rPr>
              <a:t>changes</a:t>
            </a:r>
            <a:r>
              <a:rPr lang="tr-TR" altLang="tr-TR" sz="4000" dirty="0">
                <a:latin typeface="Comic Sans MS" panose="030F0702030302020204" pitchFamily="66" charset="0"/>
              </a:rPr>
              <a:t> </a:t>
            </a:r>
            <a:r>
              <a:rPr lang="tr-TR" altLang="tr-TR" sz="4000" dirty="0" err="1">
                <a:latin typeface="Comic Sans MS" panose="030F0702030302020204" pitchFamily="66" charset="0"/>
              </a:rPr>
              <a:t>expected</a:t>
            </a:r>
            <a:r>
              <a:rPr lang="tr-TR" altLang="tr-TR" sz="4000" dirty="0">
                <a:latin typeface="Comic Sans MS" panose="030F0702030302020204" pitchFamily="66" charset="0"/>
              </a:rPr>
              <a:t>? Simple? Mixed? </a:t>
            </a:r>
            <a:r>
              <a:rPr lang="tr-TR" altLang="tr-TR" sz="4000" dirty="0" err="1">
                <a:latin typeface="Comic Sans MS" panose="030F0702030302020204" pitchFamily="66" charset="0"/>
              </a:rPr>
              <a:t>Acute</a:t>
            </a:r>
            <a:r>
              <a:rPr lang="tr-TR" altLang="tr-TR" sz="4000" dirty="0">
                <a:latin typeface="Comic Sans MS" panose="030F0702030302020204" pitchFamily="66" charset="0"/>
              </a:rPr>
              <a:t>? </a:t>
            </a:r>
            <a:r>
              <a:rPr lang="tr-TR" altLang="tr-TR" sz="4000" dirty="0" err="1">
                <a:latin typeface="Comic Sans MS" panose="030F0702030302020204" pitchFamily="66" charset="0"/>
              </a:rPr>
              <a:t>Chronic</a:t>
            </a:r>
            <a:r>
              <a:rPr lang="tr-TR" altLang="tr-TR" sz="4000" dirty="0">
                <a:latin typeface="Comic Sans MS" panose="030F0702030302020204" pitchFamily="66" charset="0"/>
              </a:rPr>
              <a:t>? </a:t>
            </a:r>
            <a:r>
              <a:rPr lang="tr-TR" altLang="tr-TR" sz="4000" dirty="0" err="1">
                <a:latin typeface="Comic Sans MS" panose="030F0702030302020204" pitchFamily="66" charset="0"/>
              </a:rPr>
              <a:t>Acute</a:t>
            </a:r>
            <a:r>
              <a:rPr lang="tr-TR" altLang="tr-TR" sz="4000" dirty="0">
                <a:latin typeface="Comic Sans MS" panose="030F0702030302020204" pitchFamily="66" charset="0"/>
              </a:rPr>
              <a:t> on </a:t>
            </a:r>
            <a:r>
              <a:rPr lang="tr-TR" altLang="tr-TR" sz="4000" dirty="0" err="1">
                <a:latin typeface="Comic Sans MS" panose="030F0702030302020204" pitchFamily="66" charset="0"/>
              </a:rPr>
              <a:t>chronic</a:t>
            </a:r>
            <a:r>
              <a:rPr lang="tr-TR" altLang="tr-TR" sz="4000" dirty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2" y="2463180"/>
            <a:ext cx="8296275" cy="4251325"/>
          </a:xfrm>
        </p:spPr>
        <p:txBody>
          <a:bodyPr/>
          <a:lstStyle/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Simple </a:t>
            </a:r>
            <a:r>
              <a:rPr lang="tr-TR" altLang="tr-TR" dirty="0">
                <a:latin typeface="Comic Sans MS" panose="030F0702030302020204" pitchFamily="66" charset="0"/>
              </a:rPr>
              <a:t>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Adaptive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changes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compatible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Acute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from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history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54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altLang="tr-TR" dirty="0" smtClean="0">
                <a:latin typeface="Comic Sans MS" panose="030F0702030302020204" pitchFamily="66" charset="0"/>
              </a:rPr>
              <a:t>An</a:t>
            </a:r>
            <a:r>
              <a:rPr lang="tr-TR" altLang="tr-TR" dirty="0" smtClean="0">
                <a:latin typeface="Comic Sans MS" panose="030F0702030302020204" pitchFamily="66" charset="0"/>
              </a:rPr>
              <a:t>i</a:t>
            </a:r>
            <a:r>
              <a:rPr lang="de-DE" altLang="tr-TR" dirty="0" smtClean="0">
                <a:latin typeface="Comic Sans MS" panose="030F0702030302020204" pitchFamily="66" charset="0"/>
              </a:rPr>
              <a:t>on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13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 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N</a:t>
            </a:r>
            <a:r>
              <a:rPr lang="de-DE" altLang="tr-TR" dirty="0" err="1">
                <a:latin typeface="Comic Sans MS" panose="030F0702030302020204" pitchFamily="66" charset="0"/>
              </a:rPr>
              <a:t>ormal</a:t>
            </a:r>
            <a:r>
              <a:rPr lang="de-DE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value</a:t>
            </a:r>
            <a:r>
              <a:rPr lang="de-DE" altLang="tr-TR" dirty="0" smtClean="0">
                <a:latin typeface="Comic Sans MS" panose="030F0702030302020204" pitchFamily="66" charset="0"/>
              </a:rPr>
              <a:t> </a:t>
            </a:r>
            <a:r>
              <a:rPr lang="de-DE" altLang="tr-TR" dirty="0">
                <a:latin typeface="Comic Sans MS" panose="030F0702030302020204" pitchFamily="66" charset="0"/>
              </a:rPr>
              <a:t>10-14 </a:t>
            </a:r>
            <a:r>
              <a:rPr lang="de-DE" altLang="tr-TR" dirty="0" err="1">
                <a:latin typeface="Comic Sans MS" panose="030F0702030302020204" pitchFamily="66" charset="0"/>
              </a:rPr>
              <a:t>mEq</a:t>
            </a:r>
            <a:r>
              <a:rPr lang="de-DE" altLang="tr-TR" dirty="0">
                <a:latin typeface="Comic Sans MS" panose="030F0702030302020204" pitchFamily="66" charset="0"/>
              </a:rPr>
              <a:t>/l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 is normal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489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Normal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loss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Gastrointestinal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system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diarrhea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Kidney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(</a:t>
            </a:r>
            <a:r>
              <a:rPr lang="tr-TR" altLang="tr-TR" dirty="0" err="1">
                <a:latin typeface="Comic Sans MS" panose="030F0702030302020204" pitchFamily="66" charset="0"/>
              </a:rPr>
              <a:t>renal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tubular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How can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distinguish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146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 err="1" smtClean="0">
                <a:latin typeface="Comic Sans MS" panose="030F0702030302020204" pitchFamily="66" charset="0"/>
              </a:rPr>
              <a:t>Urinary</a:t>
            </a:r>
            <a:r>
              <a:rPr lang="tr-TR" altLang="en-US" dirty="0" smtClean="0">
                <a:latin typeface="Comic Sans MS" panose="030F0702030302020204" pitchFamily="66" charset="0"/>
              </a:rPr>
              <a:t>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anion</a:t>
            </a:r>
            <a:r>
              <a:rPr lang="tr-TR" altLang="en-US" dirty="0" smtClean="0">
                <a:latin typeface="Comic Sans MS" panose="030F0702030302020204" pitchFamily="66" charset="0"/>
              </a:rPr>
              <a:t>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gap</a:t>
            </a:r>
            <a:endParaRPr lang="tr-TR" altLang="en-US" dirty="0">
              <a:latin typeface="Comic Sans MS" panose="030F0702030302020204" pitchFamily="66" charset="0"/>
            </a:endParaRP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tr-TR" altLang="en-US" dirty="0">
                <a:latin typeface="Comic Sans MS" panose="030F0702030302020204" pitchFamily="66" charset="0"/>
              </a:rPr>
              <a:t>(</a:t>
            </a:r>
            <a:r>
              <a:rPr lang="de-DE" altLang="en-US" dirty="0">
                <a:latin typeface="Comic Sans MS" panose="030F0702030302020204" pitchFamily="66" charset="0"/>
              </a:rPr>
              <a:t>[Na</a:t>
            </a:r>
            <a:r>
              <a:rPr lang="de-DE" altLang="en-US" baseline="30000" dirty="0">
                <a:latin typeface="Comic Sans MS" panose="030F0702030302020204" pitchFamily="66" charset="0"/>
              </a:rPr>
              <a:t>+</a:t>
            </a:r>
            <a:r>
              <a:rPr lang="de-DE" altLang="en-US" dirty="0">
                <a:latin typeface="Comic Sans MS" panose="030F0702030302020204" pitchFamily="66" charset="0"/>
              </a:rPr>
              <a:t>]</a:t>
            </a:r>
            <a:r>
              <a:rPr lang="tr-TR" altLang="en-US" dirty="0">
                <a:latin typeface="Comic Sans MS" panose="030F0702030302020204" pitchFamily="66" charset="0"/>
              </a:rPr>
              <a:t> + </a:t>
            </a:r>
            <a:r>
              <a:rPr lang="de-DE" altLang="en-US" dirty="0">
                <a:latin typeface="Comic Sans MS" panose="030F0702030302020204" pitchFamily="66" charset="0"/>
              </a:rPr>
              <a:t>[</a:t>
            </a:r>
            <a:r>
              <a:rPr lang="tr-TR" altLang="en-US" dirty="0">
                <a:latin typeface="Comic Sans MS" panose="030F0702030302020204" pitchFamily="66" charset="0"/>
              </a:rPr>
              <a:t>K</a:t>
            </a:r>
            <a:r>
              <a:rPr lang="de-DE" altLang="en-US" baseline="30000" dirty="0">
                <a:latin typeface="Comic Sans MS" panose="030F0702030302020204" pitchFamily="66" charset="0"/>
              </a:rPr>
              <a:t>+</a:t>
            </a:r>
            <a:r>
              <a:rPr lang="de-DE" altLang="en-US" dirty="0">
                <a:latin typeface="Comic Sans MS" panose="030F0702030302020204" pitchFamily="66" charset="0"/>
              </a:rPr>
              <a:t>]</a:t>
            </a:r>
            <a:r>
              <a:rPr lang="tr-TR" altLang="en-US" dirty="0">
                <a:latin typeface="Comic Sans MS" panose="030F0702030302020204" pitchFamily="66" charset="0"/>
              </a:rPr>
              <a:t>) – (</a:t>
            </a:r>
            <a:r>
              <a:rPr lang="de-DE" altLang="en-US" dirty="0">
                <a:latin typeface="Comic Sans MS" panose="030F0702030302020204" pitchFamily="66" charset="0"/>
              </a:rPr>
              <a:t>[HCO</a:t>
            </a:r>
            <a:r>
              <a:rPr lang="de-DE" altLang="en-US" baseline="-16000" dirty="0">
                <a:latin typeface="Comic Sans MS" panose="030F0702030302020204" pitchFamily="66" charset="0"/>
              </a:rPr>
              <a:t>3</a:t>
            </a:r>
            <a:r>
              <a:rPr lang="de-DE" altLang="en-US" baseline="30000" dirty="0">
                <a:latin typeface="Comic Sans MS" panose="030F0702030302020204" pitchFamily="66" charset="0"/>
              </a:rPr>
              <a:t>-</a:t>
            </a:r>
            <a:r>
              <a:rPr lang="de-DE" altLang="en-US" dirty="0">
                <a:latin typeface="Comic Sans MS" panose="030F0702030302020204" pitchFamily="66" charset="0"/>
              </a:rPr>
              <a:t>])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de-DE" altLang="en-US" dirty="0">
                <a:latin typeface="Comic Sans MS" panose="030F0702030302020204" pitchFamily="66" charset="0"/>
              </a:rPr>
              <a:t>Normal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value</a:t>
            </a:r>
            <a:r>
              <a:rPr lang="de-DE" altLang="en-US" dirty="0" smtClean="0">
                <a:latin typeface="Comic Sans MS" panose="030F0702030302020204" pitchFamily="66" charset="0"/>
              </a:rPr>
              <a:t> </a:t>
            </a:r>
            <a:r>
              <a:rPr lang="de-DE" altLang="en-US" dirty="0">
                <a:latin typeface="Comic Sans MS" panose="030F0702030302020204" pitchFamily="66" charset="0"/>
              </a:rPr>
              <a:t>+30-50 </a:t>
            </a:r>
            <a:r>
              <a:rPr lang="de-DE" altLang="en-US" dirty="0" smtClean="0">
                <a:latin typeface="Comic Sans MS" panose="030F0702030302020204" pitchFamily="66" charset="0"/>
              </a:rPr>
              <a:t>mmol/l 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en-US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en-US" dirty="0" err="1" smtClean="0">
                <a:latin typeface="Comic Sans MS" panose="030F0702030302020204" pitchFamily="66" charset="0"/>
              </a:rPr>
              <a:t>Negative</a:t>
            </a:r>
            <a:r>
              <a:rPr lang="tr-TR" altLang="en-US" dirty="0" smtClean="0">
                <a:latin typeface="Comic Sans MS" panose="030F0702030302020204" pitchFamily="66" charset="0"/>
              </a:rPr>
              <a:t>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value</a:t>
            </a:r>
            <a:r>
              <a:rPr lang="tr-TR" altLang="en-US" dirty="0" smtClean="0">
                <a:latin typeface="Comic Sans MS" panose="030F0702030302020204" pitchFamily="66" charset="0"/>
              </a:rPr>
              <a:t>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indicates</a:t>
            </a:r>
            <a:r>
              <a:rPr lang="tr-TR" altLang="en-US" dirty="0" smtClean="0">
                <a:latin typeface="Comic Sans MS" panose="030F0702030302020204" pitchFamily="66" charset="0"/>
              </a:rPr>
              <a:t>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urinary</a:t>
            </a:r>
            <a:r>
              <a:rPr lang="tr-TR" altLang="en-US" dirty="0" smtClean="0">
                <a:latin typeface="Comic Sans MS" panose="030F0702030302020204" pitchFamily="66" charset="0"/>
              </a:rPr>
              <a:t>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excretion</a:t>
            </a:r>
            <a:r>
              <a:rPr lang="tr-TR" altLang="en-US" dirty="0" smtClean="0">
                <a:latin typeface="Comic Sans MS" panose="030F0702030302020204" pitchFamily="66" charset="0"/>
              </a:rPr>
              <a:t> of </a:t>
            </a:r>
            <a:r>
              <a:rPr lang="de-DE" altLang="en-US" dirty="0">
                <a:latin typeface="Comic Sans MS" panose="030F0702030302020204" pitchFamily="66" charset="0"/>
              </a:rPr>
              <a:t>NH</a:t>
            </a:r>
            <a:r>
              <a:rPr lang="de-DE" altLang="en-US" baseline="-14000" dirty="0">
                <a:latin typeface="Comic Sans MS" panose="030F0702030302020204" pitchFamily="66" charset="0"/>
              </a:rPr>
              <a:t>4</a:t>
            </a:r>
            <a:r>
              <a:rPr lang="de-DE" altLang="en-US" baseline="30000" dirty="0">
                <a:latin typeface="Comic Sans MS" panose="030F0702030302020204" pitchFamily="66" charset="0"/>
              </a:rPr>
              <a:t>+</a:t>
            </a:r>
            <a:r>
              <a:rPr lang="tr-TR" altLang="en-US" dirty="0" smtClean="0">
                <a:latin typeface="Comic Sans MS" panose="030F0702030302020204" pitchFamily="66" charset="0"/>
              </a:rPr>
              <a:t>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compensated</a:t>
            </a:r>
            <a:r>
              <a:rPr lang="tr-TR" altLang="en-US" dirty="0" smtClean="0">
                <a:latin typeface="Comic Sans MS" panose="030F0702030302020204" pitchFamily="66" charset="0"/>
              </a:rPr>
              <a:t>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by</a:t>
            </a:r>
            <a:r>
              <a:rPr lang="tr-TR" altLang="en-US" dirty="0" smtClean="0">
                <a:latin typeface="Comic Sans MS" panose="030F0702030302020204" pitchFamily="66" charset="0"/>
              </a:rPr>
              <a:t>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gastrointestinal</a:t>
            </a:r>
            <a:r>
              <a:rPr lang="tr-TR" altLang="en-US" dirty="0" smtClean="0">
                <a:latin typeface="Comic Sans MS" panose="030F0702030302020204" pitchFamily="66" charset="0"/>
              </a:rPr>
              <a:t>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bicarbonate</a:t>
            </a:r>
            <a:r>
              <a:rPr lang="tr-TR" altLang="en-US" dirty="0" smtClean="0">
                <a:latin typeface="Comic Sans MS" panose="030F0702030302020204" pitchFamily="66" charset="0"/>
              </a:rPr>
              <a:t> </a:t>
            </a:r>
            <a:r>
              <a:rPr lang="tr-TR" altLang="en-US" dirty="0" err="1" smtClean="0">
                <a:latin typeface="Comic Sans MS" panose="030F0702030302020204" pitchFamily="66" charset="0"/>
              </a:rPr>
              <a:t>loss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en-US" dirty="0"/>
          </a:p>
        </p:txBody>
      </p:sp>
      <p:sp>
        <p:nvSpPr>
          <p:cNvPr id="51712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>
                <a:solidFill>
                  <a:srgbClr val="FFFFFF"/>
                </a:solidFill>
                <a:latin typeface="Times New Roman Tur" panose="02020603050405020304" pitchFamily="18" charset="0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6008655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9170" name="Object 2"/>
          <p:cNvGraphicFramePr>
            <a:graphicFrameLocks noChangeAspect="1"/>
          </p:cNvGraphicFramePr>
          <p:nvPr/>
        </p:nvGraphicFramePr>
        <p:xfrm>
          <a:off x="706438" y="339725"/>
          <a:ext cx="9702800" cy="608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4" name="Bit Eşlem Resmi" r:id="rId3" imgW="9180952" imgH="5753903" progId="Paint.Picture">
                  <p:embed/>
                </p:oleObj>
              </mc:Choice>
              <mc:Fallback>
                <p:oleObj name="Bit Eşlem Resmi" r:id="rId3" imgW="9180952" imgH="57539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39725"/>
                        <a:ext cx="9702800" cy="608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5109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4000" dirty="0" err="1">
                <a:latin typeface="Comic Sans MS" panose="030F0702030302020204" pitchFamily="66" charset="0"/>
              </a:rPr>
              <a:t>Other</a:t>
            </a:r>
            <a:r>
              <a:rPr lang="tr-TR" altLang="tr-TR" sz="4000" dirty="0">
                <a:latin typeface="Comic Sans MS" panose="030F0702030302020204" pitchFamily="66" charset="0"/>
              </a:rPr>
              <a:t> </a:t>
            </a:r>
            <a:r>
              <a:rPr lang="tr-TR" altLang="tr-TR" sz="4000" dirty="0" err="1">
                <a:latin typeface="Comic Sans MS" panose="030F0702030302020204" pitchFamily="66" charset="0"/>
              </a:rPr>
              <a:t>electrolyte</a:t>
            </a:r>
            <a:r>
              <a:rPr lang="tr-TR" altLang="tr-TR" sz="4000" dirty="0">
                <a:latin typeface="Comic Sans MS" panose="030F0702030302020204" pitchFamily="66" charset="0"/>
              </a:rPr>
              <a:t> </a:t>
            </a:r>
            <a:r>
              <a:rPr lang="tr-TR" altLang="tr-TR" sz="4000" dirty="0" err="1">
                <a:latin typeface="Comic Sans MS" panose="030F0702030302020204" pitchFamily="66" charset="0"/>
              </a:rPr>
              <a:t>disturbance</a:t>
            </a:r>
            <a:r>
              <a:rPr lang="tr-TR" altLang="tr-TR" sz="4000" dirty="0">
                <a:latin typeface="Comic Sans MS" panose="030F0702030302020204" pitchFamily="66" charset="0"/>
              </a:rPr>
              <a:t> </a:t>
            </a:r>
            <a:r>
              <a:rPr lang="tr-TR" altLang="tr-TR" sz="4000" dirty="0" err="1">
                <a:latin typeface="Comic Sans MS" panose="030F0702030302020204" pitchFamily="66" charset="0"/>
              </a:rPr>
              <a:t>or</a:t>
            </a:r>
            <a:r>
              <a:rPr lang="tr-TR" altLang="tr-TR" sz="4000" dirty="0">
                <a:latin typeface="Comic Sans MS" panose="030F0702030302020204" pitchFamily="66" charset="0"/>
              </a:rPr>
              <a:t> </a:t>
            </a:r>
            <a:r>
              <a:rPr lang="tr-TR" altLang="tr-TR" sz="4000" dirty="0" err="1">
                <a:latin typeface="Comic Sans MS" panose="030F0702030302020204" pitchFamily="66" charset="0"/>
              </a:rPr>
              <a:t>accompanying</a:t>
            </a:r>
            <a:r>
              <a:rPr lang="tr-TR" altLang="tr-TR" sz="4000" dirty="0">
                <a:latin typeface="Comic Sans MS" panose="030F0702030302020204" pitchFamily="66" charset="0"/>
              </a:rPr>
              <a:t> problem?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Hypopotasemia</a:t>
            </a:r>
            <a:endParaRPr lang="tr-TR" altLang="tr-TR" sz="32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Hypovolemia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200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300" dirty="0" err="1" smtClean="0">
                <a:latin typeface="Comic Sans MS" panose="030F0702030302020204" pitchFamily="66" charset="0"/>
              </a:rPr>
              <a:t>Expected</a:t>
            </a:r>
            <a:r>
              <a:rPr lang="tr-TR" altLang="tr-TR" sz="33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300" dirty="0" err="1" smtClean="0">
                <a:latin typeface="Comic Sans MS" panose="030F0702030302020204" pitchFamily="66" charset="0"/>
              </a:rPr>
              <a:t>acid-base</a:t>
            </a:r>
            <a:r>
              <a:rPr lang="tr-TR" altLang="tr-TR" sz="33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300" dirty="0" err="1" smtClean="0">
                <a:latin typeface="Comic Sans MS" panose="030F0702030302020204" pitchFamily="66" charset="0"/>
              </a:rPr>
              <a:t>disturbances</a:t>
            </a:r>
            <a:endParaRPr lang="tr-TR" altLang="tr-TR" sz="3300" dirty="0">
              <a:latin typeface="Comic Sans MS" panose="030F0702030302020204" pitchFamily="66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Kidney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failure</a:t>
            </a:r>
            <a:r>
              <a:rPr lang="tr-TR" altLang="tr-TR" dirty="0" smtClean="0">
                <a:latin typeface="Comic Sans MS" panose="030F0702030302020204" pitchFamily="66" charset="0"/>
              </a:rPr>
              <a:t>	</a:t>
            </a:r>
            <a:r>
              <a:rPr lang="tr-TR" altLang="tr-TR" dirty="0">
                <a:latin typeface="Comic Sans MS" panose="030F0702030302020204" pitchFamily="66" charset="0"/>
              </a:rPr>
              <a:t>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COLungD</a:t>
            </a:r>
            <a:r>
              <a:rPr lang="tr-TR" altLang="tr-TR" dirty="0">
                <a:latin typeface="Comic Sans MS" panose="030F0702030302020204" pitchFamily="66" charset="0"/>
              </a:rPr>
              <a:t>	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Respiratory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solidFill>
                  <a:srgbClr val="FFFF33"/>
                </a:solidFill>
                <a:latin typeface="Comic Sans MS" panose="030F0702030302020204" pitchFamily="66" charset="0"/>
              </a:rPr>
              <a:t>Diarrhea</a:t>
            </a:r>
            <a:r>
              <a:rPr lang="tr-TR" altLang="tr-TR" dirty="0" smtClean="0">
                <a:solidFill>
                  <a:srgbClr val="FFFF33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solidFill>
                  <a:srgbClr val="FFFF33"/>
                </a:solidFill>
                <a:latin typeface="Comic Sans MS" panose="030F0702030302020204" pitchFamily="66" charset="0"/>
              </a:rPr>
              <a:t>				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Metabolic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solidFill>
                  <a:srgbClr val="FFFF66"/>
                </a:solidFill>
                <a:latin typeface="Comic Sans MS" panose="030F0702030302020204" pitchFamily="66" charset="0"/>
              </a:rPr>
              <a:t>acidosis</a:t>
            </a:r>
            <a:endParaRPr lang="tr-TR" alt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Nasogastric</a:t>
            </a:r>
            <a:r>
              <a:rPr lang="tr-TR" altLang="tr-TR" dirty="0">
                <a:latin typeface="Comic Sans MS" panose="030F0702030302020204" pitchFamily="66" charset="0"/>
              </a:rPr>
              <a:t>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aspiration</a:t>
            </a:r>
            <a:r>
              <a:rPr lang="tr-TR" altLang="tr-TR" dirty="0">
                <a:latin typeface="Comic Sans MS" panose="030F0702030302020204" pitchFamily="66" charset="0"/>
              </a:rPr>
              <a:t>	</a:t>
            </a:r>
            <a:r>
              <a:rPr lang="tr-TR" altLang="tr-TR" dirty="0" smtClean="0">
                <a:latin typeface="Comic Sans MS" panose="030F0702030302020204" pitchFamily="66" charset="0"/>
              </a:rPr>
              <a:t>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alkalosis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Biliary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drainage</a:t>
            </a:r>
            <a:r>
              <a:rPr lang="tr-TR" altLang="tr-TR" dirty="0">
                <a:latin typeface="Comic Sans MS" panose="030F0702030302020204" pitchFamily="66" charset="0"/>
              </a:rPr>
              <a:t>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 smtClean="0">
                <a:latin typeface="Comic Sans MS" panose="030F0702030302020204" pitchFamily="66" charset="0"/>
              </a:rPr>
              <a:t>Sal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ycilate</a:t>
            </a:r>
            <a:r>
              <a:rPr lang="de-DE" altLang="tr-TR" dirty="0" smtClean="0">
                <a:latin typeface="Comic Sans MS" panose="030F0702030302020204" pitchFamily="66" charset="0"/>
              </a:rPr>
              <a:t> </a:t>
            </a:r>
            <a:r>
              <a:rPr lang="de-DE" altLang="tr-TR" dirty="0" err="1" smtClean="0">
                <a:latin typeface="Comic Sans MS" panose="030F0702030302020204" pitchFamily="66" charset="0"/>
              </a:rPr>
              <a:t>into</a:t>
            </a:r>
            <a:r>
              <a:rPr lang="tr-TR" altLang="tr-TR" dirty="0" err="1" smtClean="0">
                <a:latin typeface="Comic Sans MS" panose="030F0702030302020204" pitchFamily="66" charset="0"/>
              </a:rPr>
              <a:t>xication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			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Respiratory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alkalosis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Diuretics</a:t>
            </a:r>
            <a:r>
              <a:rPr lang="de-DE" altLang="tr-TR" dirty="0">
                <a:latin typeface="Comic Sans MS" panose="030F0702030302020204" pitchFamily="66" charset="0"/>
              </a:rPr>
              <a:t>	</a:t>
            </a:r>
            <a:r>
              <a:rPr lang="tr-TR" altLang="tr-TR" dirty="0">
                <a:latin typeface="Comic Sans MS" panose="030F0702030302020204" pitchFamily="66" charset="0"/>
              </a:rPr>
              <a:t> 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			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alkalosis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9958889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300" dirty="0" err="1">
                <a:latin typeface="Comic Sans MS" panose="030F0702030302020204" pitchFamily="66" charset="0"/>
              </a:rPr>
              <a:t>Expected</a:t>
            </a:r>
            <a:r>
              <a:rPr lang="tr-TR" altLang="tr-TR" sz="3300" dirty="0">
                <a:latin typeface="Comic Sans MS" panose="030F0702030302020204" pitchFamily="66" charset="0"/>
              </a:rPr>
              <a:t> </a:t>
            </a:r>
            <a:r>
              <a:rPr lang="tr-TR" altLang="tr-TR" sz="3300" dirty="0" err="1">
                <a:latin typeface="Comic Sans MS" panose="030F0702030302020204" pitchFamily="66" charset="0"/>
              </a:rPr>
              <a:t>acid-base</a:t>
            </a:r>
            <a:r>
              <a:rPr lang="tr-TR" altLang="tr-TR" sz="3300" dirty="0">
                <a:latin typeface="Comic Sans MS" panose="030F0702030302020204" pitchFamily="66" charset="0"/>
              </a:rPr>
              <a:t> </a:t>
            </a:r>
            <a:r>
              <a:rPr lang="tr-TR" altLang="tr-TR" sz="3300" dirty="0" err="1">
                <a:latin typeface="Comic Sans MS" panose="030F0702030302020204" pitchFamily="66" charset="0"/>
              </a:rPr>
              <a:t>disturbances</a:t>
            </a:r>
            <a:endParaRPr lang="tr-TR" altLang="tr-TR" sz="3300" dirty="0">
              <a:latin typeface="Comic Sans MS" panose="030F0702030302020204" pitchFamily="66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de-DE" altLang="tr-TR" dirty="0">
                <a:latin typeface="Comic Sans MS" panose="030F0702030302020204" pitchFamily="66" charset="0"/>
              </a:rPr>
              <a:t>Methanol	</a:t>
            </a:r>
            <a:r>
              <a:rPr lang="tr-TR" altLang="tr-TR" dirty="0">
                <a:latin typeface="Comic Sans MS" panose="030F0702030302020204" pitchFamily="66" charset="0"/>
              </a:rPr>
              <a:t> 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Alcohol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intoxication</a:t>
            </a:r>
            <a:r>
              <a:rPr lang="tr-TR" altLang="tr-TR" dirty="0">
                <a:latin typeface="Comic Sans MS" panose="030F0702030302020204" pitchFamily="66" charset="0"/>
              </a:rPr>
              <a:t>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Ethylen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glycol</a:t>
            </a:r>
            <a:r>
              <a:rPr lang="tr-TR" altLang="tr-TR" dirty="0">
                <a:latin typeface="Comic Sans MS" panose="030F0702030302020204" pitchFamily="66" charset="0"/>
              </a:rPr>
              <a:t>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Liver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failure</a:t>
            </a:r>
            <a:r>
              <a:rPr lang="tr-TR" altLang="tr-TR" dirty="0">
                <a:latin typeface="Comic Sans MS" panose="030F0702030302020204" pitchFamily="66" charset="0"/>
              </a:rPr>
              <a:t>		</a:t>
            </a:r>
            <a:r>
              <a:rPr lang="tr-TR" altLang="tr-TR" dirty="0" smtClean="0">
                <a:latin typeface="Comic Sans MS" panose="030F0702030302020204" pitchFamily="66" charset="0"/>
              </a:rPr>
              <a:t>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			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Respiratory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alkalosis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de-DE" altLang="tr-TR" dirty="0" smtClean="0">
                <a:latin typeface="Comic Sans MS" panose="030F0702030302020204" pitchFamily="66" charset="0"/>
              </a:rPr>
              <a:t>Di</a:t>
            </a:r>
            <a:r>
              <a:rPr lang="tr-TR" altLang="tr-TR" dirty="0" smtClean="0">
                <a:latin typeface="Comic Sans MS" panose="030F0702030302020204" pitchFamily="66" charset="0"/>
              </a:rPr>
              <a:t>a</a:t>
            </a:r>
            <a:r>
              <a:rPr lang="de-DE" altLang="tr-TR" dirty="0" err="1" smtClean="0">
                <a:latin typeface="Comic Sans MS" panose="030F0702030302020204" pitchFamily="66" charset="0"/>
              </a:rPr>
              <a:t>beti</a:t>
            </a:r>
            <a:r>
              <a:rPr lang="tr-TR" altLang="tr-TR" dirty="0" smtClean="0">
                <a:latin typeface="Comic Sans MS" panose="030F0702030302020204" pitchFamily="66" charset="0"/>
              </a:rPr>
              <a:t>c</a:t>
            </a:r>
            <a:r>
              <a:rPr lang="de-DE" altLang="tr-TR" dirty="0" smtClean="0">
                <a:latin typeface="Comic Sans MS" panose="030F0702030302020204" pitchFamily="66" charset="0"/>
              </a:rPr>
              <a:t> </a:t>
            </a:r>
            <a:r>
              <a:rPr lang="de-DE" altLang="tr-TR" dirty="0" err="1" smtClean="0">
                <a:latin typeface="Comic Sans MS" panose="030F0702030302020204" pitchFamily="66" charset="0"/>
              </a:rPr>
              <a:t>keto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Sepsis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	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			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Respiratory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alkalosis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Hunger</a:t>
            </a:r>
            <a:r>
              <a:rPr lang="tr-TR" altLang="tr-TR" dirty="0">
                <a:latin typeface="Comic Sans MS" panose="030F0702030302020204" pitchFamily="66" charset="0"/>
              </a:rPr>
              <a:t>	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3670904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300" dirty="0" err="1">
                <a:latin typeface="Comic Sans MS" panose="030F0702030302020204" pitchFamily="66" charset="0"/>
              </a:rPr>
              <a:t>Expected</a:t>
            </a:r>
            <a:r>
              <a:rPr lang="tr-TR" altLang="tr-TR" sz="3300" dirty="0">
                <a:latin typeface="Comic Sans MS" panose="030F0702030302020204" pitchFamily="66" charset="0"/>
              </a:rPr>
              <a:t> </a:t>
            </a:r>
            <a:r>
              <a:rPr lang="tr-TR" altLang="tr-TR" sz="3300" dirty="0" err="1">
                <a:latin typeface="Comic Sans MS" panose="030F0702030302020204" pitchFamily="66" charset="0"/>
              </a:rPr>
              <a:t>acid-base</a:t>
            </a:r>
            <a:r>
              <a:rPr lang="tr-TR" altLang="tr-TR" sz="3300" dirty="0">
                <a:latin typeface="Comic Sans MS" panose="030F0702030302020204" pitchFamily="66" charset="0"/>
              </a:rPr>
              <a:t> </a:t>
            </a:r>
            <a:r>
              <a:rPr lang="tr-TR" altLang="tr-TR" sz="3300" dirty="0" err="1">
                <a:latin typeface="Comic Sans MS" panose="030F0702030302020204" pitchFamily="66" charset="0"/>
              </a:rPr>
              <a:t>disturbances</a:t>
            </a:r>
            <a:endParaRPr lang="tr-TR" altLang="tr-TR" sz="3300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Cardiogenic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shock</a:t>
            </a:r>
            <a:r>
              <a:rPr lang="tr-TR" altLang="tr-TR" dirty="0">
                <a:latin typeface="Comic Sans MS" panose="030F0702030302020204" pitchFamily="66" charset="0"/>
              </a:rPr>
              <a:t>		</a:t>
            </a:r>
            <a:r>
              <a:rPr lang="tr-TR" altLang="tr-TR" dirty="0" smtClean="0">
                <a:latin typeface="Comic Sans MS" panose="030F0702030302020204" pitchFamily="66" charset="0"/>
              </a:rPr>
              <a:t>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					</a:t>
            </a:r>
            <a:r>
              <a:rPr lang="tr-TR" altLang="tr-TR">
                <a:latin typeface="Comic Sans MS" panose="030F0702030302020204" pitchFamily="66" charset="0"/>
              </a:rPr>
              <a:t>	</a:t>
            </a:r>
            <a:r>
              <a:rPr lang="tr-TR" altLang="tr-TR" smtClean="0">
                <a:latin typeface="Comic Sans MS" panose="030F0702030302020204" pitchFamily="66" charset="0"/>
              </a:rPr>
              <a:t>Respiratory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Primary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hyperaldosteronism</a:t>
            </a:r>
            <a:r>
              <a:rPr lang="tr-TR" altLang="tr-TR" dirty="0">
                <a:latin typeface="Comic Sans MS" panose="030F0702030302020204" pitchFamily="66" charset="0"/>
              </a:rPr>
              <a:t>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alkalosis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Intracranial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events</a:t>
            </a:r>
            <a:r>
              <a:rPr lang="tr-TR" altLang="tr-TR" dirty="0">
                <a:latin typeface="Comic Sans MS" panose="030F0702030302020204" pitchFamily="66" charset="0"/>
              </a:rPr>
              <a:t>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Respiratory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alkalosis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Fever</a:t>
            </a:r>
            <a:r>
              <a:rPr lang="tr-TR" altLang="tr-TR" dirty="0">
                <a:latin typeface="Comic Sans MS" panose="030F0702030302020204" pitchFamily="66" charset="0"/>
              </a:rPr>
              <a:t>		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Respiratory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alkalosis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Anxiety</a:t>
            </a:r>
            <a:r>
              <a:rPr lang="tr-TR" altLang="tr-TR" dirty="0">
                <a:latin typeface="Comic Sans MS" panose="030F0702030302020204" pitchFamily="66" charset="0"/>
              </a:rPr>
              <a:t>	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Respiratory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alkalosis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Vomiting</a:t>
            </a:r>
            <a:r>
              <a:rPr lang="tr-TR" altLang="tr-TR" dirty="0">
                <a:latin typeface="Comic Sans MS" panose="030F0702030302020204" pitchFamily="66" charset="0"/>
              </a:rPr>
              <a:t>				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alkalosis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7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rgbClr val="FFFFFF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rgbClr val="FFFFFF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err="1">
                <a:latin typeface="Comic Sans MS" panose="030F0902030302020204" pitchFamily="66" charset="0"/>
              </a:rPr>
              <a:t>Factors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increasing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intracellular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potassium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649413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Insulin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Alkalosis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Beta2 </a:t>
            </a:r>
            <a:r>
              <a:rPr lang="tr-TR" sz="2800" dirty="0" err="1">
                <a:latin typeface="Comic Sans MS" panose="030F0902030302020204" pitchFamily="66" charset="0"/>
              </a:rPr>
              <a:t>adrenergic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Alpha </a:t>
            </a:r>
            <a:r>
              <a:rPr lang="tr-TR" sz="2800" dirty="0" err="1">
                <a:latin typeface="Comic Sans MS" panose="030F0902030302020204" pitchFamily="66" charset="0"/>
              </a:rPr>
              <a:t>adrenergic</a:t>
            </a:r>
            <a:r>
              <a:rPr lang="tr-TR" sz="2800" dirty="0">
                <a:latin typeface="Comic Sans MS" panose="030F0902030302020204" pitchFamily="66" charset="0"/>
              </a:rPr>
              <a:t> antagonist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Aldosterone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Other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causes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Decrease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plazma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89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290" name="Object 1026"/>
          <p:cNvGraphicFramePr>
            <a:graphicFrameLocks noChangeAspect="1"/>
          </p:cNvGraphicFramePr>
          <p:nvPr/>
        </p:nvGraphicFramePr>
        <p:xfrm>
          <a:off x="1993900" y="0"/>
          <a:ext cx="6389688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8" name="Bit Eşlem Resmi" r:id="rId4" imgW="11069595" imgH="11879333" progId="Paint.Picture">
                  <p:embed/>
                </p:oleObj>
              </mc:Choice>
              <mc:Fallback>
                <p:oleObj name="Bit Eşlem Resmi" r:id="rId4" imgW="11069595" imgH="11879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0"/>
                        <a:ext cx="6389688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8292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Metabolik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acidosis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Loss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of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fluid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rich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in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bicarbonate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394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again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45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years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old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male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diarrhea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3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days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>
                <a:latin typeface="Comic Sans MS" panose="030F0702030302020204" pitchFamily="66" charset="0"/>
              </a:rPr>
              <a:t>(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15-20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times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/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day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) </a:t>
            </a:r>
          </a:p>
          <a:p>
            <a:pPr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Physical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examination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90/60 </a:t>
            </a:r>
            <a:r>
              <a:rPr lang="tr-TR" altLang="tr-TR" sz="3200" dirty="0">
                <a:latin typeface="Comic Sans MS" panose="030F0702030302020204" pitchFamily="66" charset="0"/>
              </a:rPr>
              <a:t>mm Hg,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cannot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be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measured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while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sitting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breathing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24/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minute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increased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depth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pulse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120/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minute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endParaRPr lang="tr-TR" altLang="tr-TR" sz="32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Turgor </a:t>
            </a:r>
            <a:r>
              <a:rPr lang="tr-TR" altLang="tr-TR" sz="3200" dirty="0" err="1">
                <a:latin typeface="Comic Sans MS" panose="030F0702030302020204" pitchFamily="66" charset="0"/>
              </a:rPr>
              <a:t>tonus</a:t>
            </a:r>
            <a:r>
              <a:rPr lang="tr-TR" altLang="tr-TR" sz="3200" dirty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decreased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,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dry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mouth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711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again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Arterial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blood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gases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pH</a:t>
            </a:r>
            <a:r>
              <a:rPr lang="tr-TR" altLang="tr-TR" dirty="0">
                <a:latin typeface="Comic Sans MS" panose="030F0702030302020204" pitchFamily="66" charset="0"/>
              </a:rPr>
              <a:t> 7.26, PCO</a:t>
            </a:r>
            <a:r>
              <a:rPr lang="tr-TR" altLang="tr-TR" baseline="-14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: 25 mm Hg, HCO</a:t>
            </a:r>
            <a:r>
              <a:rPr lang="tr-TR" altLang="tr-TR" baseline="-14000" dirty="0">
                <a:latin typeface="Comic Sans MS" panose="030F0702030302020204" pitchFamily="66" charset="0"/>
              </a:rPr>
              <a:t>3</a:t>
            </a:r>
            <a:r>
              <a:rPr lang="tr-TR" altLang="tr-TR" dirty="0">
                <a:latin typeface="Comic Sans MS" panose="030F0702030302020204" pitchFamily="66" charset="0"/>
              </a:rPr>
              <a:t>: 11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PO</a:t>
            </a:r>
            <a:r>
              <a:rPr lang="tr-TR" altLang="tr-TR" baseline="-14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: 93 mm Hg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Serum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electrolytes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: 133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K 2.1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Cl 107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Total CO</a:t>
            </a:r>
            <a:r>
              <a:rPr lang="tr-TR" altLang="tr-TR" baseline="-14000" dirty="0">
                <a:latin typeface="Comic Sans MS" panose="030F0702030302020204" pitchFamily="66" charset="0"/>
              </a:rPr>
              <a:t>2 </a:t>
            </a:r>
            <a:r>
              <a:rPr lang="tr-TR" altLang="tr-TR" dirty="0">
                <a:latin typeface="Comic Sans MS" panose="030F0702030302020204" pitchFamily="66" charset="0"/>
              </a:rPr>
              <a:t>13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13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/l, Total protein 8.5 gr/dl 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diagnosis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860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comment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2800" dirty="0" err="1" smtClean="0">
                <a:latin typeface="Comic Sans MS" panose="030F0702030302020204" pitchFamily="66" charset="0"/>
              </a:rPr>
              <a:t>Metabolic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800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800" dirty="0" err="1" smtClean="0">
                <a:latin typeface="Comic Sans MS" panose="030F0702030302020204" pitchFamily="66" charset="0"/>
              </a:rPr>
              <a:t>due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800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800" dirty="0" err="1" smtClean="0">
                <a:latin typeface="Comic Sans MS" panose="030F0702030302020204" pitchFamily="66" charset="0"/>
              </a:rPr>
              <a:t>diarrhea</a:t>
            </a:r>
            <a:endParaRPr lang="tr-TR" altLang="tr-TR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2800" dirty="0" err="1">
                <a:latin typeface="Comic Sans MS" panose="030F0702030302020204" pitchFamily="66" charset="0"/>
              </a:rPr>
              <a:t>Hypopotasemia</a:t>
            </a:r>
            <a:endParaRPr lang="tr-TR" altLang="tr-TR" sz="28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2800" dirty="0" err="1">
                <a:latin typeface="Comic Sans MS" panose="030F0702030302020204" pitchFamily="66" charset="0"/>
              </a:rPr>
              <a:t>Hypovolemia</a:t>
            </a:r>
            <a:endParaRPr lang="tr-TR" altLang="tr-T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114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continued</a:t>
            </a:r>
            <a:r>
              <a:rPr lang="tr-TR" altLang="tr-TR" dirty="0" smtClean="0">
                <a:latin typeface="Comic Sans MS" panose="030F0702030302020204" pitchFamily="66" charset="0"/>
              </a:rPr>
              <a:t>):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Other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problems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expected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2400" dirty="0" err="1" smtClean="0">
                <a:latin typeface="Comic Sans MS" panose="030F0702030302020204" pitchFamily="66" charset="0"/>
              </a:rPr>
              <a:t>Hypopotasemia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Hypovolemia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related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2400" dirty="0" err="1" smtClean="0">
                <a:latin typeface="Comic Sans MS" panose="030F0702030302020204" pitchFamily="66" charset="0"/>
              </a:rPr>
              <a:t>problems</a:t>
            </a:r>
            <a:endParaRPr lang="tr-TR" alt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603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continued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deficit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808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deficiency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0.5 x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weight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>
                <a:latin typeface="Comic Sans MS" panose="030F0702030302020204" pitchFamily="66" charset="0"/>
              </a:rPr>
              <a:t>(kg) x (24 - </a:t>
            </a:r>
            <a:r>
              <a:rPr lang="tr-TR" altLang="tr-TR" sz="3200" dirty="0">
                <a:latin typeface="Comic Sans MS" panose="030F0702030302020204" pitchFamily="66" charset="0"/>
                <a:cs typeface="Arial" panose="020B0604020202020204" pitchFamily="34" charset="0"/>
              </a:rPr>
              <a:t>[</a:t>
            </a:r>
            <a:r>
              <a:rPr lang="tr-TR" altLang="tr-TR" sz="3200" dirty="0">
                <a:latin typeface="Comic Sans MS" panose="030F0702030302020204" pitchFamily="66" charset="0"/>
              </a:rPr>
              <a:t>HCO3</a:t>
            </a:r>
            <a:r>
              <a:rPr lang="tr-TR" altLang="tr-TR" sz="3200" dirty="0">
                <a:latin typeface="Comic Sans MS" panose="030F0702030302020204" pitchFamily="66" charset="0"/>
                <a:cs typeface="Arial" panose="020B0604020202020204" pitchFamily="34" charset="0"/>
              </a:rPr>
              <a:t>]</a:t>
            </a:r>
            <a:r>
              <a:rPr lang="tr-TR" altLang="tr-TR" sz="3200" dirty="0">
                <a:latin typeface="Comic Sans MS" panose="030F0702030302020204" pitchFamily="66" charset="0"/>
              </a:rPr>
              <a:t>)</a:t>
            </a:r>
          </a:p>
          <a:p>
            <a:pPr algn="ctr">
              <a:buFontTx/>
              <a:buNone/>
              <a:defRPr/>
            </a:pPr>
            <a:endParaRPr lang="tr-TR" altLang="tr-TR" sz="32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In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severe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acidosis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or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hypovolemia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0.5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coefficient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may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increase</a:t>
            </a:r>
            <a:endParaRPr lang="tr-TR" altLang="tr-TR" sz="32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Fluid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electrolyte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balance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disturbances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are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dynamic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periods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endParaRPr lang="tr-TR" altLang="tr-TR" sz="3200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  <a:defRPr/>
            </a:pPr>
            <a:r>
              <a:rPr lang="tr-TR" altLang="tr-TR" sz="3200" dirty="0">
                <a:latin typeface="Comic Sans MS" panose="030F0702030302020204" pitchFamily="66" charset="0"/>
              </a:rPr>
              <a:t>H 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is an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electrolyte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802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dosage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More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than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half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deficiency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must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not be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given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in 3-4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hours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Formula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does</a:t>
            </a:r>
            <a:r>
              <a:rPr lang="tr-TR" altLang="tr-TR" dirty="0" smtClean="0">
                <a:latin typeface="Comic Sans MS" panose="030F0702030302020204" pitchFamily="66" charset="0"/>
              </a:rPr>
              <a:t> not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consist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new</a:t>
            </a:r>
            <a:r>
              <a:rPr lang="tr-TR" altLang="tr-TR" dirty="0" smtClean="0">
                <a:latin typeface="Comic Sans MS" panose="030F0702030302020204" pitchFamily="66" charset="0"/>
              </a:rPr>
              <a:t> H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production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356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6578" name="Object 1028"/>
          <p:cNvGraphicFramePr>
            <a:graphicFrameLocks noChangeAspect="1"/>
          </p:cNvGraphicFramePr>
          <p:nvPr/>
        </p:nvGraphicFramePr>
        <p:xfrm>
          <a:off x="0" y="1123950"/>
          <a:ext cx="10591800" cy="484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2" name="Bit Eşlem Resmi" r:id="rId3" imgW="16980952" imgH="7763959" progId="Paint.Picture">
                  <p:embed/>
                </p:oleObj>
              </mc:Choice>
              <mc:Fallback>
                <p:oleObj name="Bit Eşlem Resmi" r:id="rId3" imgW="16980952" imgH="776395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3950"/>
                        <a:ext cx="10591800" cy="484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00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rgbClr val="FFFFFF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rgbClr val="FFFFFF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err="1">
                <a:latin typeface="Comic Sans MS" panose="030F0902030302020204" pitchFamily="66" charset="0"/>
              </a:rPr>
              <a:t>Factors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decreasing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intracellular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potassium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428" y="1811338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Acidosis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Hyperosmolality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Hyperglycemia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Alpha </a:t>
            </a:r>
            <a:r>
              <a:rPr lang="tr-TR" sz="2800" dirty="0" err="1">
                <a:latin typeface="Comic Sans MS" panose="030F0902030302020204" pitchFamily="66" charset="0"/>
              </a:rPr>
              <a:t>adrenergic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Beta2 </a:t>
            </a:r>
            <a:r>
              <a:rPr lang="tr-TR" sz="2800" dirty="0" err="1">
                <a:latin typeface="Comic Sans MS" panose="030F0902030302020204" pitchFamily="66" charset="0"/>
              </a:rPr>
              <a:t>adrenergic</a:t>
            </a:r>
            <a:r>
              <a:rPr lang="tr-TR" sz="2800" dirty="0">
                <a:latin typeface="Comic Sans MS" panose="030F0902030302020204" pitchFamily="66" charset="0"/>
              </a:rPr>
              <a:t> antagonist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Exercise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Other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causes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Increase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plazma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483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Side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effects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Sodium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279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Side </a:t>
            </a:r>
            <a:r>
              <a:rPr lang="tr-TR" altLang="tr-TR" dirty="0" err="1">
                <a:latin typeface="Comic Sans MS" panose="030F0702030302020204" pitchFamily="66" charset="0"/>
              </a:rPr>
              <a:t>effects</a:t>
            </a:r>
            <a:r>
              <a:rPr lang="tr-TR" altLang="tr-TR" dirty="0">
                <a:latin typeface="Comic Sans MS" panose="030F0702030302020204" pitchFamily="66" charset="0"/>
              </a:rPr>
              <a:t> of </a:t>
            </a:r>
            <a:r>
              <a:rPr lang="tr-TR" altLang="tr-TR" dirty="0" err="1">
                <a:latin typeface="Comic Sans MS" panose="030F0702030302020204" pitchFamily="66" charset="0"/>
              </a:rPr>
              <a:t>bicarbonate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treatment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Hypernatremia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(</a:t>
            </a:r>
            <a:r>
              <a:rPr lang="tr-TR" altLang="tr-TR" dirty="0" smtClean="0">
                <a:latin typeface="Comic Sans MS" panose="030F0702030302020204" pitchFamily="66" charset="0"/>
              </a:rPr>
              <a:t>ampul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concentration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892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/l)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Hypercapnia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HCO</a:t>
            </a:r>
            <a:r>
              <a:rPr lang="tr-TR" altLang="tr-TR" baseline="-25000" dirty="0">
                <a:latin typeface="Comic Sans MS" panose="030F0702030302020204" pitchFamily="66" charset="0"/>
              </a:rPr>
              <a:t>3</a:t>
            </a:r>
            <a:r>
              <a:rPr lang="tr-TR" altLang="tr-TR" dirty="0">
                <a:latin typeface="Comic Sans MS" panose="030F0702030302020204" pitchFamily="66" charset="0"/>
              </a:rPr>
              <a:t> + H </a:t>
            </a:r>
            <a:r>
              <a:rPr lang="tr-TR" altLang="tr-TR" dirty="0">
                <a:latin typeface="Comic Sans MS" panose="030F0702030302020204" pitchFamily="66" charset="0"/>
                <a:ea typeface="Arial" charset="0"/>
                <a:cs typeface="Arial" charset="0"/>
              </a:rPr>
              <a:t>»»»</a:t>
            </a:r>
            <a:r>
              <a:rPr lang="tr-TR" altLang="tr-TR" dirty="0">
                <a:latin typeface="Comic Sans MS" panose="030F0702030302020204" pitchFamily="66" charset="0"/>
              </a:rPr>
              <a:t> H</a:t>
            </a:r>
            <a:r>
              <a:rPr lang="tr-TR" altLang="tr-TR" baseline="-25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CO</a:t>
            </a:r>
            <a:r>
              <a:rPr lang="tr-TR" altLang="tr-TR" baseline="-25000" dirty="0">
                <a:latin typeface="Comic Sans MS" panose="030F0702030302020204" pitchFamily="66" charset="0"/>
              </a:rPr>
              <a:t>3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  <a:ea typeface="Arial" charset="0"/>
                <a:cs typeface="Arial" charset="0"/>
              </a:rPr>
              <a:t>»»»</a:t>
            </a:r>
            <a:r>
              <a:rPr lang="tr-TR" altLang="tr-TR" dirty="0">
                <a:latin typeface="Comic Sans MS" panose="030F0702030302020204" pitchFamily="66" charset="0"/>
              </a:rPr>
              <a:t> CO</a:t>
            </a:r>
            <a:r>
              <a:rPr lang="tr-TR" altLang="tr-TR" baseline="-25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 + H</a:t>
            </a:r>
            <a:r>
              <a:rPr lang="tr-TR" altLang="tr-TR" baseline="-25000" dirty="0">
                <a:latin typeface="Comic Sans MS" panose="030F0702030302020204" pitchFamily="66" charset="0"/>
              </a:rPr>
              <a:t>2</a:t>
            </a:r>
            <a:r>
              <a:rPr lang="tr-TR" altLang="tr-TR" dirty="0">
                <a:latin typeface="Comic Sans MS" panose="030F0702030302020204" pitchFamily="66" charset="0"/>
              </a:rPr>
              <a:t>0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Hypopotasemia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Alkalosis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>
                <a:latin typeface="Comic Sans MS" panose="030F0702030302020204" pitchFamily="66" charset="0"/>
              </a:rPr>
              <a:t>tetani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455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/>
              <a:t>www.tekinakpolat.com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271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do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expect</a:t>
            </a:r>
            <a:r>
              <a:rPr lang="tr-TR" altLang="tr-TR" dirty="0" smtClean="0">
                <a:latin typeface="Comic Sans MS" panose="030F0702030302020204" pitchFamily="66" charset="0"/>
              </a:rPr>
              <a:t> at ECG?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62651372"/>
      </p:ext>
    </p:extLst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">
      <a:dk1>
        <a:srgbClr val="000000"/>
      </a:dk1>
      <a:lt1>
        <a:srgbClr val="114FFB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B2F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Pages>8</Pages>
  <Words>1941</Words>
  <Application>Microsoft Office PowerPoint</Application>
  <PresentationFormat>Özel</PresentationFormat>
  <Paragraphs>369</Paragraphs>
  <Slides>82</Slides>
  <Notes>20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90" baseType="lpstr">
      <vt:lpstr>Arial</vt:lpstr>
      <vt:lpstr>Comic Sans MS</vt:lpstr>
      <vt:lpstr>Monotype Sorts</vt:lpstr>
      <vt:lpstr>Symbol</vt:lpstr>
      <vt:lpstr>Times New Roman</vt:lpstr>
      <vt:lpstr>Times New Roman Tur</vt:lpstr>
      <vt:lpstr>Varsayılan Tasarım</vt:lpstr>
      <vt:lpstr>Bit Eşlem Resmi</vt:lpstr>
      <vt:lpstr>DISORDERS OF POTASSIUM BALANCE</vt:lpstr>
      <vt:lpstr>Patient 1</vt:lpstr>
      <vt:lpstr>Patient 1 (continued)</vt:lpstr>
      <vt:lpstr>Problems</vt:lpstr>
      <vt:lpstr>Causes of hypopotasemia </vt:lpstr>
      <vt:lpstr>PowerPoint Sunusu</vt:lpstr>
      <vt:lpstr>Factors increasing intracellular potassium</vt:lpstr>
      <vt:lpstr>Factors decreasing intracellular potassium</vt:lpstr>
      <vt:lpstr>What do you expect at ECG?</vt:lpstr>
      <vt:lpstr>PowerPoint Sunusu</vt:lpstr>
      <vt:lpstr>Interpretation</vt:lpstr>
      <vt:lpstr>What is potassium deficit?</vt:lpstr>
      <vt:lpstr>Practical information</vt:lpstr>
      <vt:lpstr>PowerPoint Sunusu</vt:lpstr>
      <vt:lpstr>How do you plan treatment</vt:lpstr>
      <vt:lpstr>Potassium treatment (1)</vt:lpstr>
      <vt:lpstr>Potassium treatment(2)</vt:lpstr>
      <vt:lpstr>INTERTPRETATION</vt:lpstr>
      <vt:lpstr>Patient 2</vt:lpstr>
      <vt:lpstr>Patient 2 (continued)</vt:lpstr>
      <vt:lpstr>Problems</vt:lpstr>
      <vt:lpstr>How do you treat hyponatremia?</vt:lpstr>
      <vt:lpstr>How do you treat hyponatremia?</vt:lpstr>
      <vt:lpstr>K balance</vt:lpstr>
      <vt:lpstr>PowerPoint Sunusu</vt:lpstr>
      <vt:lpstr>Translocational hypopotasemia </vt:lpstr>
      <vt:lpstr>PowerPoint Sunusu</vt:lpstr>
      <vt:lpstr>Organic acidosis</vt:lpstr>
      <vt:lpstr>What are the lessons</vt:lpstr>
      <vt:lpstr>Patient 3</vt:lpstr>
      <vt:lpstr>Patient 3 (continued)</vt:lpstr>
      <vt:lpstr>PowerPoint Sunusu</vt:lpstr>
      <vt:lpstr>PowerPoint Sunusu</vt:lpstr>
      <vt:lpstr>Cause of hyperpotasemia in this patient?</vt:lpstr>
      <vt:lpstr>PowerPoint Sunusu</vt:lpstr>
      <vt:lpstr>Pseudohyperpotasemia</vt:lpstr>
      <vt:lpstr>Translocational hyperpotasemia </vt:lpstr>
      <vt:lpstr>Patient 3 (Hyperpotasemia causes)</vt:lpstr>
      <vt:lpstr>PowerPoint Sunusu</vt:lpstr>
      <vt:lpstr>Patient 3 (Interpretation)</vt:lpstr>
      <vt:lpstr>Findings supporting rhabdomylosis</vt:lpstr>
      <vt:lpstr>Patient 3 (Other problems)</vt:lpstr>
      <vt:lpstr>Patient 3 (Treatment)</vt:lpstr>
      <vt:lpstr>PowerPoint Sunusu</vt:lpstr>
      <vt:lpstr>PowerPoint Sunusu</vt:lpstr>
      <vt:lpstr>Patient 4</vt:lpstr>
      <vt:lpstr>Patient 4 (continued)</vt:lpstr>
      <vt:lpstr>Patient 4 (Interpretation)</vt:lpstr>
      <vt:lpstr>Patient 4 (Treatment)</vt:lpstr>
      <vt:lpstr>Patient 5</vt:lpstr>
      <vt:lpstr>Patient 5 (continued)</vt:lpstr>
      <vt:lpstr>Blood transfusion in hyperpotasemic patient?</vt:lpstr>
      <vt:lpstr>ANSWER</vt:lpstr>
      <vt:lpstr>PowerPoint Sunusu</vt:lpstr>
      <vt:lpstr>Patient 6</vt:lpstr>
      <vt:lpstr>Patient (continued)</vt:lpstr>
      <vt:lpstr>Lab findings supporting hypovolemia</vt:lpstr>
      <vt:lpstr>Patient with acid-base metabolism disturbance</vt:lpstr>
      <vt:lpstr>Adaptive changes expected?</vt:lpstr>
      <vt:lpstr>Adaptive changes</vt:lpstr>
      <vt:lpstr>Adaptive changes expected? Simple? Mixed? Acute? Chronic? Acute on chronic?</vt:lpstr>
      <vt:lpstr>What is anion gap?</vt:lpstr>
      <vt:lpstr>Normal anion gap acidosis</vt:lpstr>
      <vt:lpstr>Urinary anion gap</vt:lpstr>
      <vt:lpstr>PowerPoint Sunusu</vt:lpstr>
      <vt:lpstr>Other electrolyte disturbance or accompanying problem?</vt:lpstr>
      <vt:lpstr>Expected acid-base disturbances</vt:lpstr>
      <vt:lpstr>Expected acid-base disturbances</vt:lpstr>
      <vt:lpstr>Expected acid-base disturbances</vt:lpstr>
      <vt:lpstr>PowerPoint Sunusu</vt:lpstr>
      <vt:lpstr>Metabolik acidosis</vt:lpstr>
      <vt:lpstr>Patient (again)</vt:lpstr>
      <vt:lpstr>Patient (again)</vt:lpstr>
      <vt:lpstr>Patient (comment)</vt:lpstr>
      <vt:lpstr>Patient (continued): Other problems expected</vt:lpstr>
      <vt:lpstr>Patient (continued)</vt:lpstr>
      <vt:lpstr>Bicarbonate deficiency</vt:lpstr>
      <vt:lpstr>Bicarbonate dosage</vt:lpstr>
      <vt:lpstr>PowerPoint Sunusu</vt:lpstr>
      <vt:lpstr>Side effects of bicarbonate treatment</vt:lpstr>
      <vt:lpstr>Side effects of bicarbonate treatment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Asiner hücre hasarı ile birlikte olan pankreas inflamasyonuna PANKREATİT adı verilir.</dc:title>
  <dc:subject/>
  <dc:creator>Slayt merkezi</dc:creator>
  <cp:keywords/>
  <dc:description/>
  <cp:lastModifiedBy>Mehmet Tekin Akpolat</cp:lastModifiedBy>
  <cp:revision>540</cp:revision>
  <cp:lastPrinted>1601-01-01T00:00:00Z</cp:lastPrinted>
  <dcterms:created xsi:type="dcterms:W3CDTF">1998-02-23T21:08:58Z</dcterms:created>
  <dcterms:modified xsi:type="dcterms:W3CDTF">2025-11-25T07:13:09Z</dcterms:modified>
</cp:coreProperties>
</file>