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521" r:id="rId2"/>
    <p:sldId id="1024" r:id="rId3"/>
    <p:sldId id="1429" r:id="rId4"/>
    <p:sldId id="1430" r:id="rId5"/>
    <p:sldId id="1431" r:id="rId6"/>
    <p:sldId id="1432" r:id="rId7"/>
    <p:sldId id="1433" r:id="rId8"/>
    <p:sldId id="1434" r:id="rId9"/>
    <p:sldId id="1345" r:id="rId10"/>
    <p:sldId id="1425" r:id="rId11"/>
    <p:sldId id="1435" r:id="rId12"/>
    <p:sldId id="1436" r:id="rId13"/>
    <p:sldId id="1437" r:id="rId14"/>
    <p:sldId id="1438" r:id="rId15"/>
    <p:sldId id="1439" r:id="rId16"/>
    <p:sldId id="1440" r:id="rId17"/>
    <p:sldId id="1441" r:id="rId18"/>
    <p:sldId id="1442" r:id="rId19"/>
    <p:sldId id="1443" r:id="rId20"/>
    <p:sldId id="1467" r:id="rId21"/>
    <p:sldId id="1468" r:id="rId22"/>
    <p:sldId id="1470" r:id="rId23"/>
    <p:sldId id="1469" r:id="rId24"/>
    <p:sldId id="1471" r:id="rId25"/>
    <p:sldId id="1472" r:id="rId26"/>
    <p:sldId id="1473" r:id="rId27"/>
    <p:sldId id="1457" r:id="rId28"/>
    <p:sldId id="1445" r:id="rId29"/>
    <p:sldId id="1444" r:id="rId30"/>
    <p:sldId id="1426" r:id="rId31"/>
    <p:sldId id="1349" r:id="rId32"/>
    <p:sldId id="1450" r:id="rId33"/>
    <p:sldId id="1449" r:id="rId34"/>
    <p:sldId id="1352" r:id="rId35"/>
    <p:sldId id="1446" r:id="rId36"/>
    <p:sldId id="1451" r:id="rId37"/>
    <p:sldId id="1447" r:id="rId38"/>
    <p:sldId id="1448" r:id="rId39"/>
    <p:sldId id="1386" r:id="rId40"/>
    <p:sldId id="1475" r:id="rId41"/>
    <p:sldId id="1476" r:id="rId42"/>
    <p:sldId id="1465" r:id="rId43"/>
    <p:sldId id="1464" r:id="rId44"/>
    <p:sldId id="1474" r:id="rId45"/>
    <p:sldId id="1466" r:id="rId46"/>
    <p:sldId id="1458" r:id="rId47"/>
    <p:sldId id="1459" r:id="rId48"/>
    <p:sldId id="1460" r:id="rId49"/>
    <p:sldId id="1461" r:id="rId50"/>
    <p:sldId id="1462" r:id="rId51"/>
    <p:sldId id="1463" r:id="rId52"/>
    <p:sldId id="1452" r:id="rId53"/>
    <p:sldId id="1427" r:id="rId54"/>
    <p:sldId id="1453" r:id="rId55"/>
    <p:sldId id="1428" r:id="rId56"/>
    <p:sldId id="1454" r:id="rId57"/>
    <p:sldId id="1356" r:id="rId58"/>
    <p:sldId id="1317" r:id="rId59"/>
    <p:sldId id="1456" r:id="rId60"/>
  </p:sldIdLst>
  <p:sldSz cx="10591800" cy="7086600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  <a:srgbClr val="00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4392" autoAdjust="0"/>
    <p:restoredTop sz="66667" autoAdjust="0"/>
  </p:normalViewPr>
  <p:slideViewPr>
    <p:cSldViewPr>
      <p:cViewPr varScale="1">
        <p:scale>
          <a:sx n="74" d="100"/>
          <a:sy n="74" d="100"/>
        </p:scale>
        <p:origin x="182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 varScale="1">
      <p:scale>
        <a:sx n="1" d="1"/>
        <a:sy n="1" d="1"/>
      </p:scale>
      <p:origin x="0" y="-92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C20324D-6182-4F0D-88FD-E0AC5CB0CD4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14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8363" y="687388"/>
            <a:ext cx="512127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Click to edit Master text styles</a:t>
            </a:r>
          </a:p>
          <a:p>
            <a:pPr lvl="1"/>
            <a:r>
              <a:rPr lang="tr-TR" noProof="0"/>
              <a:t>Second level</a:t>
            </a:r>
          </a:p>
          <a:p>
            <a:pPr lvl="2"/>
            <a:r>
              <a:rPr lang="tr-TR" noProof="0"/>
              <a:t>Third level</a:t>
            </a:r>
          </a:p>
          <a:p>
            <a:pPr lvl="3"/>
            <a:r>
              <a:rPr lang="tr-TR" noProof="0"/>
              <a:t>Fourth level</a:t>
            </a:r>
          </a:p>
          <a:p>
            <a:pPr lvl="4"/>
            <a:r>
              <a:rPr lang="tr-TR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158F3AD-BB7F-4FB9-98C7-2D333DBDD26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108843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86E3D816-5BEE-4657-AC46-A75EAD76F1F8}" type="slidenum">
              <a:rPr lang="tr-TR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tr-TR" altLang="en-US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387597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584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B9F157CA-0EFE-4137-BAE2-B21D48FF309E}" type="slidenum">
              <a:rPr lang="tr-TR" altLang="en-US" sz="1200" smtClean="0">
                <a:latin typeface="Times New Roman" panose="02020603050405020304" pitchFamily="18" charset="0"/>
              </a:rPr>
              <a:pPr/>
              <a:t>11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2825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789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E124F056-C169-472F-B2B6-26A811F1AA3B}" type="slidenum">
              <a:rPr lang="tr-TR" altLang="en-US" sz="1200" smtClean="0">
                <a:latin typeface="Times New Roman" panose="02020603050405020304" pitchFamily="18" charset="0"/>
              </a:rPr>
              <a:pPr/>
              <a:t>12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534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843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F0B21B05-FBE4-43B2-8E3D-099E1EC6D080}" type="slidenum">
              <a:rPr lang="tr-TR" altLang="en-US" sz="1200" smtClean="0">
                <a:latin typeface="Times New Roman" panose="02020603050405020304" pitchFamily="18" charset="0"/>
              </a:rPr>
              <a:pPr/>
              <a:t>30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9044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8F3AD-BB7F-4FB9-98C7-2D333DBDD26D}" type="slidenum">
              <a:rPr lang="tr-TR" altLang="tr-TR" smtClean="0"/>
              <a:pPr>
                <a:defRPr/>
              </a:pPr>
              <a:t>37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887647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8F3AD-BB7F-4FB9-98C7-2D333DBDD26D}" type="slidenum">
              <a:rPr lang="tr-TR" altLang="tr-TR" smtClean="0"/>
              <a:pPr>
                <a:defRPr/>
              </a:pPr>
              <a:t>42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385419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70B66F95-0619-4FED-AC30-69E400E45E4C}" type="slidenum">
              <a:rPr lang="tr-TR" altLang="tr-TR" sz="1200" smtClean="0">
                <a:latin typeface="Times New Roman" panose="02020603050405020304" pitchFamily="18" charset="0"/>
              </a:rPr>
              <a:pPr/>
              <a:t>51</a:t>
            </a:fld>
            <a:endParaRPr lang="tr-TR" altLang="tr-TR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3503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843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F0B21B05-FBE4-43B2-8E3D-099E1EC6D080}" type="slidenum">
              <a:rPr lang="tr-TR" altLang="en-US" sz="1200" smtClean="0">
                <a:latin typeface="Times New Roman" panose="02020603050405020304" pitchFamily="18" charset="0"/>
              </a:rPr>
              <a:pPr/>
              <a:t>53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6036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843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F0B21B05-FBE4-43B2-8E3D-099E1EC6D080}" type="slidenum">
              <a:rPr lang="tr-TR" altLang="en-US" sz="1200" smtClean="0">
                <a:latin typeface="Times New Roman" panose="02020603050405020304" pitchFamily="18" charset="0"/>
              </a:rPr>
              <a:pPr/>
              <a:t>55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317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843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F0B21B05-FBE4-43B2-8E3D-099E1EC6D080}" type="slidenum">
              <a:rPr lang="tr-TR" altLang="en-US" sz="1200" smtClean="0">
                <a:latin typeface="Times New Roman" panose="02020603050405020304" pitchFamily="18" charset="0"/>
              </a:rPr>
              <a:pPr/>
              <a:t>2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509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altLang="en-US"/>
              <a:t> </a:t>
            </a:r>
            <a:endParaRPr lang="en-GB" altLang="en-US"/>
          </a:p>
          <a:p>
            <a:r>
              <a:rPr lang="tr-TR" altLang="en-US" b="1"/>
              <a:t> </a:t>
            </a:r>
            <a:endParaRPr lang="en-US" altLang="en-US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5E2B2630-EF11-4814-9C38-9C6101DA7893}" type="slidenum">
              <a:rPr lang="tr-TR" altLang="en-US" sz="1200" smtClean="0">
                <a:latin typeface="Times New Roman" panose="02020603050405020304" pitchFamily="18" charset="0"/>
              </a:rPr>
              <a:pPr/>
              <a:t>3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083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altLang="en-US"/>
              <a:t> </a:t>
            </a:r>
            <a:endParaRPr lang="en-GB" altLang="en-US"/>
          </a:p>
          <a:p>
            <a:r>
              <a:rPr lang="tr-TR" altLang="en-US" b="1"/>
              <a:t> </a:t>
            </a:r>
            <a:endParaRPr lang="en-US" altLang="en-US"/>
          </a:p>
        </p:txBody>
      </p:sp>
      <p:sp>
        <p:nvSpPr>
          <p:cNvPr id="2253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5072AB21-6453-42FF-BC52-1EDAFD808CC1}" type="slidenum">
              <a:rPr lang="tr-TR" altLang="en-US" sz="1200" smtClean="0">
                <a:latin typeface="Times New Roman" panose="02020603050405020304" pitchFamily="18" charset="0"/>
              </a:rPr>
              <a:pPr/>
              <a:t>4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411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altLang="en-US"/>
              <a:t> </a:t>
            </a:r>
            <a:endParaRPr lang="en-GB" altLang="en-US"/>
          </a:p>
          <a:p>
            <a:r>
              <a:rPr lang="tr-TR" altLang="en-US" b="1"/>
              <a:t> </a:t>
            </a:r>
            <a:endParaRPr lang="en-US" altLang="en-US"/>
          </a:p>
        </p:txBody>
      </p:sp>
      <p:sp>
        <p:nvSpPr>
          <p:cNvPr id="2458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C47A2CE5-BD45-41BD-8701-CE4F1906EBC0}" type="slidenum">
              <a:rPr lang="tr-TR" altLang="en-US" sz="1200" smtClean="0">
                <a:latin typeface="Times New Roman" panose="02020603050405020304" pitchFamily="18" charset="0"/>
              </a:rPr>
              <a:pPr/>
              <a:t>5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108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altLang="en-US"/>
              <a:t> </a:t>
            </a:r>
            <a:endParaRPr lang="en-GB" altLang="en-US"/>
          </a:p>
          <a:p>
            <a:r>
              <a:rPr lang="tr-TR" altLang="en-US" b="1"/>
              <a:t> </a:t>
            </a:r>
            <a:endParaRPr lang="en-US" altLang="en-US"/>
          </a:p>
        </p:txBody>
      </p:sp>
      <p:sp>
        <p:nvSpPr>
          <p:cNvPr id="2662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1DDFA561-E4EF-4B66-9364-F913B1E959F6}" type="slidenum">
              <a:rPr lang="tr-TR" altLang="en-US" sz="1200" smtClean="0">
                <a:latin typeface="Times New Roman" panose="02020603050405020304" pitchFamily="18" charset="0"/>
              </a:rPr>
              <a:pPr/>
              <a:t>6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380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altLang="en-US"/>
              <a:t> </a:t>
            </a:r>
            <a:endParaRPr lang="en-GB" altLang="en-US"/>
          </a:p>
          <a:p>
            <a:r>
              <a:rPr lang="tr-TR" altLang="en-US" b="1"/>
              <a:t> </a:t>
            </a:r>
            <a:endParaRPr lang="en-US" altLang="en-US"/>
          </a:p>
        </p:txBody>
      </p:sp>
      <p:sp>
        <p:nvSpPr>
          <p:cNvPr id="2867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808AD1AD-A879-4204-BEB3-2785B9F345F8}" type="slidenum">
              <a:rPr lang="tr-TR" altLang="en-US" sz="1200" smtClean="0">
                <a:latin typeface="Times New Roman" panose="02020603050405020304" pitchFamily="18" charset="0"/>
              </a:rPr>
              <a:pPr/>
              <a:t>7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694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altLang="en-US"/>
              <a:t> </a:t>
            </a:r>
            <a:endParaRPr lang="en-GB" altLang="en-US"/>
          </a:p>
          <a:p>
            <a:r>
              <a:rPr lang="tr-TR" altLang="en-US" b="1"/>
              <a:t> </a:t>
            </a:r>
            <a:endParaRPr lang="en-US" altLang="en-US"/>
          </a:p>
        </p:txBody>
      </p:sp>
      <p:sp>
        <p:nvSpPr>
          <p:cNvPr id="3072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388E4407-AD0C-4224-B577-45C1F527509B}" type="slidenum">
              <a:rPr lang="tr-TR" altLang="en-US" sz="1200" smtClean="0">
                <a:latin typeface="Times New Roman" panose="02020603050405020304" pitchFamily="18" charset="0"/>
              </a:rPr>
              <a:pPr/>
              <a:t>8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9990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843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F0B21B05-FBE4-43B2-8E3D-099E1EC6D080}" type="slidenum">
              <a:rPr lang="tr-TR" altLang="en-US" sz="1200" smtClean="0">
                <a:latin typeface="Times New Roman" panose="02020603050405020304" pitchFamily="18" charset="0"/>
              </a:rPr>
              <a:pPr/>
              <a:t>10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934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93750" y="2201863"/>
            <a:ext cx="9004300" cy="1519237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589088" y="4016375"/>
            <a:ext cx="7413625" cy="1809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ED3D1-D95B-4AB6-92C0-49080A51CC7D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723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CFAA2-C0BC-4063-8EF0-99F54CDDFD72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281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7829550" y="190500"/>
            <a:ext cx="2251075" cy="56769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076325" y="190500"/>
            <a:ext cx="6600825" cy="56769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29A4D-E5AA-4A1C-9F9B-DC7C41C67CCD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641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7DD23-E8A4-48A2-A403-790A5A1EB247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291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6613" y="4554538"/>
            <a:ext cx="9002712" cy="14065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36613" y="3003550"/>
            <a:ext cx="9002712" cy="15509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8CAED-F0AB-41CC-9061-BE1A965F52B9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251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076325" y="1616075"/>
            <a:ext cx="4425950" cy="4251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654675" y="1616075"/>
            <a:ext cx="4425950" cy="4251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78732-AB47-4827-BE73-E40E624C2330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19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225" y="284163"/>
            <a:ext cx="9531350" cy="11811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225" y="1585913"/>
            <a:ext cx="4679950" cy="661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30225" y="2247900"/>
            <a:ext cx="4679950" cy="40830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5380038" y="1585913"/>
            <a:ext cx="4681537" cy="661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5380038" y="2247900"/>
            <a:ext cx="4681537" cy="40830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A971D-30B5-4C13-8756-AFDA3B54F641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907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AC13D-02BB-4BF2-81CC-2B5393E63772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99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E957A-561E-44D7-B160-222FB4D7D4A2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714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225" y="282575"/>
            <a:ext cx="3484563" cy="120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141788" y="282575"/>
            <a:ext cx="5919787" cy="60483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0225" y="1482725"/>
            <a:ext cx="3484563" cy="4848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3BD40-F46D-493B-9730-C16BB6753CE7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24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076450" y="4960938"/>
            <a:ext cx="6354763" cy="5857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076450" y="633413"/>
            <a:ext cx="6354763" cy="42513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076450" y="5546725"/>
            <a:ext cx="6354763" cy="831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386BB-82F0-401C-9F67-82ED6CA0A8D9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01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6325" y="190500"/>
            <a:ext cx="90043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600" tIns="50800" rIns="1016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6325" y="1616075"/>
            <a:ext cx="9004300" cy="425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Click to edit Master text styles</a:t>
            </a:r>
          </a:p>
          <a:p>
            <a:pPr lvl="1"/>
            <a:r>
              <a:rPr lang="tr-TR" altLang="en-US"/>
              <a:t>Second level</a:t>
            </a:r>
          </a:p>
          <a:p>
            <a:pPr lvl="2"/>
            <a:r>
              <a:rPr lang="tr-TR" altLang="en-US"/>
              <a:t>Third level</a:t>
            </a:r>
          </a:p>
          <a:p>
            <a:pPr lvl="3"/>
            <a:r>
              <a:rPr lang="tr-TR" altLang="en-US"/>
              <a:t>Fourth level</a:t>
            </a:r>
          </a:p>
          <a:p>
            <a:pPr lvl="4"/>
            <a:r>
              <a:rPr lang="tr-TR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93750" y="6456363"/>
            <a:ext cx="2206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0" y="6456363"/>
            <a:ext cx="3352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1425" y="6456363"/>
            <a:ext cx="2206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algn="r">
              <a:defRPr sz="15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6F4D670-9ED0-47BB-BBAD-FC98B0AC68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04" r:id="rId1"/>
    <p:sldLayoutId id="2147486005" r:id="rId2"/>
    <p:sldLayoutId id="2147486006" r:id="rId3"/>
    <p:sldLayoutId id="2147486007" r:id="rId4"/>
    <p:sldLayoutId id="2147486008" r:id="rId5"/>
    <p:sldLayoutId id="2147486009" r:id="rId6"/>
    <p:sldLayoutId id="2147486010" r:id="rId7"/>
    <p:sldLayoutId id="2147486011" r:id="rId8"/>
    <p:sldLayoutId id="2147486012" r:id="rId9"/>
    <p:sldLayoutId id="2147486013" r:id="rId10"/>
    <p:sldLayoutId id="2147486014" r:id="rId11"/>
  </p:sldLayoutIdLst>
  <p:txStyles>
    <p:titleStyle>
      <a:lvl1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+mj-lt"/>
          <a:ea typeface="+mj-ea"/>
          <a:cs typeface="+mj-cs"/>
        </a:defRPr>
      </a:lvl1pPr>
      <a:lvl2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pitchFamily="34" charset="0"/>
        </a:defRPr>
      </a:lvl2pPr>
      <a:lvl3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pitchFamily="34" charset="0"/>
        </a:defRPr>
      </a:lvl3pPr>
      <a:lvl4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pitchFamily="34" charset="0"/>
        </a:defRPr>
      </a:lvl4pPr>
      <a:lvl5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pitchFamily="34" charset="0"/>
        </a:defRPr>
      </a:lvl5pPr>
      <a:lvl6pPr marL="4572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pitchFamily="34" charset="0"/>
        </a:defRPr>
      </a:lvl6pPr>
      <a:lvl7pPr marL="9144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pitchFamily="34" charset="0"/>
        </a:defRPr>
      </a:lvl7pPr>
      <a:lvl8pPr marL="13716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pitchFamily="34" charset="0"/>
        </a:defRPr>
      </a:lvl8pPr>
      <a:lvl9pPr marL="18288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pitchFamily="34" charset="0"/>
        </a:defRPr>
      </a:lvl9pPr>
    </p:titleStyle>
    <p:bodyStyle>
      <a:lvl1pPr marL="379413" indent="-379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FF00"/>
        </a:buClr>
        <a:buSzPct val="89000"/>
        <a:buFont typeface="Monotype Sorts" charset="2"/>
        <a:buChar char="l"/>
        <a:defRPr sz="3200" b="1">
          <a:solidFill>
            <a:schemeClr val="bg1"/>
          </a:solidFill>
          <a:latin typeface="+mn-lt"/>
          <a:ea typeface="+mn-ea"/>
          <a:cs typeface="+mn-cs"/>
        </a:defRPr>
      </a:lvl1pPr>
      <a:lvl2pPr marL="820738" indent="-3159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FF00"/>
        </a:buClr>
        <a:buSzPct val="89000"/>
        <a:buChar char="–"/>
        <a:defRPr sz="2800" b="1">
          <a:solidFill>
            <a:schemeClr val="bg1"/>
          </a:solidFill>
          <a:latin typeface="+mn-lt"/>
        </a:defRPr>
      </a:lvl2pPr>
      <a:lvl3pPr marL="1262063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</a:defRPr>
      </a:lvl3pPr>
      <a:lvl4pPr marL="1768475" indent="-254000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2200" b="1">
          <a:solidFill>
            <a:schemeClr val="bg1"/>
          </a:solidFill>
          <a:latin typeface="+mn-lt"/>
        </a:defRPr>
      </a:lvl4pPr>
      <a:lvl5pPr marL="2273300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200" b="1">
          <a:solidFill>
            <a:schemeClr val="bg1"/>
          </a:solidFill>
          <a:latin typeface="+mn-lt"/>
        </a:defRPr>
      </a:lvl5pPr>
      <a:lvl6pPr marL="2730500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200" b="1">
          <a:solidFill>
            <a:schemeClr val="bg1"/>
          </a:solidFill>
          <a:latin typeface="+mn-lt"/>
        </a:defRPr>
      </a:lvl6pPr>
      <a:lvl7pPr marL="3187700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200" b="1">
          <a:solidFill>
            <a:schemeClr val="bg1"/>
          </a:solidFill>
          <a:latin typeface="+mn-lt"/>
        </a:defRPr>
      </a:lvl7pPr>
      <a:lvl8pPr marL="3644900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200" b="1">
          <a:solidFill>
            <a:schemeClr val="bg1"/>
          </a:solidFill>
          <a:latin typeface="+mn-lt"/>
        </a:defRPr>
      </a:lvl8pPr>
      <a:lvl9pPr marL="4102100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200" b="1">
          <a:solidFill>
            <a:schemeClr val="bg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tekinakpolat.com/bobrek-temel-bilgile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81088" y="1042988"/>
            <a:ext cx="9004300" cy="1181100"/>
          </a:xfrm>
          <a:noFill/>
        </p:spPr>
        <p:txBody>
          <a:bodyPr/>
          <a:lstStyle/>
          <a:p>
            <a:r>
              <a:rPr lang="tr-TR" altLang="tr-TR" sz="4800" dirty="0">
                <a:latin typeface="Comic Sans MS" panose="030F0702030302020204" pitchFamily="66" charset="0"/>
              </a:rPr>
              <a:t>SYSTEMIC DISEASES </a:t>
            </a:r>
            <a:r>
              <a:rPr lang="tr-TR" altLang="tr-TR" sz="4800">
                <a:latin typeface="Comic Sans MS" panose="030F0702030302020204" pitchFamily="66" charset="0"/>
              </a:rPr>
              <a:t>AND KIDNEY </a:t>
            </a:r>
            <a:endParaRPr lang="tr-TR" altLang="en-US" sz="4800" dirty="0">
              <a:latin typeface="Comic Sans MS" panose="030F0702030302020204" pitchFamily="66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9650" y="2328863"/>
            <a:ext cx="9004300" cy="4251325"/>
          </a:xfrm>
          <a:noFill/>
        </p:spPr>
        <p:txBody>
          <a:bodyPr/>
          <a:lstStyle/>
          <a:p>
            <a:pPr algn="ctr">
              <a:lnSpc>
                <a:spcPct val="110000"/>
              </a:lnSpc>
              <a:buFont typeface="Monotype Sorts" charset="2"/>
              <a:buNone/>
            </a:pPr>
            <a:endParaRPr lang="tr-TR" altLang="en-US" sz="3500" dirty="0">
              <a:latin typeface="Comic Sans MS" panose="030F0702030302020204" pitchFamily="66" charset="0"/>
            </a:endParaRPr>
          </a:p>
          <a:p>
            <a:pPr algn="ctr">
              <a:lnSpc>
                <a:spcPct val="110000"/>
              </a:lnSpc>
              <a:buFont typeface="Monotype Sorts" charset="2"/>
              <a:buNone/>
            </a:pPr>
            <a:r>
              <a:rPr lang="tr-TR" altLang="en-US" sz="3500" dirty="0">
                <a:latin typeface="Comic Sans MS" panose="030F0702030302020204" pitchFamily="66" charset="0"/>
              </a:rPr>
              <a:t>Prof. Dr. Tekin AKPOLAT</a:t>
            </a:r>
          </a:p>
          <a:p>
            <a:pPr algn="ctr">
              <a:buNone/>
            </a:pPr>
            <a:r>
              <a:rPr lang="tr-TR" altLang="en-US" sz="3600" dirty="0" err="1">
                <a:latin typeface="Comic Sans MS" pitchFamily="66" charset="0"/>
              </a:rPr>
              <a:t>Istinye</a:t>
            </a:r>
            <a:r>
              <a:rPr lang="tr-TR" altLang="en-US" sz="3600" dirty="0">
                <a:latin typeface="Comic Sans MS" pitchFamily="66" charset="0"/>
              </a:rPr>
              <a:t> </a:t>
            </a:r>
            <a:r>
              <a:rPr lang="tr-TR" altLang="en-US" sz="3600" dirty="0" err="1">
                <a:latin typeface="Comic Sans MS" pitchFamily="66" charset="0"/>
              </a:rPr>
              <a:t>University</a:t>
            </a:r>
            <a:r>
              <a:rPr lang="tr-TR" altLang="en-US" sz="3600" dirty="0">
                <a:latin typeface="Comic Sans MS" pitchFamily="66" charset="0"/>
              </a:rPr>
              <a:t>, School of </a:t>
            </a:r>
            <a:r>
              <a:rPr lang="tr-TR" altLang="en-US" sz="3600" dirty="0" err="1">
                <a:latin typeface="Comic Sans MS" pitchFamily="66" charset="0"/>
              </a:rPr>
              <a:t>Medicine</a:t>
            </a:r>
            <a:endParaRPr lang="tr-TR" altLang="en-US" sz="3600" dirty="0">
              <a:latin typeface="Comic Sans MS" pitchFamily="66" charset="0"/>
            </a:endParaRPr>
          </a:p>
          <a:p>
            <a:pPr algn="ctr">
              <a:lnSpc>
                <a:spcPct val="110000"/>
              </a:lnSpc>
              <a:buFont typeface="Monotype Sorts" charset="2"/>
              <a:buNone/>
            </a:pPr>
            <a:r>
              <a:rPr lang="tr-TR" altLang="en-US" sz="3500" dirty="0">
                <a:latin typeface="Comic Sans MS" panose="030F0702030302020204" pitchFamily="66" charset="0"/>
              </a:rPr>
              <a:t>Liv </a:t>
            </a:r>
            <a:r>
              <a:rPr lang="tr-TR" altLang="en-US" sz="3500" dirty="0" err="1">
                <a:latin typeface="Comic Sans MS" panose="030F0702030302020204" pitchFamily="66" charset="0"/>
              </a:rPr>
              <a:t>Hospital</a:t>
            </a:r>
            <a:r>
              <a:rPr lang="tr-TR" altLang="en-US" sz="3500" dirty="0">
                <a:latin typeface="Comic Sans MS" panose="030F0702030302020204" pitchFamily="66" charset="0"/>
              </a:rPr>
              <a:t>-İSTANBUL</a:t>
            </a:r>
          </a:p>
          <a:p>
            <a:pPr algn="ctr">
              <a:lnSpc>
                <a:spcPct val="110000"/>
              </a:lnSpc>
              <a:buFont typeface="Monotype Sorts" charset="2"/>
              <a:buNone/>
            </a:pPr>
            <a:r>
              <a:rPr lang="tr-TR" altLang="en-US" sz="3500" dirty="0" smtClean="0">
                <a:latin typeface="Comic Sans MS" panose="030F0702030302020204" pitchFamily="66" charset="0"/>
              </a:rPr>
              <a:t>2025-2026</a:t>
            </a:r>
            <a:endParaRPr lang="tr-TR" altLang="en-US" sz="3500" dirty="0">
              <a:latin typeface="Comic Sans MS" panose="030F0702030302020204" pitchFamily="66" charset="0"/>
            </a:endParaRPr>
          </a:p>
          <a:p>
            <a:pPr algn="ctr">
              <a:lnSpc>
                <a:spcPct val="110000"/>
              </a:lnSpc>
              <a:buNone/>
            </a:pPr>
            <a:r>
              <a:rPr lang="tr-TR" altLang="en-US" sz="3600" dirty="0">
                <a:solidFill>
                  <a:srgbClr val="FFFF00"/>
                </a:solidFill>
                <a:latin typeface="Comic Sans MS" pitchFamily="66" charset="0"/>
              </a:rPr>
              <a:t>www.tekinakpolat.com</a:t>
            </a:r>
          </a:p>
          <a:p>
            <a:pPr algn="ctr">
              <a:lnSpc>
                <a:spcPct val="110000"/>
              </a:lnSpc>
              <a:buFont typeface="Monotype Sorts" charset="2"/>
              <a:buNone/>
            </a:pPr>
            <a:endParaRPr lang="tr-TR" altLang="en-US" sz="3500" dirty="0">
              <a:latin typeface="Comic Sans MS" panose="030F0702030302020204" pitchFamily="66" charset="0"/>
            </a:endParaRPr>
          </a:p>
        </p:txBody>
      </p:sp>
      <p:pic>
        <p:nvPicPr>
          <p:cNvPr id="15364" name="Picture 6" descr="https://encrypted-tbn0.gstatic.com/images?q=tbn:ANd9GcRAYcEN429V7jCAWWVWfiAQe6EQwS9p79gy7mAXTS7ZTSELGxm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4400550"/>
            <a:ext cx="2376488" cy="213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6" descr="C:\Users\tekin.akpolat\Desktop\hepsison\onemliler\kongre nefroloji 2017\istinye universite logo s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4405313"/>
            <a:ext cx="2214563" cy="221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General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information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Kidney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to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systemic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endParaRPr lang="tr-TR" altLang="tr-TR" dirty="0">
              <a:solidFill>
                <a:srgbClr val="FFFF00"/>
              </a:solidFill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Systemic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to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Accompanying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diseases</a:t>
            </a:r>
            <a:endParaRPr lang="en-US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Treatment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Problems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Summary</a:t>
            </a:r>
            <a:endParaRPr lang="tr-TR" altLang="en-US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12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800" dirty="0" err="1">
                <a:latin typeface="Comic Sans MS" panose="030F0702030302020204" pitchFamily="66" charset="0"/>
              </a:rPr>
              <a:t>Kidney</a:t>
            </a:r>
            <a:r>
              <a:rPr lang="tr-TR" altLang="tr-TR" sz="4800" dirty="0">
                <a:latin typeface="Comic Sans MS" panose="030F0702030302020204" pitchFamily="66" charset="0"/>
              </a:rPr>
              <a:t> </a:t>
            </a:r>
            <a:r>
              <a:rPr lang="tr-TR" altLang="tr-TR" sz="4800" dirty="0" err="1">
                <a:latin typeface="Comic Sans MS" panose="030F0702030302020204" pitchFamily="66" charset="0"/>
              </a:rPr>
              <a:t>diseases</a:t>
            </a:r>
            <a:endParaRPr lang="tr-TR" altLang="en-US" sz="4800" dirty="0">
              <a:latin typeface="Comic Sans MS" panose="030F0702030302020204" pitchFamily="66" charset="0"/>
            </a:endParaRPr>
          </a:p>
        </p:txBody>
      </p:sp>
      <p:sp>
        <p:nvSpPr>
          <p:cNvPr id="34819" name="2 İçerik Yer Tutucusu"/>
          <p:cNvSpPr>
            <a:spLocks noGrp="1"/>
          </p:cNvSpPr>
          <p:nvPr>
            <p:ph idx="1"/>
          </p:nvPr>
        </p:nvSpPr>
        <p:spPr>
          <a:xfrm>
            <a:off x="1062038" y="1095375"/>
            <a:ext cx="9004300" cy="4251325"/>
          </a:xfrm>
        </p:spPr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Acute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injury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Chronic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High </a:t>
            </a:r>
            <a:r>
              <a:rPr lang="tr-TR" altLang="tr-TR" dirty="0" err="1">
                <a:latin typeface="Comic Sans MS" panose="030F0702030302020204" pitchFamily="66" charset="0"/>
              </a:rPr>
              <a:t>creatinine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Glomerular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Renal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tubular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Asymptomatic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abnormalities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Fluid-electrolyte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metabolism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disorders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Other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endParaRPr lang="en-US" altLang="tr-TR" dirty="0">
              <a:latin typeface="Comic Sans MS" panose="030F0702030302020204" pitchFamily="66" charset="0"/>
            </a:endParaRPr>
          </a:p>
          <a:p>
            <a:endParaRPr lang="tr-TR" alt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57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800" dirty="0">
                <a:latin typeface="Comic Sans MS" panose="030F0702030302020204" pitchFamily="66" charset="0"/>
              </a:rPr>
              <a:t>GLOMERULAR DISEASES</a:t>
            </a:r>
            <a:endParaRPr lang="en-US" altLang="tr-TR" sz="4800" dirty="0">
              <a:latin typeface="Comic Sans MS" panose="030F0702030302020204" pitchFamily="66" charset="0"/>
            </a:endParaRPr>
          </a:p>
        </p:txBody>
      </p:sp>
      <p:sp>
        <p:nvSpPr>
          <p:cNvPr id="3686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In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practice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we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see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glomerular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in </a:t>
            </a:r>
            <a:r>
              <a:rPr lang="tr-TR" altLang="tr-TR" dirty="0" err="1">
                <a:latin typeface="Comic Sans MS" panose="030F0702030302020204" pitchFamily="66" charset="0"/>
              </a:rPr>
              <a:t>six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type</a:t>
            </a:r>
            <a:r>
              <a:rPr lang="tr-TR" altLang="tr-TR" dirty="0">
                <a:latin typeface="Comic Sans MS" panose="030F0702030302020204" pitchFamily="66" charset="0"/>
              </a:rPr>
              <a:t> of </a:t>
            </a:r>
            <a:r>
              <a:rPr lang="tr-TR" altLang="tr-TR" dirty="0" err="1">
                <a:latin typeface="Comic Sans MS" panose="030F0702030302020204" pitchFamily="66" charset="0"/>
              </a:rPr>
              <a:t>presentations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Patient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may</a:t>
            </a:r>
            <a:r>
              <a:rPr lang="tr-TR" altLang="tr-TR" dirty="0">
                <a:latin typeface="Comic Sans MS" panose="030F0702030302020204" pitchFamily="66" charset="0"/>
              </a:rPr>
              <a:t> be </a:t>
            </a:r>
            <a:r>
              <a:rPr lang="tr-TR" altLang="tr-TR" dirty="0" err="1">
                <a:latin typeface="Comic Sans MS" panose="030F0702030302020204" pitchFamily="66" charset="0"/>
              </a:rPr>
              <a:t>asymptomatic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or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may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have</a:t>
            </a:r>
            <a:r>
              <a:rPr lang="tr-TR" altLang="tr-TR" dirty="0">
                <a:latin typeface="Comic Sans MS" panose="030F0702030302020204" pitchFamily="66" charset="0"/>
              </a:rPr>
              <a:t> severe/</a:t>
            </a:r>
            <a:r>
              <a:rPr lang="tr-TR" altLang="tr-TR" dirty="0" err="1">
                <a:latin typeface="Comic Sans MS" panose="030F0702030302020204" pitchFamily="66" charset="0"/>
              </a:rPr>
              <a:t>rapidly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progressive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failure</a:t>
            </a:r>
            <a:r>
              <a:rPr lang="tr-TR" altLang="tr-TR" dirty="0">
                <a:latin typeface="Comic Sans MS" panose="030F0702030302020204" pitchFamily="66" charset="0"/>
              </a:rPr>
              <a:t>.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42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800" dirty="0">
                <a:latin typeface="Comic Sans MS" panose="030F0702030302020204" pitchFamily="66" charset="0"/>
              </a:rPr>
              <a:t>GLOMERULAR DISEASES</a:t>
            </a:r>
            <a:endParaRPr lang="en-US" altLang="tr-TR" sz="4800" dirty="0">
              <a:latin typeface="Comic Sans MS" panose="030F0702030302020204" pitchFamily="66" charset="0"/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1.Urinary </a:t>
            </a:r>
            <a:r>
              <a:rPr lang="tr-TR" altLang="tr-TR" dirty="0" err="1">
                <a:latin typeface="Comic Sans MS" panose="030F0702030302020204" pitchFamily="66" charset="0"/>
              </a:rPr>
              <a:t>abnormalities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2.Macroscopic </a:t>
            </a:r>
            <a:r>
              <a:rPr lang="tr-TR" altLang="tr-TR" dirty="0" err="1">
                <a:latin typeface="Comic Sans MS" panose="030F0702030302020204" pitchFamily="66" charset="0"/>
              </a:rPr>
              <a:t>hematuria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3.Nephrotic </a:t>
            </a:r>
            <a:r>
              <a:rPr lang="tr-TR" altLang="tr-TR" dirty="0" err="1">
                <a:latin typeface="Comic Sans MS" panose="030F0702030302020204" pitchFamily="66" charset="0"/>
              </a:rPr>
              <a:t>syndrome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4.Acute </a:t>
            </a:r>
            <a:r>
              <a:rPr lang="tr-TR" altLang="tr-TR" dirty="0" err="1">
                <a:latin typeface="Comic Sans MS" panose="030F0702030302020204" pitchFamily="66" charset="0"/>
              </a:rPr>
              <a:t>glomerulonephritis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5.Chronic </a:t>
            </a:r>
            <a:r>
              <a:rPr lang="tr-TR" altLang="tr-TR" dirty="0" err="1">
                <a:latin typeface="Comic Sans MS" panose="030F0702030302020204" pitchFamily="66" charset="0"/>
              </a:rPr>
              <a:t>glomerulonephritis</a:t>
            </a:r>
            <a:r>
              <a:rPr lang="tr-TR" altLang="tr-TR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6.Rapidly </a:t>
            </a:r>
            <a:r>
              <a:rPr lang="tr-TR" altLang="tr-TR" dirty="0" err="1">
                <a:latin typeface="Comic Sans MS" panose="030F0702030302020204" pitchFamily="66" charset="0"/>
              </a:rPr>
              <a:t>progressive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nephritis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/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80271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400" dirty="0" err="1">
                <a:latin typeface="Comic Sans MS" panose="030F0702030302020204" pitchFamily="66" charset="0"/>
              </a:rPr>
              <a:t>Causes</a:t>
            </a:r>
            <a:r>
              <a:rPr lang="tr-TR" altLang="tr-TR" sz="4400" dirty="0">
                <a:latin typeface="Comic Sans MS" panose="030F0702030302020204" pitchFamily="66" charset="0"/>
              </a:rPr>
              <a:t> of minimal </a:t>
            </a:r>
            <a:r>
              <a:rPr lang="tr-TR" altLang="tr-TR" sz="4400" dirty="0" err="1">
                <a:latin typeface="Comic Sans MS" panose="030F0702030302020204" pitchFamily="66" charset="0"/>
              </a:rPr>
              <a:t>change</a:t>
            </a:r>
            <a:r>
              <a:rPr lang="tr-TR" altLang="tr-TR" sz="4400" dirty="0">
                <a:latin typeface="Comic Sans MS" panose="030F0702030302020204" pitchFamily="66" charset="0"/>
              </a:rPr>
              <a:t> </a:t>
            </a:r>
            <a:r>
              <a:rPr lang="tr-TR" altLang="tr-TR" sz="4400" dirty="0" err="1">
                <a:latin typeface="Comic Sans MS" panose="030F0702030302020204" pitchFamily="66" charset="0"/>
              </a:rPr>
              <a:t>disease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Malignancy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Hodgkin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Medicines</a:t>
            </a:r>
            <a:r>
              <a:rPr lang="tr-TR" altLang="tr-TR" dirty="0">
                <a:latin typeface="Comic Sans MS" panose="030F0702030302020204" pitchFamily="66" charset="0"/>
              </a:rPr>
              <a:t> (</a:t>
            </a:r>
            <a:r>
              <a:rPr lang="tr-TR" altLang="tr-TR" dirty="0" err="1">
                <a:latin typeface="Comic Sans MS" panose="030F0702030302020204" pitchFamily="66" charset="0"/>
              </a:rPr>
              <a:t>Non-steroidal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antiinflammatory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medicines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Lithium</a:t>
            </a:r>
            <a:r>
              <a:rPr lang="tr-TR" altLang="tr-TR" dirty="0">
                <a:latin typeface="Comic Sans MS" panose="030F0702030302020204" pitchFamily="66" charset="0"/>
              </a:rPr>
              <a:t>, Gold, </a:t>
            </a:r>
            <a:r>
              <a:rPr lang="tr-TR" altLang="tr-TR" dirty="0" err="1">
                <a:latin typeface="Comic Sans MS" panose="030F0702030302020204" pitchFamily="66" charset="0"/>
              </a:rPr>
              <a:t>Interferon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Ampicillin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Rifampicin</a:t>
            </a:r>
            <a:r>
              <a:rPr lang="tr-TR" altLang="tr-TR" dirty="0">
                <a:latin typeface="Comic Sans MS" panose="030F0702030302020204" pitchFamily="66" charset="0"/>
              </a:rPr>
              <a:t>)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Allergic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states</a:t>
            </a:r>
            <a:r>
              <a:rPr lang="tr-TR" altLang="tr-TR" dirty="0">
                <a:latin typeface="Comic Sans MS" panose="030F0702030302020204" pitchFamily="66" charset="0"/>
              </a:rPr>
              <a:t> (</a:t>
            </a:r>
            <a:r>
              <a:rPr lang="tr-TR" altLang="tr-TR" dirty="0" err="1">
                <a:latin typeface="Comic Sans MS" panose="030F0702030302020204" pitchFamily="66" charset="0"/>
              </a:rPr>
              <a:t>Food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ivy</a:t>
            </a:r>
            <a:r>
              <a:rPr lang="tr-TR" altLang="tr-TR" dirty="0">
                <a:latin typeface="Comic Sans MS" panose="030F0702030302020204" pitchFamily="66" charset="0"/>
              </a:rPr>
              <a:t>, polen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bee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sting</a:t>
            </a:r>
            <a:r>
              <a:rPr lang="tr-TR" altLang="tr-TR" dirty="0">
                <a:latin typeface="Comic Sans MS" panose="030F0702030302020204" pitchFamily="66" charset="0"/>
              </a:rPr>
              <a:t>)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IgA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nephropathy</a:t>
            </a:r>
            <a:endParaRPr lang="tr-TR" altLang="tr-TR" dirty="0">
              <a:latin typeface="Comic Sans MS" panose="030F0702030302020204" pitchFamily="66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66192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400" dirty="0" err="1">
                <a:latin typeface="Comic Sans MS" panose="030F0702030302020204" pitchFamily="66" charset="0"/>
              </a:rPr>
              <a:t>Causes</a:t>
            </a:r>
            <a:r>
              <a:rPr lang="tr-TR" altLang="tr-TR" sz="4400" dirty="0">
                <a:latin typeface="Comic Sans MS" panose="030F0702030302020204" pitchFamily="66" charset="0"/>
              </a:rPr>
              <a:t> of </a:t>
            </a:r>
            <a:r>
              <a:rPr lang="tr-TR" altLang="tr-TR" sz="4400" dirty="0" err="1">
                <a:latin typeface="Comic Sans MS" panose="030F0702030302020204" pitchFamily="66" charset="0"/>
              </a:rPr>
              <a:t>mesangial</a:t>
            </a:r>
            <a:r>
              <a:rPr lang="tr-TR" altLang="tr-TR" sz="4400" dirty="0">
                <a:latin typeface="Comic Sans MS" panose="030F0702030302020204" pitchFamily="66" charset="0"/>
              </a:rPr>
              <a:t> </a:t>
            </a:r>
            <a:r>
              <a:rPr lang="tr-TR" altLang="tr-TR" sz="4400" dirty="0" err="1">
                <a:latin typeface="Comic Sans MS" panose="030F0702030302020204" pitchFamily="66" charset="0"/>
              </a:rPr>
              <a:t>proliferative</a:t>
            </a:r>
            <a:r>
              <a:rPr lang="tr-TR" altLang="tr-TR" sz="4400" dirty="0">
                <a:latin typeface="Comic Sans MS" panose="030F0702030302020204" pitchFamily="66" charset="0"/>
              </a:rPr>
              <a:t> GN</a:t>
            </a:r>
            <a:endParaRPr lang="en-US" altLang="tr-TR" sz="4400" dirty="0">
              <a:latin typeface="Comic Sans MS" panose="030F0702030302020204" pitchFamily="66" charset="0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1055688" y="2030413"/>
            <a:ext cx="9004300" cy="4251325"/>
          </a:xfrm>
        </p:spPr>
        <p:txBody>
          <a:bodyPr/>
          <a:lstStyle/>
          <a:p>
            <a:r>
              <a:rPr lang="tr-TR" altLang="tr-TR" sz="2400" dirty="0" err="1">
                <a:latin typeface="Comic Sans MS" panose="030F0702030302020204" pitchFamily="66" charset="0"/>
              </a:rPr>
              <a:t>Recovering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postinfectious</a:t>
            </a:r>
            <a:r>
              <a:rPr lang="tr-TR" altLang="tr-TR" sz="2400" dirty="0">
                <a:latin typeface="Comic Sans MS" panose="030F0702030302020204" pitchFamily="66" charset="0"/>
              </a:rPr>
              <a:t> GN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SLE</a:t>
            </a: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Henoch-Schönlein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purpura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Other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vasculitides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Rheumatoid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arthritis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Alport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syndrome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Goodpasture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syndrome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Kimura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disease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altLang="tr-TR" sz="2400" dirty="0">
                <a:latin typeface="Comic Sans MS" panose="030F0702030302020204" pitchFamily="66" charset="0"/>
              </a:rPr>
              <a:t>D-</a:t>
            </a:r>
            <a:r>
              <a:rPr lang="tr-TR" altLang="tr-TR" sz="2400" dirty="0" err="1">
                <a:latin typeface="Comic Sans MS" panose="030F0702030302020204" pitchFamily="66" charset="0"/>
              </a:rPr>
              <a:t>penicillamine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endParaRPr lang="en-US" altLang="tr-TR" sz="2400" dirty="0"/>
          </a:p>
        </p:txBody>
      </p:sp>
    </p:spTree>
    <p:extLst>
      <p:ext uri="{BB962C8B-B14F-4D97-AF65-F5344CB8AC3E}">
        <p14:creationId xmlns:p14="http://schemas.microsoft.com/office/powerpoint/2010/main" val="41385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dirty="0" err="1">
                <a:latin typeface="Comic Sans MS" panose="030F0702030302020204" pitchFamily="66" charset="0"/>
              </a:rPr>
              <a:t>Causes</a:t>
            </a:r>
            <a:r>
              <a:rPr lang="tr-TR" altLang="tr-TR" sz="4000" dirty="0">
                <a:latin typeface="Comic Sans MS" panose="030F0702030302020204" pitchFamily="66" charset="0"/>
              </a:rPr>
              <a:t> of </a:t>
            </a:r>
            <a:r>
              <a:rPr lang="tr-TR" altLang="tr-TR" sz="4000" dirty="0" err="1">
                <a:latin typeface="Comic Sans MS" panose="030F0702030302020204" pitchFamily="66" charset="0"/>
              </a:rPr>
              <a:t>focal</a:t>
            </a:r>
            <a:r>
              <a:rPr lang="tr-TR" altLang="tr-TR" sz="4000" dirty="0">
                <a:latin typeface="Comic Sans MS" panose="030F0702030302020204" pitchFamily="66" charset="0"/>
              </a:rPr>
              <a:t> </a:t>
            </a:r>
            <a:r>
              <a:rPr lang="tr-TR" altLang="tr-TR" sz="4000" dirty="0" err="1">
                <a:latin typeface="Comic Sans MS" panose="030F0702030302020204" pitchFamily="66" charset="0"/>
              </a:rPr>
              <a:t>and</a:t>
            </a:r>
            <a:r>
              <a:rPr lang="tr-TR" altLang="tr-TR" sz="4000" dirty="0">
                <a:latin typeface="Comic Sans MS" panose="030F0702030302020204" pitchFamily="66" charset="0"/>
              </a:rPr>
              <a:t> </a:t>
            </a:r>
            <a:r>
              <a:rPr lang="tr-TR" altLang="tr-TR" sz="4000" dirty="0" err="1">
                <a:latin typeface="Comic Sans MS" panose="030F0702030302020204" pitchFamily="66" charset="0"/>
              </a:rPr>
              <a:t>segmental</a:t>
            </a:r>
            <a:r>
              <a:rPr lang="tr-TR" altLang="tr-TR" sz="4000" dirty="0">
                <a:latin typeface="Comic Sans MS" panose="030F0702030302020204" pitchFamily="66" charset="0"/>
              </a:rPr>
              <a:t> </a:t>
            </a:r>
            <a:r>
              <a:rPr lang="tr-TR" altLang="tr-TR" sz="4000" dirty="0" err="1">
                <a:latin typeface="Comic Sans MS" panose="030F0702030302020204" pitchFamily="66" charset="0"/>
              </a:rPr>
              <a:t>glomerulosclerosis</a:t>
            </a:r>
            <a:endParaRPr lang="en-US" altLang="tr-TR" sz="4000" dirty="0">
              <a:latin typeface="Comic Sans MS" panose="030F0702030302020204" pitchFamily="66" charset="0"/>
            </a:endParaRP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HIV </a:t>
            </a:r>
            <a:r>
              <a:rPr lang="tr-TR" altLang="tr-TR" dirty="0" err="1">
                <a:latin typeface="Comic Sans MS" panose="030F0702030302020204" pitchFamily="66" charset="0"/>
              </a:rPr>
              <a:t>infection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AIDS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Heroin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addiction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Vesicoureteral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reflux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Malignancy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Massive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obesity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Solitary</a:t>
            </a:r>
            <a:r>
              <a:rPr lang="tr-TR" altLang="tr-TR" dirty="0">
                <a:latin typeface="Comic Sans MS" panose="030F0702030302020204" pitchFamily="66" charset="0"/>
              </a:rPr>
              <a:t> (</a:t>
            </a:r>
            <a:r>
              <a:rPr lang="tr-TR" altLang="tr-TR" dirty="0" err="1">
                <a:latin typeface="Comic Sans MS" panose="030F0702030302020204" pitchFamily="66" charset="0"/>
              </a:rPr>
              <a:t>single</a:t>
            </a:r>
            <a:r>
              <a:rPr lang="tr-TR" altLang="tr-TR" dirty="0">
                <a:latin typeface="Comic Sans MS" panose="030F0702030302020204" pitchFamily="66" charset="0"/>
              </a:rPr>
              <a:t>) </a:t>
            </a:r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Chronic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transplant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rejection</a:t>
            </a:r>
            <a:endParaRPr lang="tr-TR" altLang="tr-TR" dirty="0">
              <a:latin typeface="Comic Sans MS" panose="030F0702030302020204" pitchFamily="66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07128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dirty="0" err="1">
                <a:latin typeface="Comic Sans MS" panose="030F0702030302020204" pitchFamily="66" charset="0"/>
              </a:rPr>
              <a:t>Causes</a:t>
            </a:r>
            <a:r>
              <a:rPr lang="tr-TR" altLang="tr-TR" sz="3200" dirty="0">
                <a:latin typeface="Comic Sans MS" panose="030F0702030302020204" pitchFamily="66" charset="0"/>
              </a:rPr>
              <a:t> of </a:t>
            </a:r>
            <a:r>
              <a:rPr lang="tr-TR" altLang="tr-TR" sz="3200" dirty="0" err="1">
                <a:latin typeface="Comic Sans MS" panose="030F0702030302020204" pitchFamily="66" charset="0"/>
              </a:rPr>
              <a:t>membranous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glomerulopathy</a:t>
            </a:r>
            <a:endParaRPr lang="en-US" altLang="tr-TR" sz="3200" dirty="0">
              <a:latin typeface="Comic Sans MS" panose="030F0702030302020204" pitchFamily="66" charset="0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dirty="0" err="1">
                <a:latin typeface="Comic Sans MS" panose="030F0702030302020204" pitchFamily="66" charset="0"/>
              </a:rPr>
              <a:t>Medicines</a:t>
            </a:r>
            <a:r>
              <a:rPr lang="tr-TR" altLang="tr-TR" sz="2400" dirty="0">
                <a:latin typeface="Comic Sans MS" panose="030F0702030302020204" pitchFamily="66" charset="0"/>
              </a:rPr>
              <a:t> (Gold, D-</a:t>
            </a:r>
            <a:r>
              <a:rPr lang="tr-TR" altLang="tr-TR" sz="2400" dirty="0" err="1">
                <a:latin typeface="Comic Sans MS" panose="030F0702030302020204" pitchFamily="66" charset="0"/>
              </a:rPr>
              <a:t>Penicillamine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Captopril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Mercury</a:t>
            </a:r>
            <a:r>
              <a:rPr lang="tr-TR" altLang="tr-TR" sz="2400" dirty="0">
                <a:latin typeface="Comic Sans MS" panose="030F0702030302020204" pitchFamily="66" charset="0"/>
              </a:rPr>
              <a:t>, NSAID, </a:t>
            </a:r>
            <a:r>
              <a:rPr lang="tr-TR" altLang="tr-TR" sz="2400" dirty="0" err="1">
                <a:latin typeface="Comic Sans MS" panose="030F0702030302020204" pitchFamily="66" charset="0"/>
              </a:rPr>
              <a:t>Probenecid</a:t>
            </a:r>
            <a:r>
              <a:rPr lang="tr-TR" altLang="tr-TR" sz="2400" dirty="0">
                <a:latin typeface="Comic Sans MS" panose="030F0702030302020204" pitchFamily="66" charset="0"/>
              </a:rPr>
              <a:t>)</a:t>
            </a: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Malignancy</a:t>
            </a:r>
            <a:r>
              <a:rPr lang="tr-TR" altLang="tr-TR" sz="2400" dirty="0">
                <a:latin typeface="Comic Sans MS" panose="030F0702030302020204" pitchFamily="66" charset="0"/>
              </a:rPr>
              <a:t> (</a:t>
            </a:r>
            <a:r>
              <a:rPr lang="tr-TR" altLang="tr-TR" sz="2400" dirty="0" err="1">
                <a:latin typeface="Comic Sans MS" panose="030F0702030302020204" pitchFamily="66" charset="0"/>
              </a:rPr>
              <a:t>Lung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ca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colon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ca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gastric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ca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breast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ca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lymphomas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leukemias</a:t>
            </a:r>
            <a:r>
              <a:rPr lang="tr-TR" altLang="tr-TR" sz="2400" dirty="0">
                <a:latin typeface="Comic Sans MS" panose="030F0702030302020204" pitchFamily="66" charset="0"/>
              </a:rPr>
              <a:t>)</a:t>
            </a: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Multisystem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disease</a:t>
            </a:r>
            <a:r>
              <a:rPr lang="tr-TR" altLang="tr-TR" sz="2400" dirty="0">
                <a:latin typeface="Comic Sans MS" panose="030F0702030302020204" pitchFamily="66" charset="0"/>
              </a:rPr>
              <a:t> (SLE, RA, </a:t>
            </a:r>
            <a:r>
              <a:rPr lang="tr-TR" altLang="tr-TR" sz="2400" dirty="0" err="1">
                <a:latin typeface="Comic Sans MS" panose="030F0702030302020204" pitchFamily="66" charset="0"/>
              </a:rPr>
              <a:t>sickle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cell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anemia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sarcoidosis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Guillain-Barre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syndrome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infections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hepatitis</a:t>
            </a:r>
            <a:r>
              <a:rPr lang="tr-TR" altLang="tr-TR" sz="2400" dirty="0">
                <a:latin typeface="Comic Sans MS" panose="030F0702030302020204" pitchFamily="66" charset="0"/>
              </a:rPr>
              <a:t> B </a:t>
            </a:r>
            <a:r>
              <a:rPr lang="tr-TR" altLang="tr-TR" sz="2400" dirty="0" err="1">
                <a:latin typeface="Comic Sans MS" panose="030F0702030302020204" pitchFamily="66" charset="0"/>
              </a:rPr>
              <a:t>virus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infection</a:t>
            </a:r>
            <a:r>
              <a:rPr lang="tr-TR" altLang="tr-TR" sz="2400" dirty="0">
                <a:latin typeface="Comic Sans MS" panose="030F0702030302020204" pitchFamily="66" charset="0"/>
              </a:rPr>
              <a:t>)</a:t>
            </a: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Other</a:t>
            </a:r>
            <a:r>
              <a:rPr lang="tr-TR" altLang="tr-TR" sz="2400" dirty="0">
                <a:latin typeface="Comic Sans MS" panose="030F0702030302020204" pitchFamily="66" charset="0"/>
              </a:rPr>
              <a:t> (</a:t>
            </a:r>
            <a:r>
              <a:rPr lang="tr-TR" altLang="tr-TR" sz="2400" dirty="0" err="1">
                <a:latin typeface="Comic Sans MS" panose="030F0702030302020204" pitchFamily="66" charset="0"/>
              </a:rPr>
              <a:t>chronic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rejection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thyroiditis</a:t>
            </a:r>
            <a:r>
              <a:rPr lang="tr-TR" altLang="tr-TR" sz="2400" dirty="0">
                <a:latin typeface="Comic Sans MS" panose="030F0702030302020204" pitchFamily="66" charset="0"/>
              </a:rPr>
              <a:t>)</a:t>
            </a:r>
          </a:p>
          <a:p>
            <a:endParaRPr lang="en-US" altLang="tr-TR" sz="2400" dirty="0"/>
          </a:p>
        </p:txBody>
      </p:sp>
    </p:spTree>
    <p:extLst>
      <p:ext uri="{BB962C8B-B14F-4D97-AF65-F5344CB8AC3E}">
        <p14:creationId xmlns:p14="http://schemas.microsoft.com/office/powerpoint/2010/main" val="340891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dirty="0" err="1">
                <a:latin typeface="Comic Sans MS" panose="030F0702030302020204" pitchFamily="66" charset="0"/>
              </a:rPr>
              <a:t>Causes</a:t>
            </a:r>
            <a:r>
              <a:rPr lang="tr-TR" altLang="tr-TR" sz="4000" dirty="0">
                <a:latin typeface="Comic Sans MS" panose="030F0702030302020204" pitchFamily="66" charset="0"/>
              </a:rPr>
              <a:t> of </a:t>
            </a:r>
            <a:r>
              <a:rPr lang="tr-TR" altLang="tr-TR" sz="4000" dirty="0" err="1">
                <a:latin typeface="Comic Sans MS" panose="030F0702030302020204" pitchFamily="66" charset="0"/>
              </a:rPr>
              <a:t>membranoproliferative</a:t>
            </a:r>
            <a:r>
              <a:rPr lang="tr-TR" altLang="tr-TR" sz="4000" dirty="0">
                <a:latin typeface="Comic Sans MS" panose="030F0702030302020204" pitchFamily="66" charset="0"/>
              </a:rPr>
              <a:t> </a:t>
            </a:r>
            <a:r>
              <a:rPr lang="tr-TR" altLang="tr-TR" sz="4000" dirty="0" err="1">
                <a:latin typeface="Comic Sans MS" panose="030F0702030302020204" pitchFamily="66" charset="0"/>
              </a:rPr>
              <a:t>glomerulonephritis</a:t>
            </a:r>
            <a:r>
              <a:rPr lang="tr-TR" altLang="tr-TR" sz="4000" dirty="0">
                <a:latin typeface="Comic Sans MS" panose="030F0702030302020204" pitchFamily="66" charset="0"/>
              </a:rPr>
              <a:t> 1</a:t>
            </a:r>
            <a:endParaRPr lang="en-US" altLang="tr-TR" sz="4000" dirty="0">
              <a:latin typeface="Comic Sans MS" panose="030F0702030302020204" pitchFamily="66" charset="0"/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SLE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Mixed </a:t>
            </a:r>
            <a:r>
              <a:rPr lang="tr-TR" altLang="tr-TR" dirty="0" err="1">
                <a:latin typeface="Comic Sans MS" panose="030F0702030302020204" pitchFamily="66" charset="0"/>
              </a:rPr>
              <a:t>essential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cryoglobulinemia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Chronic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active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hepatitis</a:t>
            </a:r>
            <a:r>
              <a:rPr lang="tr-TR" altLang="tr-TR" dirty="0">
                <a:latin typeface="Comic Sans MS" panose="030F0702030302020204" pitchFamily="66" charset="0"/>
              </a:rPr>
              <a:t> (HBV </a:t>
            </a:r>
            <a:r>
              <a:rPr lang="tr-TR" altLang="tr-TR" dirty="0" err="1">
                <a:latin typeface="Comic Sans MS" panose="030F0702030302020204" pitchFamily="66" charset="0"/>
              </a:rPr>
              <a:t>or</a:t>
            </a:r>
            <a:r>
              <a:rPr lang="tr-TR" altLang="tr-TR" dirty="0">
                <a:latin typeface="Comic Sans MS" panose="030F0702030302020204" pitchFamily="66" charset="0"/>
              </a:rPr>
              <a:t> HCV)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Light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or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heavy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chain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nephropathy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Sickle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cell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Infective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endocarditis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infected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ventriculoatrial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shunt</a:t>
            </a:r>
            <a:endParaRPr lang="tr-TR" alt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72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dirty="0" err="1">
                <a:latin typeface="Comic Sans MS" panose="030F0702030302020204" pitchFamily="66" charset="0"/>
              </a:rPr>
              <a:t>Causes</a:t>
            </a:r>
            <a:r>
              <a:rPr lang="tr-TR" altLang="tr-TR" sz="4000" dirty="0">
                <a:latin typeface="Comic Sans MS" panose="030F0702030302020204" pitchFamily="66" charset="0"/>
              </a:rPr>
              <a:t> of </a:t>
            </a:r>
            <a:r>
              <a:rPr lang="tr-TR" altLang="tr-TR" sz="4000" dirty="0" err="1">
                <a:latin typeface="Comic Sans MS" panose="030F0702030302020204" pitchFamily="66" charset="0"/>
              </a:rPr>
              <a:t>membranoproliferative</a:t>
            </a:r>
            <a:r>
              <a:rPr lang="tr-TR" altLang="tr-TR" sz="4000" dirty="0">
                <a:latin typeface="Comic Sans MS" panose="030F0702030302020204" pitchFamily="66" charset="0"/>
              </a:rPr>
              <a:t> </a:t>
            </a:r>
            <a:r>
              <a:rPr lang="tr-TR" altLang="tr-TR" sz="4000" dirty="0" err="1">
                <a:latin typeface="Comic Sans MS" panose="030F0702030302020204" pitchFamily="66" charset="0"/>
              </a:rPr>
              <a:t>glomerulonephritis</a:t>
            </a:r>
            <a:r>
              <a:rPr lang="tr-TR" altLang="tr-TR" sz="4000" dirty="0">
                <a:latin typeface="Comic Sans MS" panose="030F0702030302020204" pitchFamily="66" charset="0"/>
              </a:rPr>
              <a:t> 2</a:t>
            </a:r>
            <a:endParaRPr lang="en-US" altLang="tr-TR" sz="4000" dirty="0">
              <a:latin typeface="Comic Sans MS" panose="030F0702030302020204" pitchFamily="66" charset="0"/>
            </a:endParaRP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Visceral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abscess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Mycoplasma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infection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Chronic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lymphocytic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leukemia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lymphomas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Chlorpropamide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Chronic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transplant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rejection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Others</a:t>
            </a:r>
            <a:endParaRPr lang="tr-TR" altLang="tr-TR" dirty="0">
              <a:latin typeface="Comic Sans MS" panose="030F0702030302020204" pitchFamily="66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58864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General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information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to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systemic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Systemic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to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Accompanying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diseases</a:t>
            </a:r>
            <a:endParaRPr lang="en-US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Treatment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Problems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Summary</a:t>
            </a:r>
            <a:endParaRPr lang="tr-TR" altLang="en-US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400" dirty="0" err="1">
                <a:latin typeface="Comic Sans MS" panose="030F0702030302020204" pitchFamily="66" charset="0"/>
              </a:rPr>
              <a:t>Mesangial</a:t>
            </a:r>
            <a:r>
              <a:rPr lang="tr-TR" altLang="tr-TR" sz="4400" dirty="0">
                <a:latin typeface="Comic Sans MS" panose="030F0702030302020204" pitchFamily="66" charset="0"/>
              </a:rPr>
              <a:t> </a:t>
            </a:r>
            <a:r>
              <a:rPr lang="tr-TR" altLang="tr-TR" sz="4400" dirty="0" err="1">
                <a:latin typeface="Comic Sans MS" panose="030F0702030302020204" pitchFamily="66" charset="0"/>
              </a:rPr>
              <a:t>IgA</a:t>
            </a:r>
            <a:r>
              <a:rPr lang="tr-TR" altLang="tr-TR" sz="4400" dirty="0">
                <a:latin typeface="Comic Sans MS" panose="030F0702030302020204" pitchFamily="66" charset="0"/>
              </a:rPr>
              <a:t> </a:t>
            </a:r>
            <a:r>
              <a:rPr lang="tr-TR" altLang="tr-TR" sz="4400" dirty="0" err="1">
                <a:latin typeface="Comic Sans MS" panose="030F0702030302020204" pitchFamily="66" charset="0"/>
              </a:rPr>
              <a:t>deposition</a:t>
            </a:r>
            <a:endParaRPr lang="en-US" altLang="tr-TR" sz="4400" dirty="0">
              <a:latin typeface="Comic Sans MS" panose="030F0702030302020204" pitchFamily="66" charset="0"/>
            </a:endParaRP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dirty="0" err="1">
                <a:latin typeface="Comic Sans MS" panose="030F0702030302020204" pitchFamily="66" charset="0"/>
              </a:rPr>
              <a:t>Henoch-Schönlein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purpura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Chronic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liver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disease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Gastrointestinal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diseses</a:t>
            </a:r>
            <a:r>
              <a:rPr lang="tr-TR" altLang="tr-TR" sz="2400" dirty="0">
                <a:latin typeface="Comic Sans MS" panose="030F0702030302020204" pitchFamily="66" charset="0"/>
              </a:rPr>
              <a:t> (</a:t>
            </a:r>
            <a:r>
              <a:rPr lang="tr-TR" altLang="tr-TR" sz="2400" dirty="0" err="1">
                <a:latin typeface="Comic Sans MS" panose="030F0702030302020204" pitchFamily="66" charset="0"/>
              </a:rPr>
              <a:t>Celiac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disease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Crohn’s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disease</a:t>
            </a:r>
            <a:r>
              <a:rPr lang="tr-TR" altLang="tr-TR" sz="2400" dirty="0">
                <a:latin typeface="Comic Sans MS" panose="030F0702030302020204" pitchFamily="66" charset="0"/>
              </a:rPr>
              <a:t>)</a:t>
            </a: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Respiratory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diseases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Dermatologic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diseases</a:t>
            </a:r>
            <a:r>
              <a:rPr lang="tr-TR" altLang="tr-TR" sz="2400" dirty="0">
                <a:latin typeface="Comic Sans MS" panose="030F0702030302020204" pitchFamily="66" charset="0"/>
              </a:rPr>
              <a:t> (</a:t>
            </a:r>
            <a:r>
              <a:rPr lang="tr-TR" altLang="tr-TR" sz="2400" dirty="0" err="1">
                <a:latin typeface="Comic Sans MS" panose="030F0702030302020204" pitchFamily="66" charset="0"/>
              </a:rPr>
              <a:t>Dermatitis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herpatiformis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Leprosy</a:t>
            </a:r>
            <a:r>
              <a:rPr lang="tr-TR" altLang="tr-TR" sz="2400" dirty="0">
                <a:latin typeface="Comic Sans MS" panose="030F0702030302020204" pitchFamily="66" charset="0"/>
              </a:rPr>
              <a:t>)</a:t>
            </a: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Ankylosing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Spondilitis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Recurrent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polychondritis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Others</a:t>
            </a:r>
            <a:r>
              <a:rPr lang="tr-TR" altLang="tr-TR" sz="2400" dirty="0">
                <a:latin typeface="Comic Sans MS" panose="030F0702030302020204" pitchFamily="66" charset="0"/>
              </a:rPr>
              <a:t> (HIV </a:t>
            </a:r>
            <a:r>
              <a:rPr lang="tr-TR" altLang="tr-TR" sz="2400" dirty="0" err="1">
                <a:latin typeface="Comic Sans MS" panose="030F0702030302020204" pitchFamily="66" charset="0"/>
              </a:rPr>
              <a:t>infection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Wegener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granulomatosis</a:t>
            </a:r>
            <a:r>
              <a:rPr lang="tr-TR" altLang="tr-TR" sz="2400" dirty="0">
                <a:latin typeface="Comic Sans MS" panose="030F0702030302020204" pitchFamily="66" charset="0"/>
              </a:rPr>
              <a:t>)</a:t>
            </a:r>
          </a:p>
          <a:p>
            <a:endParaRPr lang="en-US" altLang="tr-TR" sz="2400" dirty="0"/>
          </a:p>
        </p:txBody>
      </p:sp>
    </p:spTree>
    <p:extLst>
      <p:ext uri="{BB962C8B-B14F-4D97-AF65-F5344CB8AC3E}">
        <p14:creationId xmlns:p14="http://schemas.microsoft.com/office/powerpoint/2010/main" val="233891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dirty="0" err="1">
                <a:latin typeface="Comic Sans MS" panose="030F0702030302020204" pitchFamily="66" charset="0"/>
              </a:rPr>
              <a:t>Rapidly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progressive</a:t>
            </a:r>
            <a:r>
              <a:rPr lang="tr-TR" altLang="tr-TR" sz="3200" dirty="0">
                <a:latin typeface="Comic Sans MS" panose="030F0702030302020204" pitchFamily="66" charset="0"/>
              </a:rPr>
              <a:t> (</a:t>
            </a:r>
            <a:r>
              <a:rPr lang="tr-TR" altLang="tr-TR" sz="3200" dirty="0" err="1">
                <a:latin typeface="Comic Sans MS" panose="030F0702030302020204" pitchFamily="66" charset="0"/>
              </a:rPr>
              <a:t>crescentic</a:t>
            </a:r>
            <a:r>
              <a:rPr lang="tr-TR" altLang="tr-TR" sz="3200" dirty="0">
                <a:latin typeface="Comic Sans MS" panose="030F0702030302020204" pitchFamily="66" charset="0"/>
              </a:rPr>
              <a:t>) GN: </a:t>
            </a:r>
            <a:r>
              <a:rPr lang="tr-TR" altLang="tr-TR" sz="3200" dirty="0" err="1">
                <a:latin typeface="Comic Sans MS" panose="030F0702030302020204" pitchFamily="66" charset="0"/>
              </a:rPr>
              <a:t>Secondary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causes</a:t>
            </a:r>
            <a:r>
              <a:rPr lang="tr-TR" altLang="tr-TR" sz="3200" dirty="0">
                <a:latin typeface="Comic Sans MS" panose="030F0702030302020204" pitchFamily="66" charset="0"/>
              </a:rPr>
              <a:t> 1</a:t>
            </a:r>
            <a:endParaRPr lang="en-US" altLang="tr-TR" sz="3200" dirty="0">
              <a:latin typeface="Comic Sans MS" panose="030F0702030302020204" pitchFamily="66" charset="0"/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 err="1">
                <a:latin typeface="Comic Sans MS" panose="030F0702030302020204" pitchFamily="66" charset="0"/>
              </a:rPr>
              <a:t>Infectious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 marL="0" indent="0"/>
            <a:r>
              <a:rPr lang="tr-TR" altLang="tr-TR" dirty="0" err="1">
                <a:latin typeface="Comic Sans MS" panose="030F0702030302020204" pitchFamily="66" charset="0"/>
              </a:rPr>
              <a:t>Poststreptococcal</a:t>
            </a:r>
            <a:r>
              <a:rPr lang="tr-TR" altLang="tr-TR" dirty="0">
                <a:latin typeface="Comic Sans MS" panose="030F0702030302020204" pitchFamily="66" charset="0"/>
              </a:rPr>
              <a:t> GN, </a:t>
            </a:r>
            <a:r>
              <a:rPr lang="tr-TR" altLang="tr-TR" dirty="0" err="1">
                <a:latin typeface="Comic Sans MS" panose="030F0702030302020204" pitchFamily="66" charset="0"/>
              </a:rPr>
              <a:t>Infective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endocarditis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Visceral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sepsis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Hepatitis</a:t>
            </a:r>
            <a:r>
              <a:rPr lang="tr-TR" altLang="tr-TR" dirty="0">
                <a:latin typeface="Comic Sans MS" panose="030F0702030302020204" pitchFamily="66" charset="0"/>
              </a:rPr>
              <a:t> B, </a:t>
            </a:r>
          </a:p>
          <a:p>
            <a:pPr marL="0" indent="0"/>
            <a:r>
              <a:rPr lang="tr-TR" altLang="tr-TR" dirty="0" err="1">
                <a:latin typeface="Comic Sans MS" panose="030F0702030302020204" pitchFamily="66" charset="0"/>
              </a:rPr>
              <a:t>Legionnaire’s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 marL="0" indent="0"/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62964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dirty="0" err="1">
                <a:latin typeface="Comic Sans MS" panose="030F0702030302020204" pitchFamily="66" charset="0"/>
              </a:rPr>
              <a:t>Rapidly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progressive</a:t>
            </a:r>
            <a:r>
              <a:rPr lang="tr-TR" altLang="tr-TR" sz="3200" dirty="0">
                <a:latin typeface="Comic Sans MS" panose="030F0702030302020204" pitchFamily="66" charset="0"/>
              </a:rPr>
              <a:t> (</a:t>
            </a:r>
            <a:r>
              <a:rPr lang="tr-TR" altLang="tr-TR" sz="3200" dirty="0" err="1">
                <a:latin typeface="Comic Sans MS" panose="030F0702030302020204" pitchFamily="66" charset="0"/>
              </a:rPr>
              <a:t>crescentic</a:t>
            </a:r>
            <a:r>
              <a:rPr lang="tr-TR" altLang="tr-TR" sz="3200" dirty="0">
                <a:latin typeface="Comic Sans MS" panose="030F0702030302020204" pitchFamily="66" charset="0"/>
              </a:rPr>
              <a:t>) GN: </a:t>
            </a:r>
            <a:r>
              <a:rPr lang="tr-TR" altLang="tr-TR" sz="3200" dirty="0" err="1">
                <a:latin typeface="Comic Sans MS" panose="030F0702030302020204" pitchFamily="66" charset="0"/>
              </a:rPr>
              <a:t>Secondary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causes</a:t>
            </a:r>
            <a:r>
              <a:rPr lang="tr-TR" altLang="tr-TR" sz="3200" dirty="0">
                <a:latin typeface="Comic Sans MS" panose="030F0702030302020204" pitchFamily="66" charset="0"/>
              </a:rPr>
              <a:t> 2</a:t>
            </a:r>
            <a:endParaRPr lang="en-US" altLang="tr-TR" sz="3200" dirty="0">
              <a:latin typeface="Comic Sans MS" panose="030F0702030302020204" pitchFamily="66" charset="0"/>
            </a:endParaRP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 err="1">
                <a:latin typeface="Comic Sans MS" panose="030F0702030302020204" pitchFamily="66" charset="0"/>
              </a:rPr>
              <a:t>Multisystem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 marL="0" indent="0"/>
            <a:r>
              <a:rPr lang="tr-TR" altLang="tr-TR" dirty="0">
                <a:latin typeface="Comic Sans MS" panose="030F0702030302020204" pitchFamily="66" charset="0"/>
              </a:rPr>
              <a:t>SLE, </a:t>
            </a:r>
            <a:r>
              <a:rPr lang="tr-TR" altLang="tr-TR" dirty="0" err="1">
                <a:latin typeface="Comic Sans MS" panose="030F0702030302020204" pitchFamily="66" charset="0"/>
              </a:rPr>
              <a:t>Goodpasture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syndrome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Henoch-Schönlein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purpura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Systemik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necrotising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vasculitis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microscopic</a:t>
            </a:r>
            <a:r>
              <a:rPr lang="tr-TR" altLang="tr-TR" dirty="0">
                <a:latin typeface="Comic Sans MS" panose="030F0702030302020204" pitchFamily="66" charset="0"/>
              </a:rPr>
              <a:t> PAN, </a:t>
            </a:r>
            <a:r>
              <a:rPr lang="tr-TR" altLang="tr-TR" dirty="0" err="1">
                <a:latin typeface="Comic Sans MS" panose="030F0702030302020204" pitchFamily="66" charset="0"/>
              </a:rPr>
              <a:t>Essential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mixed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cryoglobulinemia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Neoplasms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Recurrent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polychondritis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Rheumatoid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arthritis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 marL="0" indent="0"/>
            <a:endParaRPr lang="tr-TR" altLang="tr-TR" dirty="0">
              <a:latin typeface="Comic Sans MS" panose="030F0702030302020204" pitchFamily="66" charset="0"/>
            </a:endParaRPr>
          </a:p>
          <a:p>
            <a:pPr marL="0" indent="0"/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76009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dirty="0" err="1">
                <a:latin typeface="Comic Sans MS" panose="030F0702030302020204" pitchFamily="66" charset="0"/>
              </a:rPr>
              <a:t>Rapidly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progressive</a:t>
            </a:r>
            <a:r>
              <a:rPr lang="tr-TR" altLang="tr-TR" sz="3200" dirty="0">
                <a:latin typeface="Comic Sans MS" panose="030F0702030302020204" pitchFamily="66" charset="0"/>
              </a:rPr>
              <a:t> (</a:t>
            </a:r>
            <a:r>
              <a:rPr lang="tr-TR" altLang="tr-TR" sz="3200" dirty="0" err="1">
                <a:latin typeface="Comic Sans MS" panose="030F0702030302020204" pitchFamily="66" charset="0"/>
              </a:rPr>
              <a:t>crescentic</a:t>
            </a:r>
            <a:r>
              <a:rPr lang="tr-TR" altLang="tr-TR" sz="3200" dirty="0">
                <a:latin typeface="Comic Sans MS" panose="030F0702030302020204" pitchFamily="66" charset="0"/>
              </a:rPr>
              <a:t>) GN: </a:t>
            </a:r>
            <a:r>
              <a:rPr lang="tr-TR" altLang="tr-TR" sz="3200" dirty="0" err="1">
                <a:latin typeface="Comic Sans MS" panose="030F0702030302020204" pitchFamily="66" charset="0"/>
              </a:rPr>
              <a:t>Secondary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causes</a:t>
            </a:r>
            <a:r>
              <a:rPr lang="tr-TR" altLang="tr-TR" sz="3200" dirty="0">
                <a:latin typeface="Comic Sans MS" panose="030F0702030302020204" pitchFamily="66" charset="0"/>
              </a:rPr>
              <a:t> 3</a:t>
            </a:r>
            <a:endParaRPr lang="en-US" altLang="tr-TR" sz="3200" dirty="0">
              <a:latin typeface="Comic Sans MS" panose="030F0702030302020204" pitchFamily="66" charset="0"/>
            </a:endParaRP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 err="1">
                <a:latin typeface="Comic Sans MS" panose="030F0702030302020204" pitchFamily="66" charset="0"/>
              </a:rPr>
              <a:t>Medicines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 marL="0" indent="0"/>
            <a:r>
              <a:rPr lang="tr-TR" altLang="tr-TR" dirty="0">
                <a:latin typeface="Comic Sans MS" panose="030F0702030302020204" pitchFamily="66" charset="0"/>
              </a:rPr>
              <a:t>D-</a:t>
            </a:r>
            <a:r>
              <a:rPr lang="tr-TR" altLang="tr-TR" dirty="0" err="1">
                <a:latin typeface="Comic Sans MS" panose="030F0702030302020204" pitchFamily="66" charset="0"/>
              </a:rPr>
              <a:t>Penicillamine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rifampicin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allopurinol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hydralazine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 marL="0" indent="0"/>
            <a:endParaRPr lang="tr-TR" altLang="tr-TR" dirty="0"/>
          </a:p>
          <a:p>
            <a:pPr marL="0" indent="0"/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66198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dirty="0" err="1">
                <a:latin typeface="Comic Sans MS" panose="030F0702030302020204" pitchFamily="66" charset="0"/>
              </a:rPr>
              <a:t>Rapidly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progressive</a:t>
            </a:r>
            <a:r>
              <a:rPr lang="tr-TR" altLang="tr-TR" sz="3200" dirty="0">
                <a:latin typeface="Comic Sans MS" panose="030F0702030302020204" pitchFamily="66" charset="0"/>
              </a:rPr>
              <a:t> (</a:t>
            </a:r>
            <a:r>
              <a:rPr lang="tr-TR" altLang="tr-TR" sz="3200" dirty="0" err="1">
                <a:latin typeface="Comic Sans MS" panose="030F0702030302020204" pitchFamily="66" charset="0"/>
              </a:rPr>
              <a:t>crescentic</a:t>
            </a:r>
            <a:r>
              <a:rPr lang="tr-TR" altLang="tr-TR" sz="3200" dirty="0">
                <a:latin typeface="Comic Sans MS" panose="030F0702030302020204" pitchFamily="66" charset="0"/>
              </a:rPr>
              <a:t>) GN: </a:t>
            </a:r>
            <a:r>
              <a:rPr lang="tr-TR" altLang="tr-TR" sz="3200" dirty="0" err="1">
                <a:latin typeface="Comic Sans MS" panose="030F0702030302020204" pitchFamily="66" charset="0"/>
              </a:rPr>
              <a:t>Secondary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causes</a:t>
            </a:r>
            <a:r>
              <a:rPr lang="tr-TR" altLang="tr-TR" sz="3200" dirty="0">
                <a:latin typeface="Comic Sans MS" panose="030F0702030302020204" pitchFamily="66" charset="0"/>
              </a:rPr>
              <a:t> 4</a:t>
            </a:r>
            <a:endParaRPr lang="en-US" altLang="tr-TR" sz="3200" dirty="0">
              <a:latin typeface="Comic Sans MS" panose="030F0702030302020204" pitchFamily="66" charset="0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 err="1">
                <a:latin typeface="Comic Sans MS" panose="030F0702030302020204" pitchFamily="66" charset="0"/>
              </a:rPr>
              <a:t>Crescentic</a:t>
            </a:r>
            <a:r>
              <a:rPr lang="tr-TR" altLang="tr-TR" dirty="0">
                <a:latin typeface="Comic Sans MS" panose="030F0702030302020204" pitchFamily="66" charset="0"/>
              </a:rPr>
              <a:t> GN on </a:t>
            </a:r>
            <a:r>
              <a:rPr lang="tr-TR" altLang="tr-TR" dirty="0" err="1">
                <a:latin typeface="Comic Sans MS" panose="030F0702030302020204" pitchFamily="66" charset="0"/>
              </a:rPr>
              <a:t>primary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glomerular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 marL="0" indent="0"/>
            <a:r>
              <a:rPr lang="tr-TR" altLang="tr-TR" dirty="0" err="1">
                <a:latin typeface="Comic Sans MS" panose="030F0702030302020204" pitchFamily="66" charset="0"/>
              </a:rPr>
              <a:t>Mesangiocapillary</a:t>
            </a:r>
            <a:r>
              <a:rPr lang="tr-TR" altLang="tr-TR" dirty="0">
                <a:latin typeface="Comic Sans MS" panose="030F0702030302020204" pitchFamily="66" charset="0"/>
              </a:rPr>
              <a:t> GN</a:t>
            </a:r>
          </a:p>
          <a:p>
            <a:pPr marL="0" indent="0"/>
            <a:r>
              <a:rPr lang="tr-TR" altLang="tr-TR" dirty="0" err="1">
                <a:latin typeface="Comic Sans MS" panose="030F0702030302020204" pitchFamily="66" charset="0"/>
              </a:rPr>
              <a:t>Membranous</a:t>
            </a:r>
            <a:r>
              <a:rPr lang="tr-TR" altLang="tr-TR" dirty="0">
                <a:latin typeface="Comic Sans MS" panose="030F0702030302020204" pitchFamily="66" charset="0"/>
              </a:rPr>
              <a:t> GN</a:t>
            </a:r>
          </a:p>
          <a:p>
            <a:pPr marL="0" indent="0"/>
            <a:r>
              <a:rPr lang="tr-TR" altLang="tr-TR" dirty="0">
                <a:latin typeface="Comic Sans MS" panose="030F0702030302020204" pitchFamily="66" charset="0"/>
              </a:rPr>
              <a:t>Berger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</a:rPr>
              <a:t> (</a:t>
            </a:r>
            <a:r>
              <a:rPr lang="tr-TR" altLang="tr-TR" dirty="0" err="1">
                <a:latin typeface="Comic Sans MS" panose="030F0702030302020204" pitchFamily="66" charset="0"/>
              </a:rPr>
              <a:t>IgA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nephropathy</a:t>
            </a:r>
            <a:r>
              <a:rPr lang="tr-TR" altLang="tr-TR" dirty="0">
                <a:latin typeface="Comic Sans MS" panose="030F0702030302020204" pitchFamily="66" charset="0"/>
              </a:rPr>
              <a:t>)</a:t>
            </a:r>
          </a:p>
          <a:p>
            <a:pPr marL="0" indent="0"/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49709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dirty="0" err="1">
                <a:latin typeface="Comic Sans MS" panose="030F0702030302020204" pitchFamily="66" charset="0"/>
              </a:rPr>
              <a:t>Infectious</a:t>
            </a:r>
            <a:r>
              <a:rPr lang="tr-TR" altLang="tr-TR" sz="3600" dirty="0">
                <a:latin typeface="Comic Sans MS" panose="030F0702030302020204" pitchFamily="66" charset="0"/>
              </a:rPr>
              <a:t> </a:t>
            </a:r>
            <a:r>
              <a:rPr lang="tr-TR" altLang="tr-TR" sz="3600" dirty="0" err="1">
                <a:latin typeface="Comic Sans MS" panose="030F0702030302020204" pitchFamily="66" charset="0"/>
              </a:rPr>
              <a:t>diseases</a:t>
            </a:r>
            <a:r>
              <a:rPr lang="tr-TR" altLang="tr-TR" sz="3600" dirty="0">
                <a:latin typeface="Comic Sans MS" panose="030F0702030302020204" pitchFamily="66" charset="0"/>
              </a:rPr>
              <a:t> </a:t>
            </a:r>
            <a:r>
              <a:rPr lang="tr-TR" altLang="tr-TR" sz="3600" dirty="0" err="1">
                <a:latin typeface="Comic Sans MS" panose="030F0702030302020204" pitchFamily="66" charset="0"/>
              </a:rPr>
              <a:t>causing</a:t>
            </a:r>
            <a:r>
              <a:rPr lang="tr-TR" altLang="tr-TR" sz="3600" dirty="0">
                <a:latin typeface="Comic Sans MS" panose="030F0702030302020204" pitchFamily="66" charset="0"/>
              </a:rPr>
              <a:t> </a:t>
            </a:r>
            <a:r>
              <a:rPr lang="tr-TR" altLang="tr-TR" sz="3600" dirty="0" err="1">
                <a:latin typeface="Comic Sans MS" panose="030F0702030302020204" pitchFamily="66" charset="0"/>
              </a:rPr>
              <a:t>acute</a:t>
            </a:r>
            <a:r>
              <a:rPr lang="tr-TR" altLang="tr-TR" sz="3600" dirty="0">
                <a:latin typeface="Comic Sans MS" panose="030F0702030302020204" pitchFamily="66" charset="0"/>
              </a:rPr>
              <a:t> GN</a:t>
            </a:r>
            <a:endParaRPr lang="en-US" altLang="tr-TR" sz="3600" dirty="0">
              <a:latin typeface="Comic Sans MS" panose="030F0702030302020204" pitchFamily="66" charset="0"/>
            </a:endParaRP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Bacterial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infections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altLang="tr-TR" sz="2800" dirty="0" err="1">
                <a:latin typeface="Comic Sans MS" panose="030F0702030302020204" pitchFamily="66" charset="0"/>
              </a:rPr>
              <a:t>Pneumococcal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pneumonia</a:t>
            </a:r>
            <a:r>
              <a:rPr lang="tr-TR" altLang="tr-TR" sz="2800" dirty="0">
                <a:latin typeface="Comic Sans MS" panose="030F0702030302020204" pitchFamily="66" charset="0"/>
              </a:rPr>
              <a:t>, gram </a:t>
            </a:r>
            <a:r>
              <a:rPr lang="tr-TR" altLang="tr-TR" sz="2800" dirty="0" err="1">
                <a:latin typeface="Comic Sans MS" panose="030F0702030302020204" pitchFamily="66" charset="0"/>
              </a:rPr>
              <a:t>negative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sepsis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gonococcus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infections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secondary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syphilis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infections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brucellosis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endocarditis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shunt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infection</a:t>
            </a:r>
            <a:endParaRPr lang="tr-TR" altLang="tr-TR" sz="2800" dirty="0">
              <a:latin typeface="Comic Sans MS" panose="030F0702030302020204" pitchFamily="66" charset="0"/>
            </a:endParaRPr>
          </a:p>
          <a:p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Viral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infections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altLang="tr-TR" sz="2800" dirty="0" err="1">
                <a:latin typeface="Comic Sans MS" panose="030F0702030302020204" pitchFamily="66" charset="0"/>
              </a:rPr>
              <a:t>Mumps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hepatitis</a:t>
            </a:r>
            <a:r>
              <a:rPr lang="tr-TR" altLang="tr-TR" sz="2800" dirty="0">
                <a:latin typeface="Comic Sans MS" panose="030F0702030302020204" pitchFamily="66" charset="0"/>
              </a:rPr>
              <a:t> B </a:t>
            </a:r>
            <a:r>
              <a:rPr lang="tr-TR" altLang="tr-TR" sz="2800" dirty="0" err="1">
                <a:latin typeface="Comic Sans MS" panose="030F0702030302020204" pitchFamily="66" charset="0"/>
              </a:rPr>
              <a:t>infection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infectious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mononucleosis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coxsackie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virus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infections</a:t>
            </a:r>
            <a:endParaRPr lang="tr-TR" altLang="tr-TR" sz="2800" dirty="0">
              <a:latin typeface="Comic Sans MS" panose="030F0702030302020204" pitchFamily="66" charset="0"/>
            </a:endParaRPr>
          </a:p>
          <a:p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Parasitary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infections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altLang="tr-TR" sz="2800" dirty="0" err="1">
                <a:latin typeface="Comic Sans MS" panose="030F0702030302020204" pitchFamily="66" charset="0"/>
              </a:rPr>
              <a:t>Malaria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toxoplasmosis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histoplasmosis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trichinosis</a:t>
            </a:r>
            <a:endParaRPr lang="tr-TR" altLang="tr-TR" sz="2800" dirty="0">
              <a:latin typeface="Comic Sans MS" panose="030F0702030302020204" pitchFamily="66" charset="0"/>
            </a:endParaRPr>
          </a:p>
          <a:p>
            <a:endParaRPr lang="en-US" altLang="tr-TR" sz="2800" dirty="0"/>
          </a:p>
        </p:txBody>
      </p:sp>
    </p:spTree>
    <p:extLst>
      <p:ext uri="{BB962C8B-B14F-4D97-AF65-F5344CB8AC3E}">
        <p14:creationId xmlns:p14="http://schemas.microsoft.com/office/powerpoint/2010/main" val="58449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dirty="0" err="1">
                <a:latin typeface="Comic Sans MS" panose="030F0702030302020204" pitchFamily="66" charset="0"/>
              </a:rPr>
              <a:t>Noninfectious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diseases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causing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acute</a:t>
            </a:r>
            <a:r>
              <a:rPr lang="tr-TR" altLang="tr-TR" sz="3200" dirty="0">
                <a:latin typeface="Comic Sans MS" panose="030F0702030302020204" pitchFamily="66" charset="0"/>
              </a:rPr>
              <a:t> GN</a:t>
            </a:r>
            <a:endParaRPr lang="en-US" altLang="tr-TR" sz="3200" dirty="0">
              <a:latin typeface="Comic Sans MS" panose="030F0702030302020204" pitchFamily="66" charset="0"/>
            </a:endParaRP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Multisystem</a:t>
            </a:r>
            <a:r>
              <a: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Diseases</a:t>
            </a:r>
            <a:r>
              <a: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altLang="tr-TR" sz="2400" dirty="0">
                <a:latin typeface="Comic Sans MS" panose="030F0702030302020204" pitchFamily="66" charset="0"/>
              </a:rPr>
              <a:t>SLE, </a:t>
            </a:r>
            <a:r>
              <a:rPr lang="tr-TR" altLang="tr-TR" sz="2400" dirty="0" err="1">
                <a:latin typeface="Comic Sans MS" panose="030F0702030302020204" pitchFamily="66" charset="0"/>
              </a:rPr>
              <a:t>Henoch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Schönlein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purpura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vasculitides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infective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endokarditis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Goodpasture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syndrome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Alport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syndrome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Primary</a:t>
            </a:r>
            <a:r>
              <a: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Glomerular</a:t>
            </a:r>
            <a:r>
              <a: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Diseases</a:t>
            </a:r>
            <a:r>
              <a: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altLang="tr-TR" sz="2400" dirty="0">
                <a:latin typeface="Comic Sans MS" panose="030F0702030302020204" pitchFamily="66" charset="0"/>
              </a:rPr>
              <a:t>MPGN, </a:t>
            </a:r>
            <a:r>
              <a:rPr lang="tr-TR" altLang="tr-TR" sz="2400" dirty="0" err="1">
                <a:latin typeface="Comic Sans MS" panose="030F0702030302020204" pitchFamily="66" charset="0"/>
              </a:rPr>
              <a:t>Mesangial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proliferative</a:t>
            </a:r>
            <a:r>
              <a:rPr lang="tr-TR" altLang="tr-TR" sz="2400" dirty="0">
                <a:latin typeface="Comic Sans MS" panose="030F0702030302020204" pitchFamily="66" charset="0"/>
              </a:rPr>
              <a:t> GN, Berger </a:t>
            </a:r>
            <a:r>
              <a:rPr lang="tr-TR" altLang="tr-TR" sz="2400" dirty="0" err="1">
                <a:latin typeface="Comic Sans MS" panose="030F0702030302020204" pitchFamily="66" charset="0"/>
              </a:rPr>
              <a:t>Disease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Nonglomerular</a:t>
            </a:r>
            <a:r>
              <a: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Disease</a:t>
            </a:r>
            <a:r>
              <a:rPr lang="tr-TR" altLang="tr-TR" sz="24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altLang="tr-TR" sz="2400" dirty="0" err="1">
                <a:latin typeface="Comic Sans MS" panose="030F0702030302020204" pitchFamily="66" charset="0"/>
              </a:rPr>
              <a:t>Tubulointerstitial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nephritis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malign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hypertension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atheroembolic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kidney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disease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thrombotic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thrombocytopenic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purpura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endParaRPr lang="en-US" altLang="tr-TR" sz="2400" dirty="0"/>
          </a:p>
        </p:txBody>
      </p:sp>
    </p:spTree>
    <p:extLst>
      <p:ext uri="{BB962C8B-B14F-4D97-AF65-F5344CB8AC3E}">
        <p14:creationId xmlns:p14="http://schemas.microsoft.com/office/powerpoint/2010/main" val="164843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dirty="0">
                <a:latin typeface="Comic Sans MS" panose="030F0702030302020204" pitchFamily="66" charset="0"/>
              </a:rPr>
              <a:t>RENAL TUBULAR DISEASES</a:t>
            </a:r>
            <a:endParaRPr lang="en-US" altLang="tr-TR" sz="4000" dirty="0">
              <a:latin typeface="Comic Sans MS" panose="030F0702030302020204" pitchFamily="66" charset="0"/>
            </a:endParaRP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Primary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or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secondary</a:t>
            </a:r>
            <a:r>
              <a:rPr lang="tr-TR" altLang="tr-TR" dirty="0">
                <a:latin typeface="Comic Sans MS" panose="030F0702030302020204" pitchFamily="66" charset="0"/>
              </a:rPr>
              <a:t>.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Acute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or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chronic</a:t>
            </a:r>
            <a:r>
              <a:rPr lang="tr-TR" altLang="tr-TR" dirty="0">
                <a:latin typeface="Comic Sans MS" panose="030F0702030302020204" pitchFamily="66" charset="0"/>
              </a:rPr>
              <a:t>.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Signs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symptoms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vary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Signs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symptoms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depend</a:t>
            </a:r>
            <a:r>
              <a:rPr lang="tr-TR" altLang="tr-TR" dirty="0">
                <a:latin typeface="Comic Sans MS" panose="030F0702030302020204" pitchFamily="66" charset="0"/>
              </a:rPr>
              <a:t> on </a:t>
            </a:r>
            <a:r>
              <a:rPr lang="tr-TR" altLang="tr-TR" dirty="0" err="1">
                <a:latin typeface="Comic Sans MS" panose="030F0702030302020204" pitchFamily="66" charset="0"/>
              </a:rPr>
              <a:t>affected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tubular</a:t>
            </a:r>
            <a:r>
              <a:rPr lang="tr-TR" altLang="tr-TR" dirty="0">
                <a:latin typeface="Comic Sans MS" panose="030F0702030302020204" pitchFamily="66" charset="0"/>
              </a:rPr>
              <a:t> site.</a:t>
            </a: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71594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dirty="0" err="1">
                <a:latin typeface="Comic Sans MS" panose="030F0702030302020204" pitchFamily="66" charset="0"/>
              </a:rPr>
              <a:t>Localization</a:t>
            </a:r>
            <a:r>
              <a:rPr lang="tr-TR" altLang="tr-TR" sz="4000" dirty="0">
                <a:latin typeface="Comic Sans MS" panose="030F0702030302020204" pitchFamily="66" charset="0"/>
              </a:rPr>
              <a:t> </a:t>
            </a:r>
            <a:r>
              <a:rPr lang="tr-TR" altLang="tr-TR" sz="4000" dirty="0" err="1">
                <a:latin typeface="Comic Sans MS" panose="030F0702030302020204" pitchFamily="66" charset="0"/>
              </a:rPr>
              <a:t>vs</a:t>
            </a:r>
            <a:r>
              <a:rPr lang="tr-TR" altLang="tr-TR" sz="4000" dirty="0">
                <a:latin typeface="Comic Sans MS" panose="030F0702030302020204" pitchFamily="66" charset="0"/>
              </a:rPr>
              <a:t> </a:t>
            </a:r>
            <a:r>
              <a:rPr lang="tr-TR" altLang="tr-TR" sz="4000" dirty="0" err="1">
                <a:latin typeface="Comic Sans MS" panose="030F0702030302020204" pitchFamily="66" charset="0"/>
              </a:rPr>
              <a:t>tubular</a:t>
            </a:r>
            <a:r>
              <a:rPr lang="tr-TR" altLang="tr-TR" sz="4000" dirty="0">
                <a:latin typeface="Comic Sans MS" panose="030F0702030302020204" pitchFamily="66" charset="0"/>
              </a:rPr>
              <a:t> </a:t>
            </a:r>
            <a:r>
              <a:rPr lang="tr-TR" altLang="tr-TR" sz="4000" dirty="0" err="1">
                <a:latin typeface="Comic Sans MS" panose="030F0702030302020204" pitchFamily="66" charset="0"/>
              </a:rPr>
              <a:t>dysfunction</a:t>
            </a:r>
            <a:endParaRPr lang="en-US" altLang="tr-TR" sz="4000" dirty="0">
              <a:latin typeface="Comic Sans MS" panose="030F0702030302020204" pitchFamily="66" charset="0"/>
            </a:endParaRP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1076325" y="1239044"/>
            <a:ext cx="9004300" cy="4251325"/>
          </a:xfrm>
        </p:spPr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CORTEX</a:t>
            </a:r>
          </a:p>
          <a:p>
            <a:pPr marL="0" indent="0"/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Proximal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tubul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: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Reduced</a:t>
            </a:r>
            <a:r>
              <a:rPr lang="tr-TR" altLang="en-US" sz="2800" dirty="0">
                <a:latin typeface="Comic Sans MS" panose="030F0702030302020204" pitchFamily="66" charset="0"/>
              </a:rPr>
              <a:t> amino </a:t>
            </a:r>
            <a:r>
              <a:rPr lang="tr-TR" altLang="en-US" sz="2800" dirty="0" err="1">
                <a:latin typeface="Comic Sans MS" panose="030F0702030302020204" pitchFamily="66" charset="0"/>
              </a:rPr>
              <a:t>acid</a:t>
            </a:r>
            <a:r>
              <a:rPr lang="tr-TR" altLang="en-US" sz="2800" dirty="0">
                <a:latin typeface="Comic Sans MS" panose="030F0702030302020204" pitchFamily="66" charset="0"/>
              </a:rPr>
              <a:t>, </a:t>
            </a:r>
            <a:r>
              <a:rPr lang="tr-TR" altLang="en-US" sz="2800" dirty="0" err="1">
                <a:latin typeface="Comic Sans MS" panose="030F0702030302020204" pitchFamily="66" charset="0"/>
              </a:rPr>
              <a:t>bicarbonate</a:t>
            </a:r>
            <a:r>
              <a:rPr lang="tr-TR" altLang="en-US" sz="2800" dirty="0">
                <a:latin typeface="Comic Sans MS" panose="030F0702030302020204" pitchFamily="66" charset="0"/>
              </a:rPr>
              <a:t>, </a:t>
            </a:r>
            <a:r>
              <a:rPr lang="tr-TR" altLang="en-US" sz="2800" dirty="0" err="1">
                <a:latin typeface="Comic Sans MS" panose="030F0702030302020204" pitchFamily="66" charset="0"/>
              </a:rPr>
              <a:t>glucose</a:t>
            </a:r>
            <a:r>
              <a:rPr lang="tr-TR" altLang="en-US" sz="2800" dirty="0">
                <a:latin typeface="Comic Sans MS" panose="030F0702030302020204" pitchFamily="66" charset="0"/>
              </a:rPr>
              <a:t>, </a:t>
            </a:r>
            <a:r>
              <a:rPr lang="tr-TR" altLang="en-US" sz="2800" dirty="0" err="1">
                <a:latin typeface="Comic Sans MS" panose="030F0702030302020204" pitchFamily="66" charset="0"/>
              </a:rPr>
              <a:t>phosphate</a:t>
            </a:r>
            <a:r>
              <a:rPr lang="tr-TR" altLang="en-US" sz="2800" dirty="0">
                <a:latin typeface="Comic Sans MS" panose="030F0702030302020204" pitchFamily="66" charset="0"/>
              </a:rPr>
              <a:t>, protein (</a:t>
            </a:r>
            <a:r>
              <a:rPr lang="tr-TR" altLang="en-US" sz="2800" dirty="0" err="1">
                <a:latin typeface="Comic Sans MS" panose="030F0702030302020204" pitchFamily="66" charset="0"/>
              </a:rPr>
              <a:t>low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molecular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weight</a:t>
            </a:r>
            <a:r>
              <a:rPr lang="tr-TR" altLang="en-US" sz="2800" dirty="0">
                <a:latin typeface="Comic Sans MS" panose="030F0702030302020204" pitchFamily="66" charset="0"/>
              </a:rPr>
              <a:t>), </a:t>
            </a:r>
            <a:r>
              <a:rPr lang="tr-TR" altLang="en-US" sz="2800" dirty="0" err="1">
                <a:latin typeface="Comic Sans MS" panose="030F0702030302020204" pitchFamily="66" charset="0"/>
              </a:rPr>
              <a:t>sodium</a:t>
            </a:r>
            <a:r>
              <a:rPr lang="tr-TR" altLang="en-US" sz="2800" dirty="0">
                <a:latin typeface="Comic Sans MS" panose="030F0702030302020204" pitchFamily="66" charset="0"/>
              </a:rPr>
              <a:t>, </a:t>
            </a:r>
            <a:r>
              <a:rPr lang="tr-TR" altLang="en-US" sz="2800" dirty="0" err="1">
                <a:latin typeface="Comic Sans MS" panose="030F0702030302020204" pitchFamily="66" charset="0"/>
              </a:rPr>
              <a:t>uric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acid</a:t>
            </a:r>
            <a:endParaRPr lang="tr-TR" altLang="tr-TR" sz="2800" dirty="0">
              <a:latin typeface="Comic Sans MS" panose="030F0702030302020204" pitchFamily="66" charset="0"/>
            </a:endParaRPr>
          </a:p>
          <a:p>
            <a:pPr marL="0" indent="0"/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Distal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tubul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altLang="en-US" sz="2800" dirty="0" err="1">
                <a:latin typeface="Comic Sans MS" panose="030F0702030302020204" pitchFamily="66" charset="0"/>
              </a:rPr>
              <a:t>Reduced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sodium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reabsorption</a:t>
            </a:r>
            <a:r>
              <a:rPr lang="tr-TR" altLang="en-US" sz="2800" dirty="0">
                <a:latin typeface="Comic Sans MS" panose="030F0702030302020204" pitchFamily="66" charset="0"/>
              </a:rPr>
              <a:t>, </a:t>
            </a:r>
            <a:r>
              <a:rPr lang="tr-TR" altLang="en-US" sz="2800" dirty="0" err="1">
                <a:latin typeface="Comic Sans MS" panose="030F0702030302020204" pitchFamily="66" charset="0"/>
              </a:rPr>
              <a:t>Reduced</a:t>
            </a:r>
            <a:r>
              <a:rPr lang="tr-TR" altLang="en-US" sz="2800" dirty="0">
                <a:latin typeface="Comic Sans MS" panose="030F0702030302020204" pitchFamily="66" charset="0"/>
              </a:rPr>
              <a:t> K, H </a:t>
            </a:r>
            <a:r>
              <a:rPr lang="tr-TR" altLang="en-US" sz="2800" dirty="0" err="1">
                <a:latin typeface="Comic Sans MS" panose="030F0702030302020204" pitchFamily="66" charset="0"/>
              </a:rPr>
              <a:t>excretion</a:t>
            </a:r>
            <a:endParaRPr lang="tr-TR" altLang="en-US" sz="2800" dirty="0">
              <a:latin typeface="Comic Sans MS" panose="030F0702030302020204" pitchFamily="66" charset="0"/>
            </a:endParaRPr>
          </a:p>
          <a:p>
            <a:pPr marL="0" indent="0"/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MEDULLA AND PAPILLA</a:t>
            </a:r>
          </a:p>
          <a:p>
            <a:pPr marL="0" indent="0"/>
            <a:r>
              <a:rPr lang="tr-TR" altLang="en-US" sz="2800" dirty="0" err="1">
                <a:latin typeface="Comic Sans MS" panose="030F0702030302020204" pitchFamily="66" charset="0"/>
              </a:rPr>
              <a:t>Reduced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urine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concentration</a:t>
            </a:r>
            <a:r>
              <a:rPr lang="tr-TR" altLang="en-US" sz="2800" dirty="0">
                <a:latin typeface="Comic Sans MS" panose="030F0702030302020204" pitchFamily="66" charset="0"/>
              </a:rPr>
              <a:t>, </a:t>
            </a:r>
            <a:r>
              <a:rPr lang="tr-TR" altLang="en-US" sz="2800" dirty="0" err="1">
                <a:latin typeface="Comic Sans MS" panose="030F0702030302020204" pitchFamily="66" charset="0"/>
              </a:rPr>
              <a:t>Reduced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sodium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reabsorption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endParaRPr lang="en-US" altLang="tr-TR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7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err="1">
                <a:latin typeface="Comic Sans MS" panose="030F0702030302020204" pitchFamily="66" charset="0"/>
              </a:rPr>
              <a:t>Causes</a:t>
            </a:r>
            <a:r>
              <a:rPr lang="tr-TR" sz="4000" dirty="0">
                <a:latin typeface="Comic Sans MS" panose="030F0702030302020204" pitchFamily="66" charset="0"/>
              </a:rPr>
              <a:t> of </a:t>
            </a:r>
            <a:r>
              <a:rPr lang="tr-TR" sz="4000" dirty="0" err="1">
                <a:latin typeface="Comic Sans MS" panose="030F0702030302020204" pitchFamily="66" charset="0"/>
              </a:rPr>
              <a:t>renal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tubular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diseases</a:t>
            </a:r>
            <a:endParaRPr lang="tr-TR" sz="40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Acute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Chronic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928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General </a:t>
            </a:r>
            <a:r>
              <a:rPr lang="tr-TR" altLang="en-US" dirty="0" err="1">
                <a:latin typeface="Comic Sans MS" panose="030F0702030302020204" pitchFamily="66" charset="0"/>
              </a:rPr>
              <a:t>information</a:t>
            </a:r>
            <a:endParaRPr lang="tr-TR" altLang="en-US" dirty="0">
              <a:latin typeface="Comic Sans MS" panose="030F0702030302020204" pitchFamily="66" charset="0"/>
            </a:endParaRPr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one</a:t>
            </a:r>
            <a:r>
              <a:rPr lang="tr-TR" altLang="tr-TR" dirty="0">
                <a:latin typeface="Comic Sans MS" panose="030F0702030302020204" pitchFamily="66" charset="0"/>
              </a:rPr>
              <a:t> of </a:t>
            </a:r>
            <a:r>
              <a:rPr lang="tr-TR" altLang="tr-TR" dirty="0" err="1">
                <a:latin typeface="Comic Sans MS" panose="030F0702030302020204" pitchFamily="66" charset="0"/>
              </a:rPr>
              <a:t>the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most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affected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organs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It</a:t>
            </a:r>
            <a:r>
              <a:rPr lang="tr-TR" altLang="tr-TR" dirty="0">
                <a:latin typeface="Comic Sans MS" panose="030F0702030302020204" pitchFamily="66" charset="0"/>
              </a:rPr>
              <a:t> is </a:t>
            </a:r>
            <a:r>
              <a:rPr lang="tr-TR" altLang="tr-TR" dirty="0" err="1">
                <a:latin typeface="Comic Sans MS" panose="030F0702030302020204" pitchFamily="66" charset="0"/>
              </a:rPr>
              <a:t>like</a:t>
            </a:r>
            <a:r>
              <a:rPr lang="tr-TR" altLang="tr-TR" dirty="0">
                <a:latin typeface="Comic Sans MS" panose="030F0702030302020204" pitchFamily="66" charset="0"/>
              </a:rPr>
              <a:t> a </a:t>
            </a:r>
            <a:r>
              <a:rPr lang="tr-TR" altLang="tr-TR" dirty="0" err="1">
                <a:latin typeface="Comic Sans MS" panose="030F0702030302020204" pitchFamily="66" charset="0"/>
              </a:rPr>
              <a:t>mirror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Theoretical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information</a:t>
            </a:r>
            <a:r>
              <a:rPr lang="tr-TR" altLang="tr-TR" dirty="0">
                <a:latin typeface="Comic Sans MS" panose="030F0702030302020204" pitchFamily="66" charset="0"/>
              </a:rPr>
              <a:t> is </a:t>
            </a:r>
            <a:r>
              <a:rPr lang="tr-TR" altLang="tr-TR" dirty="0" err="1">
                <a:latin typeface="Comic Sans MS" panose="030F0702030302020204" pitchFamily="66" charset="0"/>
              </a:rPr>
              <a:t>very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important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In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most</a:t>
            </a:r>
            <a:r>
              <a:rPr lang="tr-TR" altLang="tr-TR" dirty="0">
                <a:latin typeface="Comic Sans MS" panose="030F0702030302020204" pitchFamily="66" charset="0"/>
              </a:rPr>
              <a:t> of </a:t>
            </a:r>
            <a:r>
              <a:rPr lang="tr-TR" altLang="tr-TR" dirty="0" err="1">
                <a:latin typeface="Comic Sans MS" panose="030F0702030302020204" pitchFamily="66" charset="0"/>
              </a:rPr>
              <a:t>the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times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are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asymptomatic</a:t>
            </a:r>
            <a:r>
              <a:rPr lang="tr-TR" altLang="tr-TR" dirty="0">
                <a:latin typeface="Comic Sans MS" panose="030F0702030302020204" pitchFamily="66" charset="0"/>
              </a:rPr>
              <a:t>, it is </a:t>
            </a:r>
            <a:r>
              <a:rPr lang="tr-TR" altLang="tr-TR" dirty="0" err="1">
                <a:latin typeface="Comic Sans MS" panose="030F0702030302020204" pitchFamily="66" charset="0"/>
              </a:rPr>
              <a:t>determined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by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chance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with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urine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abnormalities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or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high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creatinine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9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General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information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to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systemic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Systemic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to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kidney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endParaRPr lang="tr-TR" altLang="tr-TR" dirty="0">
              <a:solidFill>
                <a:srgbClr val="FFFF00"/>
              </a:solidFill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Accompanying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diseases</a:t>
            </a:r>
            <a:endParaRPr lang="en-US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Treatment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Problems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Summary</a:t>
            </a:r>
            <a:endParaRPr lang="tr-TR" altLang="en-US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87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/>
              <a:t> </a:t>
            </a:r>
            <a:endParaRPr lang="en-US" altLang="tr-TR" dirty="0"/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Diabetic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nephropathy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Goodpasture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syndrome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Multiple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Myeloma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Gout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Lupus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nephritis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sarcoidosis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tuberculosis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Other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800" dirty="0">
                <a:latin typeface="Comic Sans MS" panose="030F0702030302020204" pitchFamily="66" charset="0"/>
              </a:rPr>
              <a:t>DIABETIC NEPHROPATHY</a:t>
            </a:r>
            <a:endParaRPr lang="en-US" altLang="tr-TR" sz="4800" dirty="0">
              <a:latin typeface="Comic Sans MS" panose="030F0702030302020204" pitchFamily="66" charset="0"/>
            </a:endParaRP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It</a:t>
            </a:r>
            <a:r>
              <a:rPr lang="tr-TR" altLang="en-US" dirty="0">
                <a:latin typeface="Comic Sans MS" panose="030F0702030302020204" pitchFamily="66" charset="0"/>
              </a:rPr>
              <a:t> is a </a:t>
            </a:r>
            <a:r>
              <a:rPr lang="tr-TR" altLang="en-US" dirty="0" err="1">
                <a:latin typeface="Comic Sans MS" panose="030F0702030302020204" pitchFamily="66" charset="0"/>
              </a:rPr>
              <a:t>term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describing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specific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to</a:t>
            </a:r>
            <a:r>
              <a:rPr lang="tr-TR" altLang="en-US" dirty="0">
                <a:latin typeface="Comic Sans MS" panose="030F0702030302020204" pitchFamily="66" charset="0"/>
              </a:rPr>
              <a:t> DM. 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One</a:t>
            </a:r>
            <a:r>
              <a:rPr lang="tr-TR" altLang="en-US" dirty="0">
                <a:latin typeface="Comic Sans MS" panose="030F0702030302020204" pitchFamily="66" charset="0"/>
              </a:rPr>
              <a:t> of </a:t>
            </a:r>
            <a:r>
              <a:rPr lang="tr-TR" altLang="en-US" dirty="0" err="1">
                <a:latin typeface="Comic Sans MS" panose="030F0702030302020204" pitchFamily="66" charset="0"/>
              </a:rPr>
              <a:t>the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important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causes</a:t>
            </a:r>
            <a:r>
              <a:rPr lang="tr-TR" altLang="en-US" dirty="0">
                <a:latin typeface="Comic Sans MS" panose="030F0702030302020204" pitchFamily="66" charset="0"/>
              </a:rPr>
              <a:t> of </a:t>
            </a:r>
            <a:r>
              <a:rPr lang="tr-TR" altLang="en-US" dirty="0" err="1">
                <a:latin typeface="Comic Sans MS" panose="030F0702030302020204" pitchFamily="66" charset="0"/>
              </a:rPr>
              <a:t>morbidity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mortality</a:t>
            </a:r>
            <a:r>
              <a:rPr lang="tr-TR" altLang="en-US" dirty="0">
                <a:latin typeface="Comic Sans MS" panose="030F0702030302020204" pitchFamily="66" charset="0"/>
              </a:rPr>
              <a:t>. 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In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Turkey</a:t>
            </a:r>
            <a:r>
              <a:rPr lang="tr-TR" altLang="en-US" dirty="0">
                <a:latin typeface="Comic Sans MS" panose="030F0702030302020204" pitchFamily="66" charset="0"/>
              </a:rPr>
              <a:t>, it is </a:t>
            </a:r>
            <a:r>
              <a:rPr lang="tr-TR" altLang="en-US" dirty="0" err="1">
                <a:latin typeface="Comic Sans MS" panose="030F0702030302020204" pitchFamily="66" charset="0"/>
              </a:rPr>
              <a:t>the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most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common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cause</a:t>
            </a:r>
            <a:r>
              <a:rPr lang="tr-TR" altLang="en-US" dirty="0">
                <a:latin typeface="Comic Sans MS" panose="030F0702030302020204" pitchFamily="66" charset="0"/>
              </a:rPr>
              <a:t> of </a:t>
            </a:r>
            <a:r>
              <a:rPr lang="tr-TR" altLang="en-US" dirty="0" err="1">
                <a:latin typeface="Comic Sans MS" panose="030F0702030302020204" pitchFamily="66" charset="0"/>
              </a:rPr>
              <a:t>end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stage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renal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</a:t>
            </a:r>
            <a:r>
              <a:rPr lang="tr-TR" altLang="en-US" dirty="0">
                <a:latin typeface="Comic Sans MS" panose="030F0702030302020204" pitchFamily="66" charset="0"/>
              </a:rPr>
              <a:t> (</a:t>
            </a:r>
            <a:r>
              <a:rPr lang="tr-TR" altLang="en-US" dirty="0" err="1">
                <a:latin typeface="Comic Sans MS" panose="030F0702030302020204" pitchFamily="66" charset="0"/>
              </a:rPr>
              <a:t>second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hypertension</a:t>
            </a:r>
            <a:r>
              <a:rPr lang="tr-TR" altLang="en-US" dirty="0">
                <a:latin typeface="Comic Sans MS" panose="030F0702030302020204" pitchFamily="66" charset="0"/>
              </a:rPr>
              <a:t>)</a:t>
            </a:r>
            <a:endParaRPr lang="en-US" altLang="en-US" dirty="0">
              <a:latin typeface="Comic Sans MS" panose="030F0702030302020204" pitchFamily="66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93031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000" dirty="0">
                <a:latin typeface="Comic Sans MS" panose="030F0702030302020204" pitchFamily="66" charset="0"/>
              </a:rPr>
              <a:t>DN NATURAL COURSE</a:t>
            </a:r>
            <a:endParaRPr lang="en-US" altLang="tr-TR" sz="4000" dirty="0">
              <a:latin typeface="Comic Sans MS" panose="030F0702030302020204" pitchFamily="66" charset="0"/>
            </a:endParaRP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1.Hypertrophy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hyperfunction</a:t>
            </a:r>
            <a:r>
              <a:rPr lang="tr-TR" altLang="tr-TR" dirty="0">
                <a:latin typeface="Comic Sans MS" panose="030F0702030302020204" pitchFamily="66" charset="0"/>
              </a:rPr>
              <a:t> 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2.Silent DN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3.Incipient DN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4.Overt DN</a:t>
            </a: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5.End </a:t>
            </a:r>
            <a:r>
              <a:rPr lang="tr-TR" altLang="tr-TR" dirty="0" err="1">
                <a:latin typeface="Comic Sans MS" panose="030F0702030302020204" pitchFamily="66" charset="0"/>
              </a:rPr>
              <a:t>stage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renal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/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25855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400" dirty="0">
                <a:latin typeface="Comic Sans MS" panose="030F0702030302020204" pitchFamily="66" charset="0"/>
              </a:rPr>
              <a:t>DN NATURAL COURSE</a:t>
            </a:r>
            <a:endParaRPr lang="en-US" altLang="tr-TR" sz="4400" dirty="0">
              <a:latin typeface="Comic Sans MS" panose="030F0702030302020204" pitchFamily="66" charset="0"/>
            </a:endParaRP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We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don’t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see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natural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course</a:t>
            </a:r>
            <a:r>
              <a:rPr lang="tr-TR" altLang="en-US" dirty="0">
                <a:latin typeface="Comic Sans MS" panose="030F0702030302020204" pitchFamily="66" charset="0"/>
              </a:rPr>
              <a:t> in </a:t>
            </a:r>
            <a:r>
              <a:rPr lang="tr-TR" altLang="en-US" dirty="0" err="1">
                <a:latin typeface="Comic Sans MS" panose="030F0702030302020204" pitchFamily="66" charset="0"/>
              </a:rPr>
              <a:t>every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patient</a:t>
            </a:r>
            <a:r>
              <a:rPr lang="tr-TR" altLang="en-US" dirty="0">
                <a:latin typeface="Comic Sans MS" panose="030F0702030302020204" pitchFamily="66" charset="0"/>
              </a:rPr>
              <a:t>.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Many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factors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affect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natural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course</a:t>
            </a:r>
            <a:r>
              <a:rPr lang="tr-TR" altLang="en-US" dirty="0">
                <a:latin typeface="Comic Sans MS" panose="030F0702030302020204" pitchFamily="66" charset="0"/>
              </a:rPr>
              <a:t>. 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DM is a risk </a:t>
            </a:r>
            <a:r>
              <a:rPr lang="tr-TR" altLang="en-US" dirty="0" err="1">
                <a:latin typeface="Comic Sans MS" panose="030F0702030302020204" pitchFamily="66" charset="0"/>
              </a:rPr>
              <a:t>factor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for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contrast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nephropathy</a:t>
            </a:r>
            <a:r>
              <a:rPr lang="tr-TR" altLang="en-US" dirty="0">
                <a:latin typeface="Comic Sans MS" panose="030F0702030302020204" pitchFamily="66" charset="0"/>
              </a:rPr>
              <a:t>. 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Nondiabetic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may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happen</a:t>
            </a:r>
            <a:endParaRPr lang="tr-TR" altLang="en-US" dirty="0">
              <a:latin typeface="Comic Sans MS" panose="030F0702030302020204" pitchFamily="66" charset="0"/>
            </a:endParaRPr>
          </a:p>
          <a:p>
            <a:endParaRPr lang="en-US" alt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400" dirty="0" err="1">
                <a:latin typeface="Comic Sans MS" panose="030F0702030302020204" pitchFamily="66" charset="0"/>
              </a:rPr>
              <a:t>Nondiabetic</a:t>
            </a:r>
            <a:r>
              <a:rPr lang="tr-TR" altLang="tr-TR" sz="4400" dirty="0">
                <a:latin typeface="Comic Sans MS" panose="030F0702030302020204" pitchFamily="66" charset="0"/>
              </a:rPr>
              <a:t> </a:t>
            </a:r>
            <a:r>
              <a:rPr lang="tr-TR" altLang="tr-TR" sz="4400" dirty="0" err="1">
                <a:latin typeface="Comic Sans MS" panose="030F0702030302020204" pitchFamily="66" charset="0"/>
              </a:rPr>
              <a:t>renal</a:t>
            </a:r>
            <a:r>
              <a:rPr lang="tr-TR" altLang="tr-TR" sz="4400" dirty="0">
                <a:latin typeface="Comic Sans MS" panose="030F0702030302020204" pitchFamily="66" charset="0"/>
              </a:rPr>
              <a:t> </a:t>
            </a:r>
            <a:r>
              <a:rPr lang="tr-TR" altLang="tr-TR" sz="4400" dirty="0" err="1">
                <a:latin typeface="Comic Sans MS" panose="030F0702030302020204" pitchFamily="66" charset="0"/>
              </a:rPr>
              <a:t>disease</a:t>
            </a:r>
            <a:endParaRPr lang="en-US" altLang="tr-TR" sz="4400" dirty="0">
              <a:latin typeface="Comic Sans MS" panose="030F0702030302020204" pitchFamily="66" charset="0"/>
            </a:endParaRP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>
          <a:xfrm>
            <a:off x="1100485" y="1357784"/>
            <a:ext cx="9004300" cy="4251325"/>
          </a:xfrm>
        </p:spPr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Urinary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tract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infection</a:t>
            </a:r>
            <a:r>
              <a:rPr lang="tr-TR" altLang="en-US" dirty="0">
                <a:latin typeface="Comic Sans MS" panose="030F0702030302020204" pitchFamily="66" charset="0"/>
              </a:rPr>
              <a:t>, </a:t>
            </a:r>
            <a:r>
              <a:rPr lang="tr-TR" altLang="en-US" dirty="0" err="1">
                <a:latin typeface="Comic Sans MS" panose="030F0702030302020204" pitchFamily="66" charset="0"/>
              </a:rPr>
              <a:t>pyelonephritis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Renal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tubular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injury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Papillary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necrosis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Nephrosclerosis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Problems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related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to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neurogenic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bladder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Problems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due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to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arteriosclerosis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Hyperpotasemia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due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hyporeninemic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hypoaldosteronism</a:t>
            </a:r>
            <a:endParaRPr lang="en-US" altLang="en-US" dirty="0">
              <a:latin typeface="Comic Sans MS" panose="030F0702030302020204" pitchFamily="66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26474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dirty="0" err="1">
                <a:latin typeface="Comic Sans MS" panose="030F0702030302020204" pitchFamily="66" charset="0"/>
              </a:rPr>
              <a:t>When</a:t>
            </a:r>
            <a:r>
              <a:rPr lang="tr-TR" altLang="tr-TR" sz="3600" dirty="0">
                <a:latin typeface="Comic Sans MS" panose="030F0702030302020204" pitchFamily="66" charset="0"/>
              </a:rPr>
              <a:t> </a:t>
            </a:r>
            <a:r>
              <a:rPr lang="tr-TR" altLang="tr-TR" sz="3600" dirty="0" err="1">
                <a:latin typeface="Comic Sans MS" panose="030F0702030302020204" pitchFamily="66" charset="0"/>
              </a:rPr>
              <a:t>we</a:t>
            </a:r>
            <a:r>
              <a:rPr lang="tr-TR" altLang="tr-TR" sz="3600" dirty="0">
                <a:latin typeface="Comic Sans MS" panose="030F0702030302020204" pitchFamily="66" charset="0"/>
              </a:rPr>
              <a:t> </a:t>
            </a:r>
            <a:r>
              <a:rPr lang="tr-TR" altLang="tr-TR" sz="3600" dirty="0" err="1">
                <a:latin typeface="Comic Sans MS" panose="030F0702030302020204" pitchFamily="66" charset="0"/>
              </a:rPr>
              <a:t>must</a:t>
            </a:r>
            <a:r>
              <a:rPr lang="tr-TR" altLang="tr-TR" sz="3600" dirty="0">
                <a:latin typeface="Comic Sans MS" panose="030F0702030302020204" pitchFamily="66" charset="0"/>
              </a:rPr>
              <a:t> </a:t>
            </a:r>
            <a:r>
              <a:rPr lang="tr-TR" altLang="tr-TR" sz="3600" dirty="0" err="1">
                <a:latin typeface="Comic Sans MS" panose="030F0702030302020204" pitchFamily="66" charset="0"/>
              </a:rPr>
              <a:t>think</a:t>
            </a:r>
            <a:r>
              <a:rPr lang="tr-TR" altLang="tr-TR" sz="3600" dirty="0">
                <a:latin typeface="Comic Sans MS" panose="030F0702030302020204" pitchFamily="66" charset="0"/>
              </a:rPr>
              <a:t> </a:t>
            </a:r>
            <a:br>
              <a:rPr lang="tr-TR" altLang="tr-TR" sz="3600" dirty="0">
                <a:latin typeface="Comic Sans MS" panose="030F0702030302020204" pitchFamily="66" charset="0"/>
              </a:rPr>
            </a:br>
            <a:r>
              <a:rPr lang="tr-TR" altLang="tr-TR" sz="3600" dirty="0" err="1">
                <a:latin typeface="Comic Sans MS" panose="030F0702030302020204" pitchFamily="66" charset="0"/>
              </a:rPr>
              <a:t>nondiabetic</a:t>
            </a:r>
            <a:r>
              <a:rPr lang="tr-TR" altLang="tr-TR" sz="3600" dirty="0">
                <a:latin typeface="Comic Sans MS" panose="030F0702030302020204" pitchFamily="66" charset="0"/>
              </a:rPr>
              <a:t> </a:t>
            </a:r>
            <a:r>
              <a:rPr lang="tr-TR" altLang="tr-TR" sz="3600" dirty="0" err="1">
                <a:latin typeface="Comic Sans MS" panose="030F0702030302020204" pitchFamily="66" charset="0"/>
              </a:rPr>
              <a:t>kidney</a:t>
            </a:r>
            <a:r>
              <a:rPr lang="tr-TR" altLang="tr-TR" sz="3600" dirty="0">
                <a:latin typeface="Comic Sans MS" panose="030F0702030302020204" pitchFamily="66" charset="0"/>
              </a:rPr>
              <a:t> </a:t>
            </a:r>
            <a:r>
              <a:rPr lang="tr-TR" altLang="tr-TR" sz="3600" dirty="0" err="1">
                <a:latin typeface="Comic Sans MS" panose="030F0702030302020204" pitchFamily="66" charset="0"/>
              </a:rPr>
              <a:t>disease</a:t>
            </a:r>
            <a:r>
              <a:rPr lang="tr-TR" altLang="tr-TR" sz="3600" dirty="0">
                <a:latin typeface="Comic Sans MS" panose="030F0702030302020204" pitchFamily="66" charset="0"/>
              </a:rPr>
              <a:t> </a:t>
            </a:r>
            <a:endParaRPr lang="en-US" altLang="tr-TR" sz="3600" dirty="0">
              <a:latin typeface="Comic Sans MS" panose="030F0702030302020204" pitchFamily="66" charset="0"/>
            </a:endParaRP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1076325" y="1371600"/>
            <a:ext cx="9004300" cy="4251325"/>
          </a:xfrm>
        </p:spPr>
        <p:txBody>
          <a:bodyPr/>
          <a:lstStyle/>
          <a:p>
            <a:r>
              <a:rPr lang="tr-TR" altLang="en-US" sz="2800" dirty="0" err="1">
                <a:latin typeface="Comic Sans MS" panose="030F0702030302020204" pitchFamily="66" charset="0"/>
              </a:rPr>
              <a:t>Duration</a:t>
            </a:r>
            <a:r>
              <a:rPr lang="tr-TR" altLang="en-US" sz="2800" dirty="0">
                <a:latin typeface="Comic Sans MS" panose="030F0702030302020204" pitchFamily="66" charset="0"/>
              </a:rPr>
              <a:t> of DM </a:t>
            </a:r>
            <a:r>
              <a:rPr lang="tr-TR" altLang="en-US" sz="2800" dirty="0" err="1">
                <a:latin typeface="Comic Sans MS" panose="030F0702030302020204" pitchFamily="66" charset="0"/>
              </a:rPr>
              <a:t>less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than</a:t>
            </a:r>
            <a:r>
              <a:rPr lang="tr-TR" altLang="en-US" sz="2800" dirty="0">
                <a:latin typeface="Comic Sans MS" panose="030F0702030302020204" pitchFamily="66" charset="0"/>
              </a:rPr>
              <a:t> 5 </a:t>
            </a:r>
            <a:r>
              <a:rPr lang="tr-TR" altLang="en-US" sz="2800" dirty="0" err="1">
                <a:latin typeface="Comic Sans MS" panose="030F0702030302020204" pitchFamily="66" charset="0"/>
              </a:rPr>
              <a:t>years</a:t>
            </a:r>
            <a:r>
              <a:rPr lang="tr-TR" altLang="en-US" sz="2800" dirty="0">
                <a:latin typeface="Comic Sans MS" panose="030F0702030302020204" pitchFamily="66" charset="0"/>
              </a:rPr>
              <a:t> (</a:t>
            </a:r>
            <a:r>
              <a:rPr lang="tr-TR" altLang="en-US" sz="2800" dirty="0" err="1">
                <a:latin typeface="Comic Sans MS" panose="030F0702030302020204" pitchFamily="66" charset="0"/>
              </a:rPr>
              <a:t>Type</a:t>
            </a:r>
            <a:r>
              <a:rPr lang="tr-TR" altLang="en-US" sz="2800" dirty="0">
                <a:latin typeface="Comic Sans MS" panose="030F0702030302020204" pitchFamily="66" charset="0"/>
              </a:rPr>
              <a:t> 1)</a:t>
            </a:r>
            <a:endParaRPr lang="en-US" altLang="en-US" sz="2800" dirty="0">
              <a:latin typeface="Comic Sans MS" panose="030F0702030302020204" pitchFamily="66" charset="0"/>
            </a:endParaRP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Absence</a:t>
            </a:r>
            <a:r>
              <a:rPr lang="tr-TR" altLang="en-US" sz="2800" dirty="0">
                <a:latin typeface="Comic Sans MS" panose="030F0702030302020204" pitchFamily="66" charset="0"/>
              </a:rPr>
              <a:t> of </a:t>
            </a:r>
            <a:r>
              <a:rPr lang="tr-TR" altLang="en-US" sz="2800" dirty="0" err="1">
                <a:latin typeface="Comic Sans MS" panose="030F0702030302020204" pitchFamily="66" charset="0"/>
              </a:rPr>
              <a:t>diabetic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retinopathy</a:t>
            </a:r>
            <a:endParaRPr lang="en-US" altLang="en-US" sz="2800" dirty="0">
              <a:latin typeface="Comic Sans MS" panose="030F0702030302020204" pitchFamily="66" charset="0"/>
            </a:endParaRP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Duration</a:t>
            </a:r>
            <a:r>
              <a:rPr lang="tr-TR" altLang="en-US" sz="2800" dirty="0">
                <a:latin typeface="Comic Sans MS" panose="030F0702030302020204" pitchFamily="66" charset="0"/>
              </a:rPr>
              <a:t> of DM </a:t>
            </a:r>
            <a:r>
              <a:rPr lang="tr-TR" altLang="en-US" sz="2800" dirty="0" err="1">
                <a:latin typeface="Comic Sans MS" panose="030F0702030302020204" pitchFamily="66" charset="0"/>
              </a:rPr>
              <a:t>less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than</a:t>
            </a:r>
            <a:r>
              <a:rPr lang="tr-TR" altLang="en-US" sz="2800" dirty="0">
                <a:latin typeface="Comic Sans MS" panose="030F0702030302020204" pitchFamily="66" charset="0"/>
              </a:rPr>
              <a:t> 10-15 </a:t>
            </a:r>
            <a:r>
              <a:rPr lang="tr-TR" altLang="en-US" sz="2800" dirty="0" err="1">
                <a:latin typeface="Comic Sans MS" panose="030F0702030302020204" pitchFamily="66" charset="0"/>
              </a:rPr>
              <a:t>years</a:t>
            </a:r>
            <a:r>
              <a:rPr lang="tr-TR" altLang="en-US" sz="2800" dirty="0">
                <a:latin typeface="Comic Sans MS" panose="030F0702030302020204" pitchFamily="66" charset="0"/>
              </a:rPr>
              <a:t> (</a:t>
            </a:r>
            <a:r>
              <a:rPr lang="tr-TR" altLang="en-US" sz="2800" dirty="0" err="1">
                <a:latin typeface="Comic Sans MS" panose="030F0702030302020204" pitchFamily="66" charset="0"/>
              </a:rPr>
              <a:t>Type</a:t>
            </a:r>
            <a:r>
              <a:rPr lang="tr-TR" altLang="en-US" sz="2800" dirty="0">
                <a:latin typeface="Comic Sans MS" panose="030F0702030302020204" pitchFamily="66" charset="0"/>
              </a:rPr>
              <a:t> 2)</a:t>
            </a:r>
            <a:endParaRPr lang="en-US" altLang="en-US" sz="2800" dirty="0">
              <a:latin typeface="Comic Sans MS" panose="030F0702030302020204" pitchFamily="66" charset="0"/>
            </a:endParaRP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Sudden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onset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kidney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disease</a:t>
            </a:r>
            <a:endParaRPr lang="en-US" altLang="en-US" sz="2800" dirty="0">
              <a:latin typeface="Comic Sans MS" panose="030F0702030302020204" pitchFamily="66" charset="0"/>
            </a:endParaRP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Hematuria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and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urine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erthrocyte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cylinders</a:t>
            </a:r>
            <a:r>
              <a:rPr lang="tr-TR" altLang="en-US" sz="2800" dirty="0">
                <a:latin typeface="Comic Sans MS" panose="030F0702030302020204" pitchFamily="66" charset="0"/>
              </a:rPr>
              <a:t>  </a:t>
            </a: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Signs</a:t>
            </a:r>
            <a:r>
              <a:rPr lang="tr-TR" altLang="en-US" sz="2800" dirty="0">
                <a:latin typeface="Comic Sans MS" panose="030F0702030302020204" pitchFamily="66" charset="0"/>
              </a:rPr>
              <a:t> of </a:t>
            </a:r>
            <a:r>
              <a:rPr lang="tr-TR" altLang="en-US" sz="2800" dirty="0" err="1">
                <a:latin typeface="Comic Sans MS" panose="030F0702030302020204" pitchFamily="66" charset="0"/>
              </a:rPr>
              <a:t>another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systemic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disease</a:t>
            </a:r>
            <a:endParaRPr lang="en-US" altLang="en-US" sz="2800" dirty="0">
              <a:latin typeface="Comic Sans MS" panose="030F0702030302020204" pitchFamily="66" charset="0"/>
            </a:endParaRP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Rapid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detoriation</a:t>
            </a:r>
            <a:r>
              <a:rPr lang="tr-TR" altLang="en-US" sz="2800" dirty="0">
                <a:latin typeface="Comic Sans MS" panose="030F0702030302020204" pitchFamily="66" charset="0"/>
              </a:rPr>
              <a:t> of </a:t>
            </a:r>
            <a:r>
              <a:rPr lang="tr-TR" altLang="en-US" sz="2800" dirty="0" err="1">
                <a:latin typeface="Comic Sans MS" panose="030F0702030302020204" pitchFamily="66" charset="0"/>
              </a:rPr>
              <a:t>kidney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functions</a:t>
            </a:r>
            <a:endParaRPr lang="en-US" altLang="en-US" sz="2800" dirty="0">
              <a:latin typeface="Comic Sans MS" panose="030F0702030302020204" pitchFamily="66" charset="0"/>
            </a:endParaRPr>
          </a:p>
          <a:p>
            <a:endParaRPr lang="en-US" altLang="tr-TR" sz="2400" dirty="0"/>
          </a:p>
        </p:txBody>
      </p:sp>
    </p:spTree>
    <p:extLst>
      <p:ext uri="{BB962C8B-B14F-4D97-AF65-F5344CB8AC3E}">
        <p14:creationId xmlns:p14="http://schemas.microsoft.com/office/powerpoint/2010/main" val="178356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Treatment</a:t>
            </a:r>
            <a:r>
              <a:rPr lang="tr-TR" altLang="en-US" dirty="0">
                <a:latin typeface="Comic Sans MS" panose="030F0702030302020204" pitchFamily="66" charset="0"/>
              </a:rPr>
              <a:t> 1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Blood </a:t>
            </a:r>
            <a:r>
              <a:rPr lang="tr-TR" altLang="en-US" dirty="0" err="1">
                <a:latin typeface="Comic Sans MS" panose="030F0702030302020204" pitchFamily="66" charset="0"/>
              </a:rPr>
              <a:t>sugar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control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Treatment</a:t>
            </a:r>
            <a:r>
              <a:rPr lang="tr-TR" altLang="en-US" dirty="0">
                <a:latin typeface="Comic Sans MS" panose="030F0702030302020204" pitchFamily="66" charset="0"/>
              </a:rPr>
              <a:t> of </a:t>
            </a:r>
            <a:r>
              <a:rPr lang="tr-TR" altLang="en-US" dirty="0" err="1">
                <a:latin typeface="Comic Sans MS" panose="030F0702030302020204" pitchFamily="66" charset="0"/>
              </a:rPr>
              <a:t>accompanying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factors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Cardiac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problems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are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commen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Sodium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glucose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transporter</a:t>
            </a:r>
            <a:r>
              <a:rPr lang="tr-TR" altLang="en-US" dirty="0">
                <a:latin typeface="Comic Sans MS" panose="030F0702030302020204" pitchFamily="66" charset="0"/>
              </a:rPr>
              <a:t> (SGLT) </a:t>
            </a:r>
            <a:r>
              <a:rPr lang="tr-TR" altLang="en-US" dirty="0" err="1">
                <a:latin typeface="Comic Sans MS" panose="030F0702030302020204" pitchFamily="66" charset="0"/>
              </a:rPr>
              <a:t>inhibitors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may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affect</a:t>
            </a:r>
            <a:r>
              <a:rPr lang="tr-TR" altLang="en-US" dirty="0">
                <a:latin typeface="Comic Sans MS" panose="030F0702030302020204" pitchFamily="66" charset="0"/>
              </a:rPr>
              <a:t> DN </a:t>
            </a:r>
            <a:r>
              <a:rPr lang="tr-TR" altLang="en-US" dirty="0" err="1">
                <a:latin typeface="Comic Sans MS" panose="030F0702030302020204" pitchFamily="66" charset="0"/>
              </a:rPr>
              <a:t>course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positively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2245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Treatment</a:t>
            </a:r>
            <a:r>
              <a:rPr lang="en-US" altLang="en-US" dirty="0">
                <a:latin typeface="Comic Sans MS" panose="030F0702030302020204" pitchFamily="66" charset="0"/>
              </a:rPr>
              <a:t> 2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Hypertension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treatment</a:t>
            </a:r>
            <a:r>
              <a:rPr lang="tr-TR" altLang="en-US" dirty="0">
                <a:latin typeface="Comic Sans MS" panose="030F0702030302020204" pitchFamily="66" charset="0"/>
              </a:rPr>
              <a:t> is </a:t>
            </a:r>
            <a:r>
              <a:rPr lang="tr-TR" altLang="en-US" dirty="0" err="1">
                <a:latin typeface="Comic Sans MS" panose="030F0702030302020204" pitchFamily="66" charset="0"/>
              </a:rPr>
              <a:t>important</a:t>
            </a:r>
            <a:r>
              <a:rPr lang="tr-TR" altLang="en-US" dirty="0">
                <a:latin typeface="Comic Sans MS" panose="030F0702030302020204" pitchFamily="66" charset="0"/>
              </a:rPr>
              <a:t>: </a:t>
            </a:r>
            <a:r>
              <a:rPr lang="tr-TR" altLang="en-US" dirty="0" err="1">
                <a:latin typeface="Comic Sans MS" panose="030F0702030302020204" pitchFamily="66" charset="0"/>
              </a:rPr>
              <a:t>Angiotensin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converting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enzyme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inhibitors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angiotensin</a:t>
            </a:r>
            <a:r>
              <a:rPr lang="tr-TR" altLang="en-US" dirty="0">
                <a:latin typeface="Comic Sans MS" panose="030F0702030302020204" pitchFamily="66" charset="0"/>
              </a:rPr>
              <a:t> II </a:t>
            </a:r>
            <a:r>
              <a:rPr lang="tr-TR" altLang="en-US" dirty="0" err="1">
                <a:latin typeface="Comic Sans MS" panose="030F0702030302020204" pitchFamily="66" charset="0"/>
              </a:rPr>
              <a:t>receptor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antagonists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must</a:t>
            </a:r>
            <a:r>
              <a:rPr lang="tr-TR" altLang="en-US" dirty="0">
                <a:latin typeface="Comic Sans MS" panose="030F0702030302020204" pitchFamily="66" charset="0"/>
              </a:rPr>
              <a:t> be </a:t>
            </a:r>
            <a:r>
              <a:rPr lang="tr-TR" altLang="en-US" dirty="0" err="1">
                <a:latin typeface="Comic Sans MS" panose="030F0702030302020204" pitchFamily="66" charset="0"/>
              </a:rPr>
              <a:t>preferred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Hyporeninemic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hypoaldosteronism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may</a:t>
            </a:r>
            <a:r>
              <a:rPr lang="tr-TR" altLang="en-US" dirty="0">
                <a:latin typeface="Comic Sans MS" panose="030F0702030302020204" pitchFamily="66" charset="0"/>
              </a:rPr>
              <a:t> be problem 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Renal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Tx</a:t>
            </a:r>
            <a:r>
              <a:rPr lang="tr-TR" altLang="en-US" dirty="0">
                <a:latin typeface="Comic Sans MS" panose="030F0702030302020204" pitchFamily="66" charset="0"/>
              </a:rPr>
              <a:t> can be done </a:t>
            </a:r>
            <a:r>
              <a:rPr lang="tr-TR" altLang="en-US" dirty="0" err="1">
                <a:latin typeface="Comic Sans MS" panose="030F0702030302020204" pitchFamily="66" charset="0"/>
              </a:rPr>
              <a:t>when</a:t>
            </a:r>
            <a:r>
              <a:rPr lang="tr-TR" altLang="en-US" dirty="0">
                <a:latin typeface="Comic Sans MS" panose="030F0702030302020204" pitchFamily="66" charset="0"/>
              </a:rPr>
              <a:t> ESRD </a:t>
            </a:r>
            <a:r>
              <a:rPr lang="tr-TR" altLang="en-US" dirty="0" err="1">
                <a:latin typeface="Comic Sans MS" panose="030F0702030302020204" pitchFamily="66" charset="0"/>
              </a:rPr>
              <a:t>develops</a:t>
            </a:r>
            <a:endParaRPr lang="en-US" altLang="en-US" dirty="0">
              <a:latin typeface="Comic Sans MS" panose="030F0702030302020204" pitchFamily="66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17217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charset="-94"/>
              </a:rPr>
              <a:t>Practical</a:t>
            </a:r>
            <a:r>
              <a:rPr lang="tr-TR" altLang="tr-TR" dirty="0">
                <a:latin typeface="Comic Sans MS" charset="-94"/>
              </a:rPr>
              <a:t> </a:t>
            </a:r>
            <a:r>
              <a:rPr lang="tr-TR" altLang="tr-TR" dirty="0" err="1">
                <a:latin typeface="Comic Sans MS" charset="-94"/>
              </a:rPr>
              <a:t>information</a:t>
            </a:r>
            <a:endParaRPr lang="tr-TR" altLang="tr-TR" dirty="0">
              <a:latin typeface="Comic Sans MS" panose="030F0702030302020204" pitchFamily="66" charset="0"/>
            </a:endParaRPr>
          </a:p>
        </p:txBody>
      </p:sp>
      <p:sp>
        <p:nvSpPr>
          <p:cNvPr id="70659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If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failure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progress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insulin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requirement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decreases</a:t>
            </a:r>
            <a:endParaRPr lang="tr-TR" altLang="tr-TR" dirty="0">
              <a:latin typeface="Comic Sans MS" panose="030F0702030302020204" pitchFamily="66" charset="0"/>
            </a:endParaRPr>
          </a:p>
          <a:p>
            <a:endParaRPr lang="tr-TR" alt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General </a:t>
            </a:r>
            <a:r>
              <a:rPr lang="tr-TR" altLang="en-US" dirty="0" err="1">
                <a:latin typeface="Comic Sans MS" panose="030F0702030302020204" pitchFamily="66" charset="0"/>
              </a:rPr>
              <a:t>information</a:t>
            </a:r>
            <a:endParaRPr lang="tr-TR" altLang="en-US" dirty="0">
              <a:latin typeface="Comic Sans MS" panose="030F0702030302020204" pitchFamily="66" charset="0"/>
            </a:endParaRPr>
          </a:p>
        </p:txBody>
      </p:sp>
      <p:sp>
        <p:nvSpPr>
          <p:cNvPr id="21507" name="2 İçerik Yer Tutucusu"/>
          <p:cNvSpPr>
            <a:spLocks noGrp="1"/>
          </p:cNvSpPr>
          <p:nvPr>
            <p:ph idx="1"/>
          </p:nvPr>
        </p:nvSpPr>
        <p:spPr>
          <a:xfrm>
            <a:off x="1076325" y="1371600"/>
            <a:ext cx="9004300" cy="4251325"/>
          </a:xfrm>
        </p:spPr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</a:rPr>
              <a:t> is </a:t>
            </a:r>
            <a:r>
              <a:rPr lang="tr-TR" altLang="tr-TR" dirty="0" err="1">
                <a:latin typeface="Comic Sans MS" panose="030F0702030302020204" pitchFamily="66" charset="0"/>
              </a:rPr>
              <a:t>dynamic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may</a:t>
            </a:r>
            <a:r>
              <a:rPr lang="tr-TR" altLang="tr-TR" dirty="0">
                <a:latin typeface="Comic Sans MS" panose="030F0702030302020204" pitchFamily="66" charset="0"/>
              </a:rPr>
              <a:t> be </a:t>
            </a:r>
            <a:r>
              <a:rPr lang="tr-TR" altLang="tr-TR" dirty="0" err="1">
                <a:latin typeface="Comic Sans MS" panose="030F0702030302020204" pitchFamily="66" charset="0"/>
              </a:rPr>
              <a:t>progressive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It</a:t>
            </a:r>
            <a:r>
              <a:rPr lang="tr-TR" altLang="en-US" dirty="0">
                <a:latin typeface="Comic Sans MS" panose="030F0702030302020204" pitchFamily="66" charset="0"/>
              </a:rPr>
              <a:t> can be </a:t>
            </a:r>
            <a:r>
              <a:rPr lang="tr-TR" altLang="en-US" dirty="0" err="1">
                <a:latin typeface="Comic Sans MS" panose="030F0702030302020204" pitchFamily="66" charset="0"/>
              </a:rPr>
              <a:t>asymptomatic</a:t>
            </a:r>
            <a:r>
              <a:rPr lang="tr-TR" altLang="en-US" dirty="0">
                <a:latin typeface="Comic Sans MS" panose="030F0702030302020204" pitchFamily="66" charset="0"/>
              </a:rPr>
              <a:t> but it </a:t>
            </a:r>
            <a:r>
              <a:rPr lang="tr-TR" altLang="en-US" dirty="0" err="1">
                <a:latin typeface="Comic Sans MS" panose="030F0702030302020204" pitchFamily="66" charset="0"/>
              </a:rPr>
              <a:t>also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may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require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dialysis</a:t>
            </a:r>
            <a:r>
              <a:rPr lang="tr-TR" altLang="en-US" dirty="0">
                <a:latin typeface="Comic Sans MS" panose="030F0702030302020204" pitchFamily="66" charset="0"/>
              </a:rPr>
              <a:t>, </a:t>
            </a:r>
            <a:r>
              <a:rPr lang="tr-TR" altLang="en-US" dirty="0" err="1">
                <a:latin typeface="Comic Sans MS" panose="030F0702030302020204" pitchFamily="66" charset="0"/>
              </a:rPr>
              <a:t>plasmapheresis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Some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have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classical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involvement</a:t>
            </a:r>
            <a:r>
              <a:rPr lang="tr-TR" altLang="en-US" dirty="0">
                <a:latin typeface="Comic Sans MS" panose="030F0702030302020204" pitchFamily="66" charset="0"/>
              </a:rPr>
              <a:t>: </a:t>
            </a:r>
            <a:r>
              <a:rPr lang="tr-TR" altLang="en-US" dirty="0" err="1">
                <a:latin typeface="Comic Sans MS" panose="030F0702030302020204" pitchFamily="66" charset="0"/>
              </a:rPr>
              <a:t>Colon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ca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membranous</a:t>
            </a:r>
            <a:r>
              <a:rPr lang="tr-TR" altLang="en-US" dirty="0">
                <a:latin typeface="Comic Sans MS" panose="030F0702030302020204" pitchFamily="66" charset="0"/>
              </a:rPr>
              <a:t> GN, </a:t>
            </a:r>
            <a:r>
              <a:rPr lang="tr-TR" altLang="en-US" dirty="0" err="1">
                <a:latin typeface="Comic Sans MS" panose="030F0702030302020204" pitchFamily="66" charset="0"/>
              </a:rPr>
              <a:t>Hodgkin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</a:t>
            </a:r>
            <a:r>
              <a:rPr lang="tr-TR" altLang="en-US" dirty="0">
                <a:latin typeface="Comic Sans MS" panose="030F0702030302020204" pitchFamily="66" charset="0"/>
              </a:rPr>
              <a:t> minimal </a:t>
            </a:r>
            <a:r>
              <a:rPr lang="tr-TR" altLang="en-US" dirty="0" err="1">
                <a:latin typeface="Comic Sans MS" panose="030F0702030302020204" pitchFamily="66" charset="0"/>
              </a:rPr>
              <a:t>change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</a:t>
            </a:r>
            <a:endParaRPr lang="tr-TR" alt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96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400" dirty="0">
                <a:latin typeface="Comic Sans MS" panose="030F0702030302020204" pitchFamily="66" charset="0"/>
              </a:rPr>
              <a:t>GOODPASTURE SYNDROME</a:t>
            </a:r>
            <a:endParaRPr lang="en-US" altLang="tr-TR" sz="4400" dirty="0">
              <a:latin typeface="Comic Sans MS" panose="030F0702030302020204" pitchFamily="66" charset="0"/>
            </a:endParaRP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Necrotising</a:t>
            </a:r>
            <a:r>
              <a:rPr lang="tr-TR" altLang="en-US" dirty="0">
                <a:latin typeface="Comic Sans MS" panose="030F0702030302020204" pitchFamily="66" charset="0"/>
              </a:rPr>
              <a:t> GN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pulmonary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hemorrhage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syndrome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Antibodies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to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glomerular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basal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membrane</a:t>
            </a:r>
            <a:r>
              <a:rPr lang="tr-TR" altLang="en-US" dirty="0">
                <a:latin typeface="Comic Sans MS" panose="030F0702030302020204" pitchFamily="66" charset="0"/>
              </a:rPr>
              <a:t> (anti-GBM) is </a:t>
            </a:r>
            <a:r>
              <a:rPr lang="tr-TR" altLang="en-US" dirty="0" err="1">
                <a:latin typeface="Comic Sans MS" panose="030F0702030302020204" pitchFamily="66" charset="0"/>
              </a:rPr>
              <a:t>the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cause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>
                <a:latin typeface="Comic Sans MS" panose="030F0702030302020204" pitchFamily="66" charset="0"/>
              </a:rPr>
              <a:t>Anti-GBM is </a:t>
            </a:r>
            <a:r>
              <a:rPr lang="tr-TR" altLang="en-US" dirty="0" err="1">
                <a:latin typeface="Comic Sans MS" panose="030F0702030302020204" pitchFamily="66" charset="0"/>
              </a:rPr>
              <a:t>the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most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common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cause</a:t>
            </a:r>
            <a:r>
              <a:rPr lang="tr-TR" altLang="en-US" dirty="0">
                <a:latin typeface="Comic Sans MS" panose="030F0702030302020204" pitchFamily="66" charset="0"/>
              </a:rPr>
              <a:t> of </a:t>
            </a:r>
            <a:r>
              <a:rPr lang="tr-TR" altLang="en-US" dirty="0" err="1">
                <a:latin typeface="Comic Sans MS" panose="030F0702030302020204" pitchFamily="66" charset="0"/>
              </a:rPr>
              <a:t>pulmonary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hemorrhage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GN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16103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Clinical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findings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Anti-GBM </a:t>
            </a:r>
            <a:r>
              <a:rPr lang="tr-TR" altLang="en-US" dirty="0" err="1">
                <a:latin typeface="Comic Sans MS" panose="030F0702030302020204" pitchFamily="66" charset="0"/>
              </a:rPr>
              <a:t>positive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patients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are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commonly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presented</a:t>
            </a:r>
            <a:r>
              <a:rPr lang="tr-TR" altLang="en-US" dirty="0">
                <a:latin typeface="Comic Sans MS" panose="030F0702030302020204" pitchFamily="66" charset="0"/>
              </a:rPr>
              <a:t> as GN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Hemoptysis</a:t>
            </a:r>
            <a:r>
              <a:rPr lang="tr-TR" altLang="en-US" dirty="0">
                <a:latin typeface="Comic Sans MS" panose="030F0702030302020204" pitchFamily="66" charset="0"/>
              </a:rPr>
              <a:t> is </a:t>
            </a:r>
            <a:r>
              <a:rPr lang="tr-TR" altLang="en-US" dirty="0" err="1">
                <a:latin typeface="Comic Sans MS" panose="030F0702030302020204" pitchFamily="66" charset="0"/>
              </a:rPr>
              <a:t>present</a:t>
            </a:r>
            <a:r>
              <a:rPr lang="tr-TR" altLang="en-US" dirty="0">
                <a:latin typeface="Comic Sans MS" panose="030F0702030302020204" pitchFamily="66" charset="0"/>
              </a:rPr>
              <a:t> in 1/2-2/3 of </a:t>
            </a:r>
            <a:r>
              <a:rPr lang="tr-TR" altLang="en-US" dirty="0" err="1">
                <a:latin typeface="Comic Sans MS" panose="030F0702030302020204" pitchFamily="66" charset="0"/>
              </a:rPr>
              <a:t>the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patients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>
                <a:latin typeface="Comic Sans MS" panose="030F0702030302020204" pitchFamily="66" charset="0"/>
              </a:rPr>
              <a:t>GN is </a:t>
            </a:r>
            <a:r>
              <a:rPr lang="tr-TR" altLang="en-US" dirty="0" err="1">
                <a:latin typeface="Comic Sans MS" panose="030F0702030302020204" pitchFamily="66" charset="0"/>
              </a:rPr>
              <a:t>typically</a:t>
            </a:r>
            <a:r>
              <a:rPr lang="tr-TR" altLang="en-US" dirty="0">
                <a:latin typeface="Comic Sans MS" panose="030F0702030302020204" pitchFamily="66" charset="0"/>
              </a:rPr>
              <a:t> severe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progresses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to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failure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within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weeks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months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unless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treated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13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Lessons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to</a:t>
            </a:r>
            <a:r>
              <a:rPr lang="tr-TR" altLang="en-US" dirty="0">
                <a:latin typeface="Comic Sans MS" panose="030F0702030302020204" pitchFamily="66" charset="0"/>
              </a:rPr>
              <a:t> be </a:t>
            </a:r>
            <a:r>
              <a:rPr lang="tr-TR" altLang="en-US" dirty="0" err="1">
                <a:latin typeface="Comic Sans MS" panose="030F0702030302020204" pitchFamily="66" charset="0"/>
              </a:rPr>
              <a:t>learnt</a:t>
            </a:r>
            <a:r>
              <a:rPr lang="tr-TR" altLang="en-US" dirty="0">
                <a:latin typeface="Comic Sans MS" panose="030F0702030302020204" pitchFamily="66" charset="0"/>
              </a:rPr>
              <a:t> 1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en-US" dirty="0">
                <a:latin typeface="Comic Sans MS" panose="030F0702030302020204" pitchFamily="66" charset="0"/>
              </a:rPr>
              <a:t>1.It </a:t>
            </a:r>
            <a:r>
              <a:rPr lang="tr-TR" altLang="en-US" dirty="0" err="1">
                <a:latin typeface="Comic Sans MS" panose="030F0702030302020204" pitchFamily="66" charset="0"/>
              </a:rPr>
              <a:t>should</a:t>
            </a:r>
            <a:r>
              <a:rPr lang="tr-TR" altLang="en-US" dirty="0">
                <a:latin typeface="Comic Sans MS" panose="030F0702030302020204" pitchFamily="66" charset="0"/>
              </a:rPr>
              <a:t> be </a:t>
            </a:r>
            <a:r>
              <a:rPr lang="tr-TR" altLang="en-US" dirty="0" err="1">
                <a:latin typeface="Comic Sans MS" panose="030F0702030302020204" pitchFamily="66" charset="0"/>
              </a:rPr>
              <a:t>considered</a:t>
            </a:r>
            <a:r>
              <a:rPr lang="tr-TR" altLang="en-US" dirty="0">
                <a:latin typeface="Comic Sans MS" panose="030F0702030302020204" pitchFamily="66" charset="0"/>
              </a:rPr>
              <a:t> in </a:t>
            </a:r>
            <a:r>
              <a:rPr lang="tr-TR" altLang="en-US" dirty="0" err="1">
                <a:latin typeface="Comic Sans MS" panose="030F0702030302020204" pitchFamily="66" charset="0"/>
              </a:rPr>
              <a:t>patients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having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both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pulmonary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involvement</a:t>
            </a:r>
            <a:r>
              <a:rPr lang="tr-TR" altLang="en-US" dirty="0">
                <a:latin typeface="Comic Sans MS" panose="030F0702030302020204" pitchFamily="66" charset="0"/>
              </a:rPr>
              <a:t>  2.Pulmonary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involvement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may</a:t>
            </a:r>
            <a:r>
              <a:rPr lang="tr-TR" altLang="en-US" dirty="0">
                <a:latin typeface="Comic Sans MS" panose="030F0702030302020204" pitchFamily="66" charset="0"/>
              </a:rPr>
              <a:t> be </a:t>
            </a:r>
            <a:r>
              <a:rPr lang="tr-TR" altLang="en-US" dirty="0" err="1">
                <a:latin typeface="Comic Sans MS" panose="030F0702030302020204" pitchFamily="66" charset="0"/>
              </a:rPr>
              <a:t>seen</a:t>
            </a:r>
            <a:r>
              <a:rPr lang="tr-TR" altLang="en-US" dirty="0">
                <a:latin typeface="Comic Sans MS" panose="030F0702030302020204" pitchFamily="66" charset="0"/>
              </a:rPr>
              <a:t> in </a:t>
            </a:r>
            <a:r>
              <a:rPr lang="tr-TR" altLang="en-US" dirty="0" err="1">
                <a:latin typeface="Comic Sans MS" panose="030F0702030302020204" pitchFamily="66" charset="0"/>
              </a:rPr>
              <a:t>many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conditions</a:t>
            </a:r>
            <a:r>
              <a:rPr lang="tr-TR" altLang="en-US" dirty="0">
                <a:latin typeface="Comic Sans MS" panose="030F0702030302020204" pitchFamily="66" charset="0"/>
              </a:rPr>
              <a:t>, </a:t>
            </a:r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may</a:t>
            </a:r>
            <a:r>
              <a:rPr lang="tr-TR" altLang="en-US" dirty="0">
                <a:latin typeface="Comic Sans MS" panose="030F0702030302020204" pitchFamily="66" charset="0"/>
              </a:rPr>
              <a:t> be normal at </a:t>
            </a:r>
            <a:r>
              <a:rPr lang="tr-TR" altLang="en-US" dirty="0" err="1">
                <a:latin typeface="Comic Sans MS" panose="030F0702030302020204" pitchFamily="66" charset="0"/>
              </a:rPr>
              <a:t>the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beginning</a:t>
            </a:r>
            <a:r>
              <a:rPr lang="tr-TR" altLang="en-US" dirty="0">
                <a:latin typeface="Comic Sans MS" panose="030F0702030302020204" pitchFamily="66" charset="0"/>
              </a:rPr>
              <a:t> but </a:t>
            </a:r>
            <a:r>
              <a:rPr lang="tr-TR" altLang="en-US" dirty="0" err="1">
                <a:latin typeface="Comic Sans MS" panose="030F0702030302020204" pitchFamily="66" charset="0"/>
              </a:rPr>
              <a:t>may</a:t>
            </a:r>
            <a:r>
              <a:rPr lang="tr-TR" altLang="en-US" dirty="0">
                <a:latin typeface="Comic Sans MS" panose="030F0702030302020204" pitchFamily="66" charset="0"/>
              </a:rPr>
              <a:t> be </a:t>
            </a:r>
            <a:r>
              <a:rPr lang="tr-TR" altLang="en-US" dirty="0" err="1">
                <a:latin typeface="Comic Sans MS" panose="030F0702030302020204" pitchFamily="66" charset="0"/>
              </a:rPr>
              <a:t>affected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after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pulmonary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vice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versa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85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Lessons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to</a:t>
            </a:r>
            <a:r>
              <a:rPr lang="tr-TR" altLang="en-US" dirty="0">
                <a:latin typeface="Comic Sans MS" panose="030F0702030302020204" pitchFamily="66" charset="0"/>
              </a:rPr>
              <a:t> be </a:t>
            </a:r>
            <a:r>
              <a:rPr lang="tr-TR" altLang="en-US" dirty="0" err="1">
                <a:latin typeface="Comic Sans MS" panose="030F0702030302020204" pitchFamily="66" charset="0"/>
              </a:rPr>
              <a:t>learnt</a:t>
            </a:r>
            <a:r>
              <a:rPr lang="tr-TR" altLang="en-US" dirty="0">
                <a:latin typeface="Comic Sans MS" panose="030F0702030302020204" pitchFamily="66" charset="0"/>
              </a:rPr>
              <a:t> 2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sp>
        <p:nvSpPr>
          <p:cNvPr id="839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3.Same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</a:rPr>
              <a:t> can </a:t>
            </a:r>
            <a:r>
              <a:rPr lang="tr-TR" altLang="tr-TR" dirty="0" err="1">
                <a:latin typeface="Comic Sans MS" panose="030F0702030302020204" pitchFamily="66" charset="0"/>
              </a:rPr>
              <a:t>affect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both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kidneys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lungs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4.Kidney </a:t>
            </a:r>
            <a:r>
              <a:rPr lang="tr-TR" altLang="tr-TR" dirty="0" err="1">
                <a:latin typeface="Comic Sans MS" panose="030F0702030302020204" pitchFamily="66" charset="0"/>
              </a:rPr>
              <a:t>involvement</a:t>
            </a:r>
            <a:r>
              <a:rPr lang="tr-TR" altLang="tr-TR" dirty="0">
                <a:latin typeface="Comic Sans MS" panose="030F0702030302020204" pitchFamily="66" charset="0"/>
              </a:rPr>
              <a:t> is </a:t>
            </a:r>
            <a:r>
              <a:rPr lang="tr-TR" altLang="tr-TR" dirty="0" err="1">
                <a:latin typeface="Comic Sans MS" panose="030F0702030302020204" pitchFamily="66" charset="0"/>
              </a:rPr>
              <a:t>variable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more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than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one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may</a:t>
            </a:r>
            <a:r>
              <a:rPr lang="tr-TR" altLang="tr-TR" dirty="0">
                <a:latin typeface="Comic Sans MS" panose="030F0702030302020204" pitchFamily="66" charset="0"/>
              </a:rPr>
              <a:t> be </a:t>
            </a:r>
            <a:r>
              <a:rPr lang="tr-TR" altLang="tr-TR" dirty="0" err="1">
                <a:latin typeface="Comic Sans MS" panose="030F0702030302020204" pitchFamily="66" charset="0"/>
              </a:rPr>
              <a:t>seen</a:t>
            </a:r>
            <a:r>
              <a:rPr lang="tr-TR" altLang="tr-TR" dirty="0">
                <a:latin typeface="Comic Sans MS" panose="030F0702030302020204" pitchFamily="66" charset="0"/>
              </a:rPr>
              <a:t> (</a:t>
            </a:r>
            <a:r>
              <a:rPr lang="tr-TR" altLang="tr-TR" dirty="0" err="1">
                <a:latin typeface="Comic Sans MS" panose="030F0702030302020204" pitchFamily="66" charset="0"/>
              </a:rPr>
              <a:t>glomerulonephritis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acute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tubular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necrosis</a:t>
            </a:r>
            <a:r>
              <a:rPr lang="tr-TR" altLang="tr-TR" dirty="0">
                <a:latin typeface="Comic Sans MS" panose="030F0702030302020204" pitchFamily="66" charset="0"/>
              </a:rPr>
              <a:t>)</a:t>
            </a:r>
          </a:p>
          <a:p>
            <a:pPr marL="0" indent="0"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5.Kidney </a:t>
            </a:r>
            <a:r>
              <a:rPr lang="tr-TR" altLang="tr-TR" dirty="0" err="1">
                <a:latin typeface="Comic Sans MS" panose="030F0702030302020204" pitchFamily="66" charset="0"/>
              </a:rPr>
              <a:t>involvement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may</a:t>
            </a:r>
            <a:r>
              <a:rPr lang="tr-TR" altLang="tr-TR" dirty="0">
                <a:latin typeface="Comic Sans MS" panose="030F0702030302020204" pitchFamily="66" charset="0"/>
              </a:rPr>
              <a:t> be </a:t>
            </a:r>
            <a:r>
              <a:rPr lang="tr-TR" altLang="tr-TR" dirty="0" err="1">
                <a:latin typeface="Comic Sans MS" panose="030F0702030302020204" pitchFamily="66" charset="0"/>
              </a:rPr>
              <a:t>mild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or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may</a:t>
            </a:r>
            <a:r>
              <a:rPr lang="tr-TR" altLang="tr-TR" dirty="0">
                <a:latin typeface="Comic Sans MS" panose="030F0702030302020204" pitchFamily="66" charset="0"/>
              </a:rPr>
              <a:t> be </a:t>
            </a:r>
            <a:r>
              <a:rPr lang="tr-TR" altLang="tr-TR" dirty="0" err="1">
                <a:latin typeface="Comic Sans MS" panose="030F0702030302020204" pitchFamily="66" charset="0"/>
              </a:rPr>
              <a:t>chronic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requiring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dialysis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 marL="0" indent="0"/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06212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MULTIPL MYELOMA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We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frequently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see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structural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functional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abnormalities</a:t>
            </a:r>
            <a:r>
              <a:rPr lang="tr-TR" altLang="en-US" dirty="0">
                <a:latin typeface="Comic Sans MS" panose="030F0702030302020204" pitchFamily="66" charset="0"/>
              </a:rPr>
              <a:t> in MM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related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plasma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cell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disorders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There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are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many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factors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causing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these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abnormalities</a:t>
            </a:r>
            <a:r>
              <a:rPr lang="tr-TR" altLang="en-US" dirty="0">
                <a:latin typeface="Comic Sans MS" panose="030F0702030302020204" pitchFamily="66" charset="0"/>
              </a:rPr>
              <a:t> but </a:t>
            </a:r>
            <a:r>
              <a:rPr lang="tr-TR" altLang="en-US" dirty="0" err="1">
                <a:latin typeface="Comic Sans MS" panose="030F0702030302020204" pitchFamily="66" charset="0"/>
              </a:rPr>
              <a:t>monoclonal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light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chains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are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important</a:t>
            </a:r>
            <a:r>
              <a:rPr lang="tr-TR" altLang="en-US" dirty="0">
                <a:latin typeface="Comic Sans MS" panose="030F0702030302020204" pitchFamily="66" charset="0"/>
              </a:rPr>
              <a:t> in </a:t>
            </a:r>
            <a:r>
              <a:rPr lang="tr-TR" altLang="en-US" dirty="0" err="1">
                <a:latin typeface="Comic Sans MS" panose="030F0702030302020204" pitchFamily="66" charset="0"/>
              </a:rPr>
              <a:t>the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pathogenesis</a:t>
            </a:r>
            <a:endParaRPr lang="tr-TR" alt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343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MULTIPLE MYELOMA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Myeloma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(Bence </a:t>
            </a:r>
            <a:r>
              <a:rPr lang="tr-TR" altLang="en-US" dirty="0" err="1">
                <a:latin typeface="Comic Sans MS" panose="030F0702030302020204" pitchFamily="66" charset="0"/>
              </a:rPr>
              <a:t>Jones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nephropathy</a:t>
            </a:r>
            <a:r>
              <a:rPr lang="tr-TR" altLang="en-US" dirty="0">
                <a:latin typeface="Comic Sans MS" panose="030F0702030302020204" pitchFamily="66" charset="0"/>
              </a:rPr>
              <a:t>) </a:t>
            </a:r>
            <a:r>
              <a:rPr lang="tr-TR" altLang="en-US" dirty="0" err="1">
                <a:latin typeface="Comic Sans MS" panose="030F0702030302020204" pitchFamily="66" charset="0"/>
              </a:rPr>
              <a:t>characterized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by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light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chain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deposition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light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chain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nephropathy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Lytic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lesions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seen</a:t>
            </a:r>
            <a:r>
              <a:rPr lang="tr-TR" altLang="en-US" dirty="0">
                <a:latin typeface="Comic Sans MS" panose="030F0702030302020204" pitchFamily="66" charset="0"/>
              </a:rPr>
              <a:t> at </a:t>
            </a:r>
            <a:r>
              <a:rPr lang="tr-TR" altLang="en-US" dirty="0" err="1">
                <a:latin typeface="Comic Sans MS" panose="030F0702030302020204" pitchFamily="66" charset="0"/>
              </a:rPr>
              <a:t>the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cranial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graphy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are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helpful</a:t>
            </a:r>
            <a:r>
              <a:rPr lang="tr-TR" altLang="en-US" dirty="0">
                <a:latin typeface="Comic Sans MS" panose="030F0702030302020204" pitchFamily="66" charset="0"/>
              </a:rPr>
              <a:t> in </a:t>
            </a:r>
            <a:r>
              <a:rPr lang="tr-TR" altLang="en-US" dirty="0" err="1">
                <a:latin typeface="Comic Sans MS" panose="030F0702030302020204" pitchFamily="66" charset="0"/>
              </a:rPr>
              <a:t>the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diagnosis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5724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findings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en-US" altLang="en-US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870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Moderate</a:t>
            </a:r>
            <a:r>
              <a:rPr lang="tr-TR" altLang="en-US" dirty="0">
                <a:latin typeface="Comic Sans MS" panose="030F0702030302020204" pitchFamily="66" charset="0"/>
              </a:rPr>
              <a:t>-severe </a:t>
            </a:r>
            <a:r>
              <a:rPr lang="tr-TR" altLang="en-US" dirty="0" err="1">
                <a:latin typeface="Comic Sans MS" panose="030F0702030302020204" pitchFamily="66" charset="0"/>
              </a:rPr>
              <a:t>proteinuria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Acute-chronic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failure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Monoclonal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light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chains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are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major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components</a:t>
            </a:r>
            <a:r>
              <a:rPr lang="tr-TR" altLang="en-US" dirty="0">
                <a:latin typeface="Comic Sans MS" panose="030F0702030302020204" pitchFamily="66" charset="0"/>
              </a:rPr>
              <a:t> of </a:t>
            </a:r>
            <a:r>
              <a:rPr lang="tr-TR" altLang="en-US" dirty="0" err="1">
                <a:latin typeface="Comic Sans MS" panose="030F0702030302020204" pitchFamily="66" charset="0"/>
              </a:rPr>
              <a:t>proteinuria</a:t>
            </a:r>
            <a:r>
              <a:rPr lang="tr-TR" altLang="en-US" dirty="0">
                <a:latin typeface="Comic Sans MS" panose="030F0702030302020204" pitchFamily="66" charset="0"/>
              </a:rPr>
              <a:t>. 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03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findings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en-US" altLang="en-US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Tubular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proteinuria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Nephrotic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albuminuria</a:t>
            </a:r>
            <a:r>
              <a:rPr lang="tr-TR" altLang="en-US" dirty="0">
                <a:latin typeface="Comic Sans MS" panose="030F0702030302020204" pitchFamily="66" charset="0"/>
              </a:rPr>
              <a:t> is </a:t>
            </a:r>
            <a:r>
              <a:rPr lang="tr-TR" altLang="en-US" dirty="0" err="1">
                <a:latin typeface="Comic Sans MS" panose="030F0702030302020204" pitchFamily="66" charset="0"/>
              </a:rPr>
              <a:t>rare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Tubular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dysfunctions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like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acidification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concentration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defects</a:t>
            </a:r>
            <a:r>
              <a:rPr lang="tr-TR" altLang="en-US" dirty="0">
                <a:latin typeface="Comic Sans MS" panose="030F0702030302020204" pitchFamily="66" charset="0"/>
              </a:rPr>
              <a:t>, </a:t>
            </a:r>
            <a:r>
              <a:rPr lang="tr-TR" altLang="en-US" dirty="0" err="1">
                <a:latin typeface="Comic Sans MS" panose="030F0702030302020204" pitchFamily="66" charset="0"/>
              </a:rPr>
              <a:t>Fanconi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syndrome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are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rare</a:t>
            </a:r>
            <a:r>
              <a:rPr lang="tr-TR" altLang="en-US" dirty="0">
                <a:latin typeface="Comic Sans MS" panose="030F0702030302020204" pitchFamily="66" charset="0"/>
              </a:rPr>
              <a:t>. 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90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Lessons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to</a:t>
            </a:r>
            <a:r>
              <a:rPr lang="tr-TR" altLang="en-US" dirty="0">
                <a:latin typeface="Comic Sans MS" panose="030F0702030302020204" pitchFamily="66" charset="0"/>
              </a:rPr>
              <a:t> be </a:t>
            </a:r>
            <a:r>
              <a:rPr lang="tr-TR" altLang="en-US" dirty="0" err="1">
                <a:latin typeface="Comic Sans MS" panose="030F0702030302020204" pitchFamily="66" charset="0"/>
              </a:rPr>
              <a:t>learnt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sp>
        <p:nvSpPr>
          <p:cNvPr id="901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1.Kidney </a:t>
            </a:r>
            <a:r>
              <a:rPr lang="tr-TR" altLang="tr-TR" dirty="0" err="1">
                <a:latin typeface="Comic Sans MS" panose="030F0702030302020204" pitchFamily="66" charset="0"/>
              </a:rPr>
              <a:t>involvement</a:t>
            </a:r>
            <a:r>
              <a:rPr lang="tr-TR" altLang="tr-TR" dirty="0">
                <a:latin typeface="Comic Sans MS" panose="030F0702030302020204" pitchFamily="66" charset="0"/>
              </a:rPr>
              <a:t> is </a:t>
            </a:r>
            <a:r>
              <a:rPr lang="tr-TR" altLang="tr-TR" dirty="0" err="1">
                <a:latin typeface="Comic Sans MS" panose="030F0702030302020204" pitchFamily="66" charset="0"/>
              </a:rPr>
              <a:t>variable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more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than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one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may</a:t>
            </a:r>
            <a:r>
              <a:rPr lang="tr-TR" altLang="tr-TR" dirty="0">
                <a:latin typeface="Comic Sans MS" panose="030F0702030302020204" pitchFamily="66" charset="0"/>
              </a:rPr>
              <a:t> be </a:t>
            </a:r>
            <a:r>
              <a:rPr lang="tr-TR" altLang="tr-TR" dirty="0" err="1">
                <a:latin typeface="Comic Sans MS" panose="030F0702030302020204" pitchFamily="66" charset="0"/>
              </a:rPr>
              <a:t>seen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2.Kidney </a:t>
            </a:r>
            <a:r>
              <a:rPr lang="tr-TR" altLang="tr-TR" dirty="0" err="1">
                <a:latin typeface="Comic Sans MS" panose="030F0702030302020204" pitchFamily="66" charset="0"/>
              </a:rPr>
              <a:t>involvement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may</a:t>
            </a:r>
            <a:r>
              <a:rPr lang="tr-TR" altLang="tr-TR" dirty="0">
                <a:latin typeface="Comic Sans MS" panose="030F0702030302020204" pitchFamily="66" charset="0"/>
              </a:rPr>
              <a:t> be </a:t>
            </a:r>
            <a:r>
              <a:rPr lang="tr-TR" altLang="tr-TR" dirty="0" err="1">
                <a:latin typeface="Comic Sans MS" panose="030F0702030302020204" pitchFamily="66" charset="0"/>
              </a:rPr>
              <a:t>mild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or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may</a:t>
            </a:r>
            <a:r>
              <a:rPr lang="tr-TR" altLang="tr-TR" dirty="0">
                <a:latin typeface="Comic Sans MS" panose="030F0702030302020204" pitchFamily="66" charset="0"/>
              </a:rPr>
              <a:t> be </a:t>
            </a:r>
            <a:r>
              <a:rPr lang="tr-TR" altLang="tr-TR" dirty="0" err="1">
                <a:latin typeface="Comic Sans MS" panose="030F0702030302020204" pitchFamily="66" charset="0"/>
              </a:rPr>
              <a:t>chronic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requiring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dialysis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3.It </a:t>
            </a:r>
            <a:r>
              <a:rPr lang="tr-TR" altLang="tr-TR" dirty="0" err="1">
                <a:latin typeface="Comic Sans MS" panose="030F0702030302020204" pitchFamily="66" charset="0"/>
              </a:rPr>
              <a:t>should</a:t>
            </a:r>
            <a:r>
              <a:rPr lang="tr-TR" altLang="tr-TR" dirty="0">
                <a:latin typeface="Comic Sans MS" panose="030F0702030302020204" pitchFamily="66" charset="0"/>
              </a:rPr>
              <a:t> be </a:t>
            </a:r>
            <a:r>
              <a:rPr lang="tr-TR" altLang="tr-TR" dirty="0" err="1">
                <a:latin typeface="Comic Sans MS" panose="030F0702030302020204" pitchFamily="66" charset="0"/>
              </a:rPr>
              <a:t>considered</a:t>
            </a:r>
            <a:r>
              <a:rPr lang="tr-TR" altLang="tr-TR" dirty="0">
                <a:latin typeface="Comic Sans MS" panose="030F0702030302020204" pitchFamily="66" charset="0"/>
              </a:rPr>
              <a:t> in </a:t>
            </a:r>
            <a:r>
              <a:rPr lang="tr-TR" altLang="tr-TR" dirty="0" err="1">
                <a:latin typeface="Comic Sans MS" panose="030F0702030302020204" pitchFamily="66" charset="0"/>
              </a:rPr>
              <a:t>the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differential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diagnosis</a:t>
            </a:r>
            <a:r>
              <a:rPr lang="tr-TR" altLang="tr-TR" dirty="0">
                <a:latin typeface="Comic Sans MS" panose="030F0702030302020204" pitchFamily="66" charset="0"/>
              </a:rPr>
              <a:t> of </a:t>
            </a:r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failure</a:t>
            </a:r>
            <a:r>
              <a:rPr lang="tr-TR" altLang="tr-TR" dirty="0">
                <a:latin typeface="Comic Sans MS" panose="030F0702030302020204" pitchFamily="66" charset="0"/>
              </a:rPr>
              <a:t> in </a:t>
            </a:r>
            <a:r>
              <a:rPr lang="tr-TR" altLang="tr-TR" dirty="0" err="1">
                <a:latin typeface="Comic Sans MS" panose="030F0702030302020204" pitchFamily="66" charset="0"/>
              </a:rPr>
              <a:t>which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cause</a:t>
            </a:r>
            <a:r>
              <a:rPr lang="tr-TR" altLang="tr-TR" dirty="0">
                <a:latin typeface="Comic Sans MS" panose="030F0702030302020204" pitchFamily="66" charset="0"/>
              </a:rPr>
              <a:t> is </a:t>
            </a:r>
            <a:r>
              <a:rPr lang="tr-TR" altLang="tr-TR" dirty="0" err="1">
                <a:latin typeface="Comic Sans MS" panose="030F0702030302020204" pitchFamily="66" charset="0"/>
              </a:rPr>
              <a:t>unclear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especially</a:t>
            </a:r>
            <a:r>
              <a:rPr lang="tr-TR" altLang="tr-TR" dirty="0">
                <a:latin typeface="Comic Sans MS" panose="030F0702030302020204" pitchFamily="66" charset="0"/>
              </a:rPr>
              <a:t> in </a:t>
            </a:r>
            <a:r>
              <a:rPr lang="tr-TR" altLang="tr-TR" dirty="0" err="1">
                <a:latin typeface="Comic Sans MS" panose="030F0702030302020204" pitchFamily="66" charset="0"/>
              </a:rPr>
              <a:t>the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elderly</a:t>
            </a:r>
            <a:endParaRPr lang="tr-TR" alt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01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G0UT 1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1076325" y="1166813"/>
            <a:ext cx="9004300" cy="4251325"/>
          </a:xfrm>
        </p:spPr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Chronic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elevation</a:t>
            </a:r>
            <a:r>
              <a:rPr lang="tr-TR" altLang="en-US" dirty="0">
                <a:latin typeface="Comic Sans MS" panose="030F0702030302020204" pitchFamily="66" charset="0"/>
              </a:rPr>
              <a:t> of serum </a:t>
            </a:r>
            <a:r>
              <a:rPr lang="tr-TR" altLang="en-US" dirty="0" err="1">
                <a:latin typeface="Comic Sans MS" panose="030F0702030302020204" pitchFamily="66" charset="0"/>
              </a:rPr>
              <a:t>uric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acid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level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leads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to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progressive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interstitial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</a:t>
            </a:r>
            <a:r>
              <a:rPr lang="tr-TR" altLang="en-US" dirty="0">
                <a:latin typeface="Comic Sans MS" panose="030F0702030302020204" pitchFamily="66" charset="0"/>
              </a:rPr>
              <a:t> (</a:t>
            </a:r>
            <a:r>
              <a:rPr lang="tr-TR" altLang="en-US" dirty="0" err="1">
                <a:latin typeface="Comic Sans MS" panose="030F0702030302020204" pitchFamily="66" charset="0"/>
              </a:rPr>
              <a:t>gout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nephropathy</a:t>
            </a:r>
            <a:r>
              <a:rPr lang="tr-TR" altLang="en-US" dirty="0">
                <a:latin typeface="Comic Sans MS" panose="030F0702030302020204" pitchFamily="66" charset="0"/>
              </a:rPr>
              <a:t>). 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Nephropathic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patients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have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long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history</a:t>
            </a:r>
            <a:r>
              <a:rPr lang="tr-TR" altLang="en-US" dirty="0">
                <a:latin typeface="Comic Sans MS" panose="030F0702030302020204" pitchFamily="66" charset="0"/>
              </a:rPr>
              <a:t> of </a:t>
            </a:r>
            <a:r>
              <a:rPr lang="tr-TR" altLang="en-US" dirty="0" err="1">
                <a:latin typeface="Comic Sans MS" panose="030F0702030302020204" pitchFamily="66" charset="0"/>
              </a:rPr>
              <a:t>arthritis</a:t>
            </a:r>
            <a:r>
              <a:rPr lang="tr-TR" altLang="en-US" dirty="0">
                <a:latin typeface="Comic Sans MS" panose="030F0702030302020204" pitchFamily="66" charset="0"/>
              </a:rPr>
              <a:t>. 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Hypertension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atherosclerotic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cardiovascular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may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accompany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Uric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acid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stones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may</a:t>
            </a:r>
            <a:r>
              <a:rPr lang="tr-TR" altLang="en-US" dirty="0">
                <a:latin typeface="Comic Sans MS" panose="030F0702030302020204" pitchFamily="66" charset="0"/>
              </a:rPr>
              <a:t> be </a:t>
            </a:r>
            <a:r>
              <a:rPr lang="tr-TR" altLang="en-US" dirty="0" err="1">
                <a:latin typeface="Comic Sans MS" panose="030F0702030302020204" pitchFamily="66" charset="0"/>
              </a:rPr>
              <a:t>seen</a:t>
            </a:r>
            <a:r>
              <a:rPr lang="tr-TR" altLang="en-US" dirty="0">
                <a:latin typeface="Comic Sans MS" panose="030F0702030302020204" pitchFamily="66" charset="0"/>
              </a:rPr>
              <a:t>.</a:t>
            </a:r>
            <a:endParaRPr lang="en-US" altLang="en-US" dirty="0">
              <a:latin typeface="Comic Sans MS" panose="030F0702030302020204" pitchFamily="66" charset="0"/>
            </a:endParaRP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1552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General </a:t>
            </a:r>
            <a:r>
              <a:rPr lang="tr-TR" altLang="en-US" dirty="0" err="1">
                <a:latin typeface="Comic Sans MS" panose="030F0702030302020204" pitchFamily="66" charset="0"/>
              </a:rPr>
              <a:t>information</a:t>
            </a:r>
            <a:endParaRPr lang="tr-TR" altLang="en-US" dirty="0">
              <a:latin typeface="Comic Sans MS" panose="030F0702030302020204" pitchFamily="66" charset="0"/>
            </a:endParaRPr>
          </a:p>
        </p:txBody>
      </p:sp>
      <p:sp>
        <p:nvSpPr>
          <p:cNvPr id="2355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Other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than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membranous</a:t>
            </a:r>
            <a:r>
              <a:rPr lang="tr-TR" altLang="tr-TR" dirty="0">
                <a:latin typeface="Comic Sans MS" panose="030F0702030302020204" pitchFamily="66" charset="0"/>
              </a:rPr>
              <a:t> GN </a:t>
            </a:r>
            <a:r>
              <a:rPr lang="tr-TR" altLang="tr-TR" dirty="0" err="1">
                <a:latin typeface="Comic Sans MS" panose="030F0702030302020204" pitchFamily="66" charset="0"/>
              </a:rPr>
              <a:t>may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also</a:t>
            </a:r>
            <a:r>
              <a:rPr lang="tr-TR" altLang="tr-TR" dirty="0">
                <a:latin typeface="Comic Sans MS" panose="030F0702030302020204" pitchFamily="66" charset="0"/>
              </a:rPr>
              <a:t> be </a:t>
            </a:r>
            <a:r>
              <a:rPr lang="tr-TR" altLang="tr-TR" dirty="0" err="1">
                <a:latin typeface="Comic Sans MS" panose="030F0702030302020204" pitchFamily="66" charset="0"/>
              </a:rPr>
              <a:t>seen</a:t>
            </a:r>
            <a:r>
              <a:rPr lang="tr-TR" altLang="tr-TR" dirty="0">
                <a:latin typeface="Comic Sans MS" panose="030F0702030302020204" pitchFamily="66" charset="0"/>
              </a:rPr>
              <a:t> in </a:t>
            </a:r>
            <a:r>
              <a:rPr lang="tr-TR" altLang="tr-TR" dirty="0" err="1">
                <a:latin typeface="Comic Sans MS" panose="030F0702030302020204" pitchFamily="66" charset="0"/>
              </a:rPr>
              <a:t>Colon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Ca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We</a:t>
            </a:r>
            <a:r>
              <a:rPr lang="tr-TR" altLang="tr-TR" dirty="0">
                <a:latin typeface="Comic Sans MS" panose="030F0702030302020204" pitchFamily="66" charset="0"/>
              </a:rPr>
              <a:t> can </a:t>
            </a:r>
            <a:r>
              <a:rPr lang="tr-TR" altLang="tr-TR" dirty="0" err="1">
                <a:latin typeface="Comic Sans MS" panose="030F0702030302020204" pitchFamily="66" charset="0"/>
              </a:rPr>
              <a:t>diagnose</a:t>
            </a:r>
            <a:r>
              <a:rPr lang="tr-TR" altLang="tr-TR" dirty="0">
                <a:latin typeface="Comic Sans MS" panose="030F0702030302020204" pitchFamily="66" charset="0"/>
              </a:rPr>
              <a:t> an </a:t>
            </a:r>
            <a:r>
              <a:rPr lang="tr-TR" altLang="tr-TR" dirty="0" err="1">
                <a:latin typeface="Comic Sans MS" panose="030F0702030302020204" pitchFamily="66" charset="0"/>
              </a:rPr>
              <a:t>asymptomatic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systemic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during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investigation</a:t>
            </a:r>
            <a:r>
              <a:rPr lang="tr-TR" altLang="tr-TR" dirty="0">
                <a:latin typeface="Comic Sans MS" panose="030F0702030302020204" pitchFamily="66" charset="0"/>
              </a:rPr>
              <a:t> of </a:t>
            </a:r>
            <a:r>
              <a:rPr lang="tr-TR" altLang="tr-TR" dirty="0" err="1">
                <a:latin typeface="Comic Sans MS" panose="030F0702030302020204" pitchFamily="66" charset="0"/>
              </a:rPr>
              <a:t>underlying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In</a:t>
            </a:r>
            <a:r>
              <a:rPr lang="tr-TR" altLang="tr-TR" dirty="0">
                <a:latin typeface="Comic Sans MS" panose="030F0702030302020204" pitchFamily="66" charset="0"/>
              </a:rPr>
              <a:t> general, </a:t>
            </a:r>
            <a:r>
              <a:rPr lang="tr-TR" altLang="tr-TR" dirty="0" err="1">
                <a:latin typeface="Comic Sans MS" panose="030F0702030302020204" pitchFamily="66" charset="0"/>
              </a:rPr>
              <a:t>treatment</a:t>
            </a:r>
            <a:r>
              <a:rPr lang="tr-TR" altLang="tr-TR" dirty="0">
                <a:latin typeface="Comic Sans MS" panose="030F0702030302020204" pitchFamily="66" charset="0"/>
              </a:rPr>
              <a:t> is </a:t>
            </a:r>
            <a:r>
              <a:rPr lang="tr-TR" altLang="tr-TR" dirty="0" err="1">
                <a:latin typeface="Comic Sans MS" panose="030F0702030302020204" pitchFamily="66" charset="0"/>
              </a:rPr>
              <a:t>the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treatment</a:t>
            </a:r>
            <a:r>
              <a:rPr lang="tr-TR" altLang="tr-TR" dirty="0">
                <a:latin typeface="Comic Sans MS" panose="030F0702030302020204" pitchFamily="66" charset="0"/>
              </a:rPr>
              <a:t> of </a:t>
            </a:r>
            <a:r>
              <a:rPr lang="tr-TR" altLang="tr-TR" dirty="0" err="1">
                <a:latin typeface="Comic Sans MS" panose="030F0702030302020204" pitchFamily="66" charset="0"/>
              </a:rPr>
              <a:t>underlying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endParaRPr lang="en-US" altLang="tr-TR" dirty="0">
              <a:latin typeface="Comic Sans MS" panose="030F0702030302020204" pitchFamily="66" charset="0"/>
            </a:endParaRPr>
          </a:p>
          <a:p>
            <a:endParaRPr lang="tr-TR" alt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75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GOUT 2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sp>
        <p:nvSpPr>
          <p:cNvPr id="952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In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some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patients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having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both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hyperuricemia</a:t>
            </a:r>
            <a:r>
              <a:rPr lang="tr-TR" altLang="en-US" dirty="0">
                <a:latin typeface="Comic Sans MS" panose="030F0702030302020204" pitchFamily="66" charset="0"/>
              </a:rPr>
              <a:t>, </a:t>
            </a:r>
            <a:r>
              <a:rPr lang="tr-TR" altLang="en-US" dirty="0" err="1">
                <a:latin typeface="Comic Sans MS" panose="030F0702030302020204" pitchFamily="66" charset="0"/>
              </a:rPr>
              <a:t>hyperuricemia</a:t>
            </a:r>
            <a:r>
              <a:rPr lang="tr-TR" altLang="en-US" dirty="0">
                <a:latin typeface="Comic Sans MS" panose="030F0702030302020204" pitchFamily="66" charset="0"/>
              </a:rPr>
              <a:t> is </a:t>
            </a:r>
            <a:r>
              <a:rPr lang="tr-TR" altLang="en-US" dirty="0" err="1">
                <a:latin typeface="Comic Sans MS" panose="030F0702030302020204" pitchFamily="66" charset="0"/>
              </a:rPr>
              <a:t>the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result</a:t>
            </a:r>
            <a:r>
              <a:rPr lang="tr-TR" altLang="en-US" dirty="0">
                <a:latin typeface="Comic Sans MS" panose="030F0702030302020204" pitchFamily="66" charset="0"/>
              </a:rPr>
              <a:t>, not </a:t>
            </a:r>
            <a:r>
              <a:rPr lang="tr-TR" altLang="en-US" dirty="0" err="1">
                <a:latin typeface="Comic Sans MS" panose="030F0702030302020204" pitchFamily="66" charset="0"/>
              </a:rPr>
              <a:t>the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cause</a:t>
            </a:r>
            <a:r>
              <a:rPr lang="tr-TR" altLang="en-US" dirty="0">
                <a:latin typeface="Comic Sans MS" panose="030F0702030302020204" pitchFamily="66" charset="0"/>
              </a:rPr>
              <a:t> of </a:t>
            </a:r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failure</a:t>
            </a:r>
            <a:r>
              <a:rPr lang="tr-TR" altLang="en-US" dirty="0">
                <a:latin typeface="Comic Sans MS" panose="030F0702030302020204" pitchFamily="66" charset="0"/>
              </a:rPr>
              <a:t> (</a:t>
            </a:r>
            <a:r>
              <a:rPr lang="tr-TR" altLang="en-US" dirty="0" err="1">
                <a:latin typeface="Comic Sans MS" panose="030F0702030302020204" pitchFamily="66" charset="0"/>
              </a:rPr>
              <a:t>egg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or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chicken</a:t>
            </a:r>
            <a:r>
              <a:rPr lang="tr-TR" altLang="en-US" dirty="0">
                <a:latin typeface="Comic Sans MS" panose="030F0702030302020204" pitchFamily="66" charset="0"/>
              </a:rPr>
              <a:t>)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More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than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one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may</a:t>
            </a:r>
            <a:r>
              <a:rPr lang="tr-TR" altLang="en-US" dirty="0">
                <a:latin typeface="Comic Sans MS" panose="030F0702030302020204" pitchFamily="66" charset="0"/>
              </a:rPr>
              <a:t> be </a:t>
            </a:r>
            <a:r>
              <a:rPr lang="tr-TR" altLang="en-US" dirty="0" err="1">
                <a:latin typeface="Comic Sans MS" panose="030F0702030302020204" pitchFamily="66" charset="0"/>
              </a:rPr>
              <a:t>present</a:t>
            </a:r>
            <a:r>
              <a:rPr lang="tr-TR" altLang="en-US" dirty="0">
                <a:latin typeface="Comic Sans MS" panose="030F0702030302020204" pitchFamily="66" charset="0"/>
              </a:rPr>
              <a:t> at </a:t>
            </a:r>
            <a:r>
              <a:rPr lang="tr-TR" altLang="en-US" dirty="0" err="1">
                <a:latin typeface="Comic Sans MS" panose="030F0702030302020204" pitchFamily="66" charset="0"/>
              </a:rPr>
              <a:t>the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same</a:t>
            </a:r>
            <a:r>
              <a:rPr lang="tr-TR" altLang="en-US" dirty="0">
                <a:latin typeface="Comic Sans MS" panose="030F0702030302020204" pitchFamily="66" charset="0"/>
              </a:rPr>
              <a:t> time. </a:t>
            </a:r>
            <a:endParaRPr lang="en-US" altLang="en-US" dirty="0">
              <a:latin typeface="Comic Sans MS" panose="030F0702030302020204" pitchFamily="66" charset="0"/>
            </a:endParaRP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3043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Result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sp>
        <p:nvSpPr>
          <p:cNvPr id="96259" name="Content Placeholder 2"/>
          <p:cNvSpPr>
            <a:spLocks noGrp="1"/>
          </p:cNvSpPr>
          <p:nvPr>
            <p:ph idx="1"/>
          </p:nvPr>
        </p:nvSpPr>
        <p:spPr>
          <a:xfrm>
            <a:off x="1055688" y="1371600"/>
            <a:ext cx="9004300" cy="4251325"/>
          </a:xfrm>
        </p:spPr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1.Whatever </a:t>
            </a:r>
            <a:r>
              <a:rPr lang="tr-TR" altLang="tr-TR" sz="2800" dirty="0" err="1">
                <a:latin typeface="Comic Sans MS" panose="030F0702030302020204" pitchFamily="66" charset="0"/>
              </a:rPr>
              <a:t>the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cause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hyperuricemia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treatment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may</a:t>
            </a:r>
            <a:r>
              <a:rPr lang="tr-TR" altLang="tr-TR" sz="2800" dirty="0">
                <a:latin typeface="Comic Sans MS" panose="030F0702030302020204" pitchFamily="66" charset="0"/>
              </a:rPr>
              <a:t> be </a:t>
            </a:r>
            <a:r>
              <a:rPr lang="tr-TR" altLang="tr-TR" sz="2800" dirty="0" err="1">
                <a:latin typeface="Comic Sans MS" panose="030F0702030302020204" pitchFamily="66" charset="0"/>
              </a:rPr>
              <a:t>beneficial</a:t>
            </a:r>
            <a:endParaRPr lang="en-US" altLang="tr-TR" sz="2800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2.Pain </a:t>
            </a:r>
            <a:r>
              <a:rPr lang="tr-TR" altLang="tr-TR" sz="2800" dirty="0" err="1">
                <a:latin typeface="Comic Sans MS" panose="030F0702030302020204" pitchFamily="66" charset="0"/>
              </a:rPr>
              <a:t>killers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used</a:t>
            </a:r>
            <a:r>
              <a:rPr lang="tr-TR" altLang="tr-TR" sz="2800" dirty="0">
                <a:latin typeface="Comic Sans MS" panose="030F0702030302020204" pitchFamily="66" charset="0"/>
              </a:rPr>
              <a:t> in </a:t>
            </a:r>
            <a:r>
              <a:rPr lang="tr-TR" altLang="tr-TR" sz="2800" dirty="0" err="1">
                <a:latin typeface="Comic Sans MS" panose="030F0702030302020204" pitchFamily="66" charset="0"/>
              </a:rPr>
              <a:t>gout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attack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may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increase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the</a:t>
            </a:r>
            <a:r>
              <a:rPr lang="tr-TR" altLang="tr-TR" sz="2800" dirty="0">
                <a:latin typeface="Comic Sans MS" panose="030F0702030302020204" pitchFamily="66" charset="0"/>
              </a:rPr>
              <a:t> problem</a:t>
            </a:r>
            <a:endParaRPr lang="en-US" altLang="tr-TR" sz="2800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3.Alkali </a:t>
            </a:r>
            <a:r>
              <a:rPr lang="tr-TR" altLang="tr-TR" sz="2800" dirty="0" err="1">
                <a:latin typeface="Comic Sans MS" panose="030F0702030302020204" pitchFamily="66" charset="0"/>
              </a:rPr>
              <a:t>treatment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may</a:t>
            </a:r>
            <a:r>
              <a:rPr lang="tr-TR" altLang="tr-TR" sz="2800" dirty="0">
                <a:latin typeface="Comic Sans MS" panose="030F0702030302020204" pitchFamily="66" charset="0"/>
              </a:rPr>
              <a:t> be </a:t>
            </a:r>
            <a:r>
              <a:rPr lang="tr-TR" altLang="tr-TR" sz="2800" dirty="0" err="1">
                <a:latin typeface="Comic Sans MS" panose="030F0702030302020204" pitchFamily="66" charset="0"/>
              </a:rPr>
              <a:t>beneficial</a:t>
            </a:r>
            <a:r>
              <a:rPr lang="tr-TR" altLang="tr-TR" sz="2800" dirty="0">
                <a:latin typeface="Comic Sans MS" panose="030F0702030302020204" pitchFamily="66" charset="0"/>
              </a:rPr>
              <a:t> in </a:t>
            </a:r>
            <a:r>
              <a:rPr lang="tr-TR" altLang="tr-TR" sz="2800" dirty="0" err="1">
                <a:latin typeface="Comic Sans MS" panose="030F0702030302020204" pitchFamily="66" charset="0"/>
              </a:rPr>
              <a:t>the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prevention</a:t>
            </a:r>
            <a:r>
              <a:rPr lang="tr-TR" altLang="tr-TR" sz="2800" dirty="0">
                <a:latin typeface="Comic Sans MS" panose="030F0702030302020204" pitchFamily="66" charset="0"/>
              </a:rPr>
              <a:t> of </a:t>
            </a:r>
            <a:r>
              <a:rPr lang="tr-TR" altLang="tr-TR" sz="2800" dirty="0" err="1">
                <a:latin typeface="Comic Sans MS" panose="030F0702030302020204" pitchFamily="66" charset="0"/>
              </a:rPr>
              <a:t>uric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acid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stones</a:t>
            </a:r>
            <a:endParaRPr lang="en-US" altLang="tr-TR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4.Febuxostat is an </a:t>
            </a:r>
            <a:r>
              <a:rPr lang="tr-TR" altLang="tr-TR" sz="2800" dirty="0" err="1">
                <a:latin typeface="Comic Sans MS" panose="030F0702030302020204" pitchFamily="66" charset="0"/>
              </a:rPr>
              <a:t>alternative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to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allopurinol</a:t>
            </a:r>
            <a:endParaRPr lang="en-US" altLang="tr-TR" sz="2800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5.Hyperuricemia </a:t>
            </a:r>
            <a:r>
              <a:rPr lang="tr-TR" altLang="tr-TR" sz="2800" dirty="0" err="1">
                <a:latin typeface="Comic Sans MS" panose="030F0702030302020204" pitchFamily="66" charset="0"/>
              </a:rPr>
              <a:t>may</a:t>
            </a:r>
            <a:r>
              <a:rPr lang="tr-TR" altLang="tr-TR" sz="2800" dirty="0">
                <a:latin typeface="Comic Sans MS" panose="030F0702030302020204" pitchFamily="66" charset="0"/>
              </a:rPr>
              <a:t> be </a:t>
            </a:r>
            <a:r>
              <a:rPr lang="tr-TR" altLang="tr-TR" sz="2800" dirty="0" err="1">
                <a:latin typeface="Comic Sans MS" panose="030F0702030302020204" pitchFamily="66" charset="0"/>
              </a:rPr>
              <a:t>seen</a:t>
            </a:r>
            <a:r>
              <a:rPr lang="tr-TR" altLang="tr-TR" sz="2800" dirty="0">
                <a:latin typeface="Comic Sans MS" panose="030F0702030302020204" pitchFamily="66" charset="0"/>
              </a:rPr>
              <a:t> in </a:t>
            </a:r>
            <a:r>
              <a:rPr lang="tr-TR" altLang="tr-TR" sz="2800" dirty="0" err="1">
                <a:latin typeface="Comic Sans MS" panose="030F0702030302020204" pitchFamily="66" charset="0"/>
              </a:rPr>
              <a:t>tumor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lysis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syndrome</a:t>
            </a:r>
            <a:endParaRPr lang="en-US" altLang="tr-TR" sz="2800" dirty="0">
              <a:latin typeface="Comic Sans MS" panose="030F0702030302020204" pitchFamily="66" charset="0"/>
            </a:endParaRPr>
          </a:p>
          <a:p>
            <a:pPr marL="0" indent="0"/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8148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Other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1054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Hepatorenal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syndrome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Cardiorenal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syndrome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>
                <a:latin typeface="Comic Sans MS" panose="030F0702030302020204" pitchFamily="66" charset="0"/>
              </a:rPr>
              <a:t>CKD </a:t>
            </a:r>
            <a:r>
              <a:rPr lang="tr-TR" altLang="en-US" dirty="0" err="1">
                <a:latin typeface="Comic Sans MS" panose="030F0702030302020204" pitchFamily="66" charset="0"/>
              </a:rPr>
              <a:t>many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years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after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radiotherapy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Cancer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>
                <a:latin typeface="Comic Sans MS" panose="030F0702030302020204" pitchFamily="66" charset="0"/>
              </a:rPr>
              <a:t>…</a:t>
            </a: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79046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General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information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to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sytemic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Systemic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to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Accompanying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diseases</a:t>
            </a:r>
            <a:endParaRPr lang="en-US" altLang="tr-TR" dirty="0">
              <a:solidFill>
                <a:srgbClr val="FFFF00"/>
              </a:solidFill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Treatment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Problems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Summary</a:t>
            </a:r>
            <a:endParaRPr lang="tr-TR" altLang="en-US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04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Accompanying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diseases</a:t>
            </a:r>
            <a:endParaRPr lang="en-US" altLang="tr-TR" dirty="0"/>
          </a:p>
        </p:txBody>
      </p:sp>
      <p:sp>
        <p:nvSpPr>
          <p:cNvPr id="1085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z="2800" dirty="0">
                <a:latin typeface="Comic Sans MS" panose="030F0702030302020204" pitchFamily="66" charset="0"/>
              </a:rPr>
              <a:t>CKD </a:t>
            </a:r>
            <a:r>
              <a:rPr lang="tr-TR" altLang="en-US" sz="2800" dirty="0" err="1">
                <a:latin typeface="Comic Sans MS" panose="030F0702030302020204" pitchFamily="66" charset="0"/>
              </a:rPr>
              <a:t>patient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may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have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heart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attack</a:t>
            </a:r>
            <a:endParaRPr lang="tr-TR" altLang="en-US" sz="2800" dirty="0">
              <a:latin typeface="Comic Sans MS" panose="030F0702030302020204" pitchFamily="66" charset="0"/>
            </a:endParaRP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Acute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nephritis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independent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from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colon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cancer</a:t>
            </a:r>
            <a:endParaRPr lang="tr-TR" altLang="en-US" sz="2800" dirty="0">
              <a:latin typeface="Comic Sans MS" panose="030F0702030302020204" pitchFamily="66" charset="0"/>
            </a:endParaRP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Contrast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nephropathy</a:t>
            </a:r>
            <a:r>
              <a:rPr lang="tr-TR" altLang="en-US" sz="2800" dirty="0">
                <a:latin typeface="Comic Sans MS" panose="030F0702030302020204" pitchFamily="66" charset="0"/>
              </a:rPr>
              <a:t> in a </a:t>
            </a:r>
            <a:r>
              <a:rPr lang="tr-TR" altLang="en-US" sz="2800" dirty="0" err="1">
                <a:latin typeface="Comic Sans MS" panose="030F0702030302020204" pitchFamily="66" charset="0"/>
              </a:rPr>
              <a:t>diabetic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patient</a:t>
            </a:r>
            <a:endParaRPr lang="tr-TR" altLang="en-US" sz="2800" dirty="0">
              <a:latin typeface="Comic Sans MS" panose="030F0702030302020204" pitchFamily="66" charset="0"/>
            </a:endParaRP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Diabetic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nephropathy</a:t>
            </a:r>
            <a:r>
              <a:rPr lang="tr-TR" altLang="en-US" sz="2800" dirty="0">
                <a:latin typeface="Comic Sans MS" panose="030F0702030302020204" pitchFamily="66" charset="0"/>
              </a:rPr>
              <a:t> in a </a:t>
            </a:r>
            <a:r>
              <a:rPr lang="tr-TR" altLang="en-US" sz="2800" dirty="0" err="1">
                <a:latin typeface="Comic Sans MS" panose="030F0702030302020204" pitchFamily="66" charset="0"/>
              </a:rPr>
              <a:t>pulmonary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patient</a:t>
            </a:r>
            <a:endParaRPr lang="tr-TR" altLang="en-US" sz="2800" dirty="0">
              <a:latin typeface="Comic Sans MS" panose="030F0702030302020204" pitchFamily="66" charset="0"/>
            </a:endParaRP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Independent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problems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may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coexist</a:t>
            </a:r>
            <a:endParaRPr lang="tr-TR" altLang="en-US" sz="2800" dirty="0">
              <a:latin typeface="Comic Sans MS" panose="030F0702030302020204" pitchFamily="66" charset="0"/>
            </a:endParaRPr>
          </a:p>
          <a:p>
            <a:endParaRPr lang="en-US" altLang="tr-TR" sz="2800" dirty="0"/>
          </a:p>
        </p:txBody>
      </p:sp>
    </p:spTree>
    <p:extLst>
      <p:ext uri="{BB962C8B-B14F-4D97-AF65-F5344CB8AC3E}">
        <p14:creationId xmlns:p14="http://schemas.microsoft.com/office/powerpoint/2010/main" val="328441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General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information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to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sytemic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Systemic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to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</a:t>
            </a:r>
            <a:endParaRPr lang="tr-TR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Accompanying</a:t>
            </a:r>
            <a:r>
              <a:rPr lang="tr-TR" altLang="tr-TR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diseases</a:t>
            </a:r>
            <a:endParaRPr lang="en-US" altLang="tr-TR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Treatment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and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Problems</a:t>
            </a:r>
            <a:endParaRPr lang="tr-TR" altLang="tr-TR" dirty="0">
              <a:solidFill>
                <a:srgbClr val="FFFF00"/>
              </a:solidFill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Summary</a:t>
            </a:r>
            <a:endParaRPr lang="tr-TR" altLang="en-US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12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800" dirty="0" err="1">
                <a:latin typeface="Comic Sans MS" panose="030F0702030302020204" pitchFamily="66" charset="0"/>
              </a:rPr>
              <a:t>Treatment</a:t>
            </a:r>
            <a:r>
              <a:rPr lang="tr-TR" altLang="en-US" sz="4800" dirty="0">
                <a:latin typeface="Comic Sans MS" panose="030F0702030302020204" pitchFamily="66" charset="0"/>
              </a:rPr>
              <a:t> </a:t>
            </a:r>
            <a:r>
              <a:rPr lang="tr-TR" altLang="en-US" sz="4800" dirty="0" err="1">
                <a:latin typeface="Comic Sans MS" panose="030F0702030302020204" pitchFamily="66" charset="0"/>
              </a:rPr>
              <a:t>and</a:t>
            </a:r>
            <a:r>
              <a:rPr lang="tr-TR" altLang="en-US" sz="4800" dirty="0">
                <a:latin typeface="Comic Sans MS" panose="030F0702030302020204" pitchFamily="66" charset="0"/>
              </a:rPr>
              <a:t> </a:t>
            </a:r>
            <a:r>
              <a:rPr lang="tr-TR" altLang="en-US" sz="4800" dirty="0" err="1">
                <a:latin typeface="Comic Sans MS" panose="030F0702030302020204" pitchFamily="66" charset="0"/>
              </a:rPr>
              <a:t>problems</a:t>
            </a:r>
            <a:r>
              <a:rPr lang="tr-TR" altLang="en-US" sz="4800" dirty="0">
                <a:latin typeface="Comic Sans MS" panose="030F0702030302020204" pitchFamily="66" charset="0"/>
              </a:rPr>
              <a:t> 1</a:t>
            </a:r>
            <a:endParaRPr lang="en-US" altLang="tr-TR" sz="4800" dirty="0">
              <a:latin typeface="Comic Sans MS" panose="030F0702030302020204" pitchFamily="66" charset="0"/>
            </a:endParaRPr>
          </a:p>
        </p:txBody>
      </p:sp>
      <p:sp>
        <p:nvSpPr>
          <p:cNvPr id="1116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z="2800" dirty="0" err="1">
                <a:latin typeface="Comic Sans MS" panose="030F0702030302020204" pitchFamily="66" charset="0"/>
              </a:rPr>
              <a:t>Kidney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failure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may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affect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medicine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dosages</a:t>
            </a:r>
            <a:endParaRPr lang="tr-TR" altLang="en-US" sz="2800" dirty="0">
              <a:latin typeface="Comic Sans MS" panose="030F0702030302020204" pitchFamily="66" charset="0"/>
            </a:endParaRP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Some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medicines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are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avoided</a:t>
            </a:r>
            <a:r>
              <a:rPr lang="tr-TR" altLang="en-US" sz="2800" dirty="0">
                <a:latin typeface="Comic Sans MS" panose="030F0702030302020204" pitchFamily="66" charset="0"/>
              </a:rPr>
              <a:t> in </a:t>
            </a:r>
            <a:r>
              <a:rPr lang="tr-TR" altLang="en-US" sz="2800" dirty="0" err="1">
                <a:latin typeface="Comic Sans MS" panose="030F0702030302020204" pitchFamily="66" charset="0"/>
              </a:rPr>
              <a:t>kidney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failure</a:t>
            </a:r>
            <a:endParaRPr lang="tr-TR" altLang="en-US" sz="2800" dirty="0">
              <a:latin typeface="Comic Sans MS" panose="030F0702030302020204" pitchFamily="66" charset="0"/>
            </a:endParaRP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Medicine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side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effects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may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damage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kidney</a:t>
            </a:r>
            <a:endParaRPr lang="tr-TR" altLang="en-US" sz="2800" dirty="0">
              <a:latin typeface="Comic Sans MS" panose="030F0702030302020204" pitchFamily="66" charset="0"/>
            </a:endParaRP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Kidney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failure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may</a:t>
            </a:r>
            <a:r>
              <a:rPr lang="tr-TR" altLang="en-US" sz="2800" dirty="0">
                <a:latin typeface="Comic Sans MS" panose="030F0702030302020204" pitchFamily="66" charset="0"/>
              </a:rPr>
              <a:t> limit </a:t>
            </a:r>
            <a:r>
              <a:rPr lang="tr-TR" altLang="en-US" sz="2800" dirty="0" err="1">
                <a:latin typeface="Comic Sans MS" panose="030F0702030302020204" pitchFamily="66" charset="0"/>
              </a:rPr>
              <a:t>diagnostic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methods</a:t>
            </a:r>
            <a:endParaRPr lang="tr-TR" altLang="en-US" sz="2800" dirty="0">
              <a:latin typeface="Comic Sans MS" panose="030F0702030302020204" pitchFamily="66" charset="0"/>
            </a:endParaRP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Medicines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used</a:t>
            </a:r>
            <a:r>
              <a:rPr lang="tr-TR" altLang="en-US" sz="2800" dirty="0">
                <a:latin typeface="Comic Sans MS" panose="030F0702030302020204" pitchFamily="66" charset="0"/>
              </a:rPr>
              <a:t> in </a:t>
            </a:r>
            <a:r>
              <a:rPr lang="tr-TR" altLang="en-US" sz="2800" dirty="0" err="1">
                <a:latin typeface="Comic Sans MS" panose="030F0702030302020204" pitchFamily="66" charset="0"/>
              </a:rPr>
              <a:t>primary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disease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may</a:t>
            </a:r>
            <a:r>
              <a:rPr lang="tr-TR" altLang="en-US" sz="2800" dirty="0">
                <a:latin typeface="Comic Sans MS" panose="030F0702030302020204" pitchFamily="66" charset="0"/>
              </a:rPr>
              <a:t> be </a:t>
            </a:r>
            <a:r>
              <a:rPr lang="tr-TR" altLang="en-US" sz="2800" dirty="0" err="1">
                <a:latin typeface="Comic Sans MS" panose="030F0702030302020204" pitchFamily="66" charset="0"/>
              </a:rPr>
              <a:t>nephrotoxic</a:t>
            </a:r>
            <a:endParaRPr lang="tr-TR" alt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59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itle 1"/>
          <p:cNvSpPr>
            <a:spLocks noGrp="1"/>
          </p:cNvSpPr>
          <p:nvPr>
            <p:ph type="title"/>
          </p:nvPr>
        </p:nvSpPr>
        <p:spPr>
          <a:xfrm>
            <a:off x="1076325" y="158924"/>
            <a:ext cx="9004300" cy="1181100"/>
          </a:xfrm>
        </p:spPr>
        <p:txBody>
          <a:bodyPr/>
          <a:lstStyle/>
          <a:p>
            <a:r>
              <a:rPr lang="tr-TR" altLang="en-US" sz="4800" dirty="0" err="1">
                <a:latin typeface="Comic Sans MS" panose="030F0702030302020204" pitchFamily="66" charset="0"/>
              </a:rPr>
              <a:t>Treatment</a:t>
            </a:r>
            <a:r>
              <a:rPr lang="tr-TR" altLang="en-US" sz="4800" dirty="0">
                <a:latin typeface="Comic Sans MS" panose="030F0702030302020204" pitchFamily="66" charset="0"/>
              </a:rPr>
              <a:t> </a:t>
            </a:r>
            <a:r>
              <a:rPr lang="tr-TR" altLang="en-US" sz="4800" dirty="0" err="1">
                <a:latin typeface="Comic Sans MS" panose="030F0702030302020204" pitchFamily="66" charset="0"/>
              </a:rPr>
              <a:t>and</a:t>
            </a:r>
            <a:r>
              <a:rPr lang="tr-TR" altLang="en-US" sz="4800" dirty="0">
                <a:latin typeface="Comic Sans MS" panose="030F0702030302020204" pitchFamily="66" charset="0"/>
              </a:rPr>
              <a:t> </a:t>
            </a:r>
            <a:r>
              <a:rPr lang="tr-TR" altLang="en-US" sz="4800" dirty="0" err="1">
                <a:latin typeface="Comic Sans MS" panose="030F0702030302020204" pitchFamily="66" charset="0"/>
              </a:rPr>
              <a:t>problems</a:t>
            </a:r>
            <a:r>
              <a:rPr lang="tr-TR" altLang="en-US" sz="4800" dirty="0">
                <a:latin typeface="Comic Sans MS" panose="030F0702030302020204" pitchFamily="66" charset="0"/>
              </a:rPr>
              <a:t> 2</a:t>
            </a:r>
            <a:endParaRPr lang="en-US" altLang="tr-TR" sz="4800" dirty="0">
              <a:latin typeface="Comic Sans MS" panose="030F0702030302020204" pitchFamily="66" charset="0"/>
            </a:endParaRPr>
          </a:p>
        </p:txBody>
      </p:sp>
      <p:sp>
        <p:nvSpPr>
          <p:cNvPr id="1126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Nausea</a:t>
            </a:r>
            <a:r>
              <a:rPr lang="tr-TR" altLang="en-US" dirty="0">
                <a:latin typeface="Comic Sans MS" panose="030F0702030302020204" pitchFamily="66" charset="0"/>
              </a:rPr>
              <a:t>, </a:t>
            </a:r>
            <a:r>
              <a:rPr lang="tr-TR" altLang="en-US" dirty="0" err="1">
                <a:latin typeface="Comic Sans MS" panose="030F0702030302020204" pitchFamily="66" charset="0"/>
              </a:rPr>
              <a:t>vomiting</a:t>
            </a:r>
            <a:r>
              <a:rPr lang="tr-TR" altLang="en-US" dirty="0">
                <a:latin typeface="Comic Sans MS" panose="030F0702030302020204" pitchFamily="66" charset="0"/>
              </a:rPr>
              <a:t>, </a:t>
            </a:r>
            <a:r>
              <a:rPr lang="tr-TR" altLang="en-US" dirty="0" err="1">
                <a:latin typeface="Comic Sans MS" panose="030F0702030302020204" pitchFamily="66" charset="0"/>
              </a:rPr>
              <a:t>diarrhea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related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to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primary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may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affect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kidneys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Problems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seen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during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natural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course</a:t>
            </a:r>
            <a:r>
              <a:rPr lang="tr-TR" altLang="en-US" dirty="0">
                <a:latin typeface="Comic Sans MS" panose="030F0702030302020204" pitchFamily="66" charset="0"/>
              </a:rPr>
              <a:t> of </a:t>
            </a:r>
            <a:r>
              <a:rPr lang="tr-TR" altLang="en-US" dirty="0" err="1">
                <a:latin typeface="Comic Sans MS" panose="030F0702030302020204" pitchFamily="66" charset="0"/>
              </a:rPr>
              <a:t>primary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may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affect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kidneys</a:t>
            </a:r>
            <a:r>
              <a:rPr lang="tr-TR" altLang="en-US" dirty="0">
                <a:latin typeface="Comic Sans MS" panose="030F0702030302020204" pitchFamily="66" charset="0"/>
              </a:rPr>
              <a:t> (</a:t>
            </a:r>
            <a:r>
              <a:rPr lang="tr-TR" altLang="en-US" dirty="0" err="1">
                <a:latin typeface="Comic Sans MS" panose="030F0702030302020204" pitchFamily="66" charset="0"/>
              </a:rPr>
              <a:t>hyperuricemia</a:t>
            </a:r>
            <a:r>
              <a:rPr lang="tr-TR" altLang="en-US" dirty="0">
                <a:latin typeface="Comic Sans MS" panose="030F0702030302020204" pitchFamily="66" charset="0"/>
              </a:rPr>
              <a:t> in </a:t>
            </a:r>
            <a:r>
              <a:rPr lang="tr-TR" altLang="en-US" dirty="0" err="1">
                <a:latin typeface="Comic Sans MS" panose="030F0702030302020204" pitchFamily="66" charset="0"/>
              </a:rPr>
              <a:t>tumor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lysis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syndrome</a:t>
            </a:r>
            <a:r>
              <a:rPr lang="tr-TR" altLang="en-US" dirty="0">
                <a:latin typeface="Comic Sans MS" panose="030F0702030302020204" pitchFamily="66" charset="0"/>
              </a:rPr>
              <a:t>)</a:t>
            </a:r>
          </a:p>
          <a:p>
            <a:endParaRPr lang="en-US" alt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SUMMARY 1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1136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Systemic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may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lead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diseases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may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lead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sytemic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diseases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More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than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one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problem </a:t>
            </a:r>
            <a:r>
              <a:rPr lang="tr-TR" altLang="en-US" dirty="0" err="1">
                <a:latin typeface="Comic Sans MS" panose="030F0702030302020204" pitchFamily="66" charset="0"/>
              </a:rPr>
              <a:t>may</a:t>
            </a:r>
            <a:r>
              <a:rPr lang="tr-TR" altLang="en-US" dirty="0">
                <a:latin typeface="Comic Sans MS" panose="030F0702030302020204" pitchFamily="66" charset="0"/>
              </a:rPr>
              <a:t> be in </a:t>
            </a:r>
            <a:r>
              <a:rPr lang="tr-TR" altLang="en-US" dirty="0" err="1">
                <a:latin typeface="Comic Sans MS" panose="030F0702030302020204" pitchFamily="66" charset="0"/>
              </a:rPr>
              <a:t>the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same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patient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Acute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and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chronic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problems</a:t>
            </a:r>
            <a:r>
              <a:rPr lang="tr-TR" altLang="en-US" dirty="0">
                <a:latin typeface="Comic Sans MS" panose="030F0702030302020204" pitchFamily="66" charset="0"/>
              </a:rPr>
              <a:t> can </a:t>
            </a:r>
            <a:r>
              <a:rPr lang="tr-TR" altLang="en-US" dirty="0" err="1">
                <a:latin typeface="Comic Sans MS" panose="030F0702030302020204" pitchFamily="66" charset="0"/>
              </a:rPr>
              <a:t>interfere</a:t>
            </a:r>
            <a:endParaRPr lang="tr-TR" altLang="en-US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SUMMARY 2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1146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Kidney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</a:t>
            </a:r>
            <a:r>
              <a:rPr lang="tr-TR" altLang="en-US" dirty="0">
                <a:latin typeface="Comic Sans MS" panose="030F0702030302020204" pitchFamily="66" charset="0"/>
              </a:rPr>
              <a:t> is a </a:t>
            </a:r>
            <a:r>
              <a:rPr lang="tr-TR" altLang="en-US" dirty="0" err="1">
                <a:latin typeface="Comic Sans MS" panose="030F0702030302020204" pitchFamily="66" charset="0"/>
              </a:rPr>
              <a:t>dynamic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period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Why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happened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must</a:t>
            </a:r>
            <a:r>
              <a:rPr lang="tr-TR" altLang="en-US" dirty="0">
                <a:latin typeface="Comic Sans MS" panose="030F0702030302020204" pitchFamily="66" charset="0"/>
              </a:rPr>
              <a:t> be </a:t>
            </a:r>
            <a:r>
              <a:rPr lang="tr-TR" altLang="en-US" dirty="0" err="1">
                <a:latin typeface="Comic Sans MS" panose="030F0702030302020204" pitchFamily="66" charset="0"/>
              </a:rPr>
              <a:t>questioned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always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Theoretical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information</a:t>
            </a:r>
            <a:r>
              <a:rPr lang="tr-TR" altLang="en-US" dirty="0">
                <a:latin typeface="Comic Sans MS" panose="030F0702030302020204" pitchFamily="66" charset="0"/>
              </a:rPr>
              <a:t> is </a:t>
            </a:r>
            <a:r>
              <a:rPr lang="tr-TR" altLang="en-US" dirty="0" err="1">
                <a:latin typeface="Comic Sans MS" panose="030F0702030302020204" pitchFamily="66" charset="0"/>
              </a:rPr>
              <a:t>very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important</a:t>
            </a:r>
            <a:endParaRPr lang="tr-TR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There</a:t>
            </a:r>
            <a:r>
              <a:rPr lang="tr-TR" altLang="en-US" dirty="0">
                <a:latin typeface="Comic Sans MS" panose="030F0702030302020204" pitchFamily="66" charset="0"/>
              </a:rPr>
              <a:t> is </a:t>
            </a:r>
            <a:r>
              <a:rPr lang="tr-TR" altLang="en-US" dirty="0" err="1">
                <a:latin typeface="Comic Sans MS" panose="030F0702030302020204" pitchFamily="66" charset="0"/>
              </a:rPr>
              <a:t>no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disease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there</a:t>
            </a:r>
            <a:r>
              <a:rPr lang="tr-TR" altLang="en-US" dirty="0">
                <a:latin typeface="Comic Sans MS" panose="030F0702030302020204" pitchFamily="66" charset="0"/>
              </a:rPr>
              <a:t> is </a:t>
            </a:r>
            <a:r>
              <a:rPr lang="tr-TR" altLang="en-US" dirty="0" err="1">
                <a:latin typeface="Comic Sans MS" panose="030F0702030302020204" pitchFamily="66" charset="0"/>
              </a:rPr>
              <a:t>patient</a:t>
            </a:r>
            <a:endParaRPr lang="tr-TR" altLang="en-US" dirty="0">
              <a:latin typeface="Comic Sans MS" panose="030F0702030302020204" pitchFamily="66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76172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General </a:t>
            </a:r>
            <a:r>
              <a:rPr lang="tr-TR" altLang="en-US" dirty="0" err="1">
                <a:latin typeface="Comic Sans MS" panose="030F0702030302020204" pitchFamily="66" charset="0"/>
              </a:rPr>
              <a:t>information</a:t>
            </a:r>
            <a:endParaRPr lang="tr-TR" altLang="en-US" dirty="0">
              <a:latin typeface="Comic Sans MS" panose="030F0702030302020204" pitchFamily="66" charset="0"/>
            </a:endParaRPr>
          </a:p>
        </p:txBody>
      </p:sp>
      <p:sp>
        <p:nvSpPr>
          <p:cNvPr id="2560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800" dirty="0" err="1">
                <a:latin typeface="Comic Sans MS" panose="030F0702030302020204" pitchFamily="66" charset="0"/>
              </a:rPr>
              <a:t>Medicines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used</a:t>
            </a:r>
            <a:r>
              <a:rPr lang="tr-TR" altLang="tr-TR" sz="2800" dirty="0">
                <a:latin typeface="Comic Sans MS" panose="030F0702030302020204" pitchFamily="66" charset="0"/>
              </a:rPr>
              <a:t> in </a:t>
            </a:r>
            <a:r>
              <a:rPr lang="tr-TR" altLang="tr-TR" sz="2800" dirty="0" err="1">
                <a:latin typeface="Comic Sans MS" panose="030F0702030302020204" pitchFamily="66" charset="0"/>
              </a:rPr>
              <a:t>treatment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or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nausea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vomiting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diarrhea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seen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during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treatment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may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affect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kidneys</a:t>
            </a:r>
            <a:endParaRPr lang="en-US" altLang="tr-TR" sz="2800" dirty="0">
              <a:latin typeface="Comic Sans MS" panose="030F0702030302020204" pitchFamily="66" charset="0"/>
            </a:endParaRPr>
          </a:p>
          <a:p>
            <a:r>
              <a:rPr lang="tr-TR" altLang="tr-TR" sz="2800" dirty="0" err="1">
                <a:latin typeface="Comic Sans MS" panose="030F0702030302020204" pitchFamily="66" charset="0"/>
              </a:rPr>
              <a:t>It</a:t>
            </a:r>
            <a:r>
              <a:rPr lang="tr-TR" altLang="tr-TR" sz="2800" dirty="0">
                <a:latin typeface="Comic Sans MS" panose="030F0702030302020204" pitchFamily="66" charset="0"/>
              </a:rPr>
              <a:t> is </a:t>
            </a:r>
            <a:r>
              <a:rPr lang="tr-TR" altLang="tr-TR" sz="2800" dirty="0" err="1">
                <a:latin typeface="Comic Sans MS" panose="030F0702030302020204" pitchFamily="66" charset="0"/>
              </a:rPr>
              <a:t>expected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kidney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improvement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after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treatment</a:t>
            </a:r>
            <a:r>
              <a:rPr lang="tr-TR" altLang="tr-TR" sz="2800" dirty="0">
                <a:latin typeface="Comic Sans MS" panose="030F0702030302020204" pitchFamily="66" charset="0"/>
              </a:rPr>
              <a:t> of </a:t>
            </a:r>
            <a:r>
              <a:rPr lang="tr-TR" altLang="tr-TR" sz="2800" dirty="0" err="1">
                <a:latin typeface="Comic Sans MS" panose="030F0702030302020204" pitchFamily="66" charset="0"/>
              </a:rPr>
              <a:t>underlying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disease</a:t>
            </a:r>
            <a:endParaRPr lang="en-US" altLang="tr-TR" sz="2800" dirty="0">
              <a:latin typeface="Comic Sans MS" panose="030F0702030302020204" pitchFamily="66" charset="0"/>
            </a:endParaRPr>
          </a:p>
          <a:p>
            <a:r>
              <a:rPr lang="tr-TR" altLang="tr-TR" sz="2800" dirty="0" err="1">
                <a:latin typeface="Comic Sans MS" panose="030F0702030302020204" pitchFamily="66" charset="0"/>
              </a:rPr>
              <a:t>Treatment</a:t>
            </a:r>
            <a:r>
              <a:rPr lang="tr-TR" altLang="tr-TR" sz="2800" dirty="0">
                <a:latin typeface="Comic Sans MS" panose="030F0702030302020204" pitchFamily="66" charset="0"/>
              </a:rPr>
              <a:t> is </a:t>
            </a:r>
            <a:r>
              <a:rPr lang="tr-TR" altLang="tr-TR" sz="2800" dirty="0" err="1">
                <a:latin typeface="Comic Sans MS" panose="030F0702030302020204" pitchFamily="66" charset="0"/>
              </a:rPr>
              <a:t>conservative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and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prophylactic</a:t>
            </a:r>
            <a:r>
              <a:rPr lang="tr-TR" altLang="tr-TR" sz="2800" dirty="0">
                <a:latin typeface="Comic Sans MS" panose="030F0702030302020204" pitchFamily="66" charset="0"/>
              </a:rPr>
              <a:t> (</a:t>
            </a:r>
            <a:r>
              <a:rPr lang="tr-TR" altLang="tr-TR" sz="2800" dirty="0" err="1">
                <a:latin typeface="Comic Sans MS" panose="030F0702030302020204" pitchFamily="66" charset="0"/>
              </a:rPr>
              <a:t>fluid-electrolyte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treatment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dialysis</a:t>
            </a:r>
            <a:r>
              <a:rPr lang="tr-TR" altLang="tr-TR" sz="2800" dirty="0">
                <a:latin typeface="Comic Sans MS" panose="030F0702030302020204" pitchFamily="66" charset="0"/>
              </a:rPr>
              <a:t>) </a:t>
            </a:r>
            <a:r>
              <a:rPr lang="tr-TR" altLang="tr-TR" sz="2800" dirty="0" err="1">
                <a:latin typeface="Comic Sans MS" panose="030F0702030302020204" pitchFamily="66" charset="0"/>
              </a:rPr>
              <a:t>until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improvement</a:t>
            </a:r>
            <a:r>
              <a:rPr lang="tr-TR" altLang="tr-TR" sz="2800" dirty="0">
                <a:latin typeface="Comic Sans MS" panose="030F0702030302020204" pitchFamily="66" charset="0"/>
              </a:rPr>
              <a:t> of </a:t>
            </a:r>
            <a:r>
              <a:rPr lang="tr-TR" altLang="tr-TR" sz="2800" dirty="0" err="1">
                <a:latin typeface="Comic Sans MS" panose="030F0702030302020204" pitchFamily="66" charset="0"/>
              </a:rPr>
              <a:t>underlying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disease</a:t>
            </a:r>
            <a:endParaRPr lang="en-US" altLang="tr-TR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57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General </a:t>
            </a:r>
            <a:r>
              <a:rPr lang="tr-TR" altLang="en-US" dirty="0" err="1">
                <a:latin typeface="Comic Sans MS" panose="030F0702030302020204" pitchFamily="66" charset="0"/>
              </a:rPr>
              <a:t>information</a:t>
            </a:r>
            <a:endParaRPr lang="tr-TR" altLang="en-US" dirty="0">
              <a:latin typeface="Comic Sans MS" panose="030F0702030302020204" pitchFamily="66" charset="0"/>
            </a:endParaRPr>
          </a:p>
        </p:txBody>
      </p:sp>
      <p:sp>
        <p:nvSpPr>
          <p:cNvPr id="27651" name="2 İçerik Yer Tutucusu"/>
          <p:cNvSpPr>
            <a:spLocks noGrp="1"/>
          </p:cNvSpPr>
          <p:nvPr>
            <p:ph idx="1"/>
          </p:nvPr>
        </p:nvSpPr>
        <p:spPr>
          <a:xfrm>
            <a:off x="1076325" y="1239044"/>
            <a:ext cx="9004300" cy="4251325"/>
          </a:xfrm>
        </p:spPr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failure</a:t>
            </a:r>
            <a:r>
              <a:rPr lang="tr-TR" altLang="tr-TR" dirty="0">
                <a:latin typeface="Comic Sans MS" panose="030F0702030302020204" pitchFamily="66" charset="0"/>
              </a:rPr>
              <a:t> can </a:t>
            </a:r>
            <a:r>
              <a:rPr lang="tr-TR" altLang="tr-TR" dirty="0" err="1">
                <a:latin typeface="Comic Sans MS" panose="030F0702030302020204" pitchFamily="66" charset="0"/>
              </a:rPr>
              <a:t>affect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diagnostic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therapeutic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possibilities</a:t>
            </a:r>
            <a:r>
              <a:rPr lang="tr-TR" altLang="tr-TR" dirty="0">
                <a:latin typeface="Comic Sans MS" panose="030F0702030302020204" pitchFamily="66" charset="0"/>
              </a:rPr>
              <a:t>: </a:t>
            </a:r>
            <a:r>
              <a:rPr lang="tr-TR" altLang="tr-TR" dirty="0" err="1">
                <a:latin typeface="Comic Sans MS" panose="030F0702030302020204" pitchFamily="66" charset="0"/>
              </a:rPr>
              <a:t>contrast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agents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some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medicines</a:t>
            </a:r>
            <a:r>
              <a:rPr lang="tr-TR" altLang="tr-TR" dirty="0">
                <a:latin typeface="Comic Sans MS" panose="030F0702030302020204" pitchFamily="66" charset="0"/>
              </a:rPr>
              <a:t> can not be </a:t>
            </a:r>
            <a:r>
              <a:rPr lang="tr-TR" altLang="tr-TR" dirty="0" err="1">
                <a:latin typeface="Comic Sans MS" panose="030F0702030302020204" pitchFamily="66" charset="0"/>
              </a:rPr>
              <a:t>used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modification</a:t>
            </a:r>
            <a:r>
              <a:rPr lang="tr-TR" altLang="tr-TR" dirty="0">
                <a:latin typeface="Comic Sans MS" panose="030F0702030302020204" pitchFamily="66" charset="0"/>
              </a:rPr>
              <a:t> of </a:t>
            </a:r>
            <a:r>
              <a:rPr lang="tr-TR" altLang="tr-TR" dirty="0" err="1">
                <a:latin typeface="Comic Sans MS" panose="030F0702030302020204" pitchFamily="66" charset="0"/>
              </a:rPr>
              <a:t>dosages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may</a:t>
            </a:r>
            <a:r>
              <a:rPr lang="tr-TR" altLang="tr-TR" dirty="0">
                <a:latin typeface="Comic Sans MS" panose="030F0702030302020204" pitchFamily="66" charset="0"/>
              </a:rPr>
              <a:t> be </a:t>
            </a:r>
            <a:r>
              <a:rPr lang="tr-TR" altLang="tr-TR" dirty="0" err="1">
                <a:latin typeface="Comic Sans MS" panose="030F0702030302020204" pitchFamily="66" charset="0"/>
              </a:rPr>
              <a:t>affected</a:t>
            </a:r>
            <a:r>
              <a:rPr lang="tr-TR" altLang="tr-TR" dirty="0">
                <a:latin typeface="Comic Sans MS" panose="030F0702030302020204" pitchFamily="66" charset="0"/>
              </a:rPr>
              <a:t> in </a:t>
            </a:r>
            <a:r>
              <a:rPr lang="tr-TR" altLang="tr-TR" dirty="0" err="1">
                <a:latin typeface="Comic Sans MS" panose="030F0702030302020204" pitchFamily="66" charset="0"/>
              </a:rPr>
              <a:t>many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acute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or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chronic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: </a:t>
            </a:r>
            <a:r>
              <a:rPr lang="tr-TR" altLang="tr-TR" dirty="0" err="1">
                <a:latin typeface="Comic Sans MS" panose="030F0702030302020204" pitchFamily="66" charset="0"/>
              </a:rPr>
              <a:t>Kidney</a:t>
            </a:r>
            <a:r>
              <a:rPr lang="tr-TR" altLang="tr-TR" dirty="0">
                <a:latin typeface="Comic Sans MS" panose="030F0702030302020204" pitchFamily="66" charset="0"/>
              </a:rPr>
              <a:t> problem </a:t>
            </a:r>
            <a:r>
              <a:rPr lang="tr-TR" altLang="tr-TR" dirty="0" err="1">
                <a:latin typeface="Comic Sans MS" panose="030F0702030302020204" pitchFamily="66" charset="0"/>
              </a:rPr>
              <a:t>may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change</a:t>
            </a:r>
            <a:r>
              <a:rPr lang="tr-TR" altLang="tr-TR" dirty="0">
                <a:latin typeface="Comic Sans MS" panose="030F0702030302020204" pitchFamily="66" charset="0"/>
              </a:rPr>
              <a:t>/limit </a:t>
            </a:r>
            <a:r>
              <a:rPr lang="tr-TR" altLang="tr-TR" dirty="0" err="1">
                <a:latin typeface="Comic Sans MS" panose="030F0702030302020204" pitchFamily="66" charset="0"/>
              </a:rPr>
              <a:t>therapeutic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possibilities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may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worsen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prognosis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16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800" dirty="0">
                <a:latin typeface="Comic Sans MS" panose="030F0702030302020204" pitchFamily="66" charset="0"/>
              </a:rPr>
              <a:t>MUST ASKED QUESTIONS</a:t>
            </a:r>
            <a:endParaRPr lang="en-US" altLang="tr-TR" sz="4800" dirty="0">
              <a:latin typeface="Comic Sans MS" panose="030F0702030302020204" pitchFamily="66" charset="0"/>
            </a:endParaRPr>
          </a:p>
        </p:txBody>
      </p:sp>
      <p:sp>
        <p:nvSpPr>
          <p:cNvPr id="296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Why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these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symptoms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present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Is </a:t>
            </a:r>
            <a:r>
              <a:rPr lang="tr-TR" altLang="tr-TR" dirty="0" err="1">
                <a:latin typeface="Comic Sans MS" panose="030F0702030302020204" pitchFamily="66" charset="0"/>
              </a:rPr>
              <a:t>there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other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symptom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May </a:t>
            </a:r>
            <a:r>
              <a:rPr lang="tr-TR" altLang="tr-TR" dirty="0" err="1">
                <a:latin typeface="Comic Sans MS" panose="030F0702030302020204" pitchFamily="66" charset="0"/>
              </a:rPr>
              <a:t>another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symptom</a:t>
            </a:r>
            <a:r>
              <a:rPr lang="tr-TR" altLang="tr-TR" dirty="0">
                <a:latin typeface="Comic Sans MS" panose="030F0702030302020204" pitchFamily="66" charset="0"/>
              </a:rPr>
              <a:t> be in </a:t>
            </a:r>
            <a:r>
              <a:rPr lang="tr-TR" altLang="tr-TR" dirty="0" err="1">
                <a:latin typeface="Comic Sans MS" panose="030F0702030302020204" pitchFamily="66" charset="0"/>
              </a:rPr>
              <a:t>this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Why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this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happened</a:t>
            </a:r>
            <a:r>
              <a:rPr lang="tr-TR" altLang="tr-TR" dirty="0">
                <a:latin typeface="Comic Sans MS" panose="030F0702030302020204" pitchFamily="66" charset="0"/>
              </a:rPr>
              <a:t>: </a:t>
            </a:r>
            <a:r>
              <a:rPr lang="tr-TR" altLang="tr-TR" dirty="0" err="1">
                <a:latin typeface="Comic Sans MS" panose="030F0702030302020204" pitchFamily="66" charset="0"/>
              </a:rPr>
              <a:t>primary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or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secondary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What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are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secondary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causes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Does</a:t>
            </a:r>
            <a:r>
              <a:rPr lang="tr-TR" altLang="tr-TR" dirty="0">
                <a:latin typeface="Comic Sans MS" panose="030F0702030302020204" pitchFamily="66" charset="0"/>
              </a:rPr>
              <a:t> it </a:t>
            </a:r>
            <a:r>
              <a:rPr lang="tr-TR" altLang="tr-TR" dirty="0" err="1">
                <a:latin typeface="Comic Sans MS" panose="030F0702030302020204" pitchFamily="66" charset="0"/>
              </a:rPr>
              <a:t>affect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treatment</a:t>
            </a:r>
            <a:endParaRPr lang="en-US" altLang="tr-TR" dirty="0">
              <a:latin typeface="Comic Sans MS" panose="030F0702030302020204" pitchFamily="66" charset="0"/>
            </a:endParaRPr>
          </a:p>
          <a:p>
            <a:endParaRPr lang="tr-TR" alt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11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Concepts</a:t>
            </a:r>
            <a:endParaRPr lang="tr-TR" altLang="tr-TR" dirty="0">
              <a:latin typeface="Comic Sans MS" panose="030F0702030302020204" pitchFamily="66" charset="0"/>
            </a:endParaRPr>
          </a:p>
        </p:txBody>
      </p:sp>
      <p:sp>
        <p:nvSpPr>
          <p:cNvPr id="3174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Monotype Sorts" charset="2"/>
              <a:buNone/>
            </a:pPr>
            <a:r>
              <a:rPr lang="tr-TR" altLang="tr-TR">
                <a:hlinkClick r:id="rId2"/>
              </a:rPr>
              <a:t>http://tekinakpolat.com/bobrek-temel-bilgiler/</a:t>
            </a:r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Tur" charset="-9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Tur" charset="-94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C:\Office97\Templates\Blank Presentation.pot</Template>
  <TotalTime>15660</TotalTime>
  <Words>1821</Words>
  <Application>Microsoft Office PowerPoint</Application>
  <PresentationFormat>Özel</PresentationFormat>
  <Paragraphs>333</Paragraphs>
  <Slides>59</Slides>
  <Notes>17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59</vt:i4>
      </vt:variant>
    </vt:vector>
  </HeadingPairs>
  <TitlesOfParts>
    <vt:vector size="66" baseType="lpstr">
      <vt:lpstr>Arial</vt:lpstr>
      <vt:lpstr>Comic Sans MS</vt:lpstr>
      <vt:lpstr>Monotype Sorts</vt:lpstr>
      <vt:lpstr>Symbol</vt:lpstr>
      <vt:lpstr>Times New Roman</vt:lpstr>
      <vt:lpstr>Times New Roman Tur</vt:lpstr>
      <vt:lpstr>Blank Presentation</vt:lpstr>
      <vt:lpstr>SYSTEMIC DISEASES AND KIDNEY </vt:lpstr>
      <vt:lpstr>Plan</vt:lpstr>
      <vt:lpstr>General information</vt:lpstr>
      <vt:lpstr>General information</vt:lpstr>
      <vt:lpstr>General information</vt:lpstr>
      <vt:lpstr>General information</vt:lpstr>
      <vt:lpstr>General information</vt:lpstr>
      <vt:lpstr>MUST ASKED QUESTIONS</vt:lpstr>
      <vt:lpstr>Concepts</vt:lpstr>
      <vt:lpstr>Plan</vt:lpstr>
      <vt:lpstr>Kidney diseases</vt:lpstr>
      <vt:lpstr>GLOMERULAR DISEASES</vt:lpstr>
      <vt:lpstr>GLOMERULAR DISEASES</vt:lpstr>
      <vt:lpstr>Causes of minimal change disease</vt:lpstr>
      <vt:lpstr>Causes of mesangial proliferative GN</vt:lpstr>
      <vt:lpstr>Causes of focal and segmental glomerulosclerosis</vt:lpstr>
      <vt:lpstr>Causes of membranous glomerulopathy</vt:lpstr>
      <vt:lpstr>Causes of membranoproliferative glomerulonephritis 1</vt:lpstr>
      <vt:lpstr>Causes of membranoproliferative glomerulonephritis 2</vt:lpstr>
      <vt:lpstr>Mesangial IgA deposition</vt:lpstr>
      <vt:lpstr>Rapidly progressive (crescentic) GN: Secondary causes 1</vt:lpstr>
      <vt:lpstr>Rapidly progressive (crescentic) GN: Secondary causes 2</vt:lpstr>
      <vt:lpstr>Rapidly progressive (crescentic) GN: Secondary causes 3</vt:lpstr>
      <vt:lpstr>Rapidly progressive (crescentic) GN: Secondary causes 4</vt:lpstr>
      <vt:lpstr>Infectious diseases causing acute GN</vt:lpstr>
      <vt:lpstr>Noninfectious diseases causing acute GN</vt:lpstr>
      <vt:lpstr>RENAL TUBULAR DISEASES</vt:lpstr>
      <vt:lpstr>Localization vs tubular dysfunction</vt:lpstr>
      <vt:lpstr>Causes of renal tubular diseases</vt:lpstr>
      <vt:lpstr>Plan</vt:lpstr>
      <vt:lpstr>Diseases </vt:lpstr>
      <vt:lpstr>DIABETIC NEPHROPATHY</vt:lpstr>
      <vt:lpstr>DN NATURAL COURSE</vt:lpstr>
      <vt:lpstr>DN NATURAL COURSE</vt:lpstr>
      <vt:lpstr>Nondiabetic renal disease</vt:lpstr>
      <vt:lpstr>When we must think  nondiabetic kidney disease </vt:lpstr>
      <vt:lpstr>Treatment 1</vt:lpstr>
      <vt:lpstr>Treatment 2</vt:lpstr>
      <vt:lpstr>Practical information</vt:lpstr>
      <vt:lpstr>GOODPASTURE SYNDROME</vt:lpstr>
      <vt:lpstr>Clinical findings</vt:lpstr>
      <vt:lpstr>Lessons to be learnt 1</vt:lpstr>
      <vt:lpstr>Lessons to be learnt 2</vt:lpstr>
      <vt:lpstr>MULTIPL MYELOMA</vt:lpstr>
      <vt:lpstr>MULTIPLE MYELOMA</vt:lpstr>
      <vt:lpstr>Kidney findings 1</vt:lpstr>
      <vt:lpstr>Kidney findings 2</vt:lpstr>
      <vt:lpstr>Lessons to be learnt</vt:lpstr>
      <vt:lpstr>G0UT 1</vt:lpstr>
      <vt:lpstr>GOUT 2</vt:lpstr>
      <vt:lpstr>Result</vt:lpstr>
      <vt:lpstr>Other diseases</vt:lpstr>
      <vt:lpstr>Plan</vt:lpstr>
      <vt:lpstr>Accompanying diseases</vt:lpstr>
      <vt:lpstr>Plan</vt:lpstr>
      <vt:lpstr>Treatment and problems 1</vt:lpstr>
      <vt:lpstr>Treatment and problems 2</vt:lpstr>
      <vt:lpstr>SUMMARY 1</vt:lpstr>
      <vt:lpstr>SUMMARY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Hepatit B Asi Uygulamasi</dc:title>
  <dc:creator>Hakan Leblebicioglu</dc:creator>
  <cp:lastModifiedBy>Mehmet Tekin Akpolat</cp:lastModifiedBy>
  <cp:revision>1366</cp:revision>
  <dcterms:created xsi:type="dcterms:W3CDTF">1997-12-11T13:27:56Z</dcterms:created>
  <dcterms:modified xsi:type="dcterms:W3CDTF">2025-11-25T07:15:05Z</dcterms:modified>
</cp:coreProperties>
</file>