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949" r:id="rId2"/>
    <p:sldId id="1586" r:id="rId3"/>
    <p:sldId id="1595" r:id="rId4"/>
    <p:sldId id="1596" r:id="rId5"/>
    <p:sldId id="1600" r:id="rId6"/>
    <p:sldId id="1599" r:id="rId7"/>
    <p:sldId id="1602" r:id="rId8"/>
    <p:sldId id="1603" r:id="rId9"/>
    <p:sldId id="1604" r:id="rId10"/>
    <p:sldId id="1587" r:id="rId11"/>
    <p:sldId id="1605" r:id="rId12"/>
    <p:sldId id="1606" r:id="rId13"/>
    <p:sldId id="1607" r:id="rId14"/>
    <p:sldId id="1608" r:id="rId15"/>
    <p:sldId id="1612" r:id="rId16"/>
    <p:sldId id="1609" r:id="rId17"/>
    <p:sldId id="1611" r:id="rId18"/>
    <p:sldId id="1597" r:id="rId19"/>
    <p:sldId id="1598" r:id="rId20"/>
    <p:sldId id="1588" r:id="rId21"/>
    <p:sldId id="1613" r:id="rId22"/>
    <p:sldId id="1628" r:id="rId23"/>
    <p:sldId id="1629" r:id="rId24"/>
    <p:sldId id="1630" r:id="rId25"/>
    <p:sldId id="1614" r:id="rId26"/>
    <p:sldId id="1618" r:id="rId27"/>
    <p:sldId id="1617" r:id="rId28"/>
    <p:sldId id="1616" r:id="rId29"/>
    <p:sldId id="1625" r:id="rId30"/>
    <p:sldId id="1626" r:id="rId31"/>
    <p:sldId id="1620" r:id="rId32"/>
    <p:sldId id="1619" r:id="rId33"/>
    <p:sldId id="1548" r:id="rId34"/>
    <p:sldId id="1623" r:id="rId35"/>
    <p:sldId id="1624" r:id="rId36"/>
    <p:sldId id="1627" r:id="rId37"/>
    <p:sldId id="1622" r:id="rId38"/>
    <p:sldId id="1589" r:id="rId39"/>
    <p:sldId id="1621" r:id="rId40"/>
    <p:sldId id="1590" r:id="rId41"/>
    <p:sldId id="1533" r:id="rId42"/>
    <p:sldId id="1855" r:id="rId43"/>
    <p:sldId id="1512" r:id="rId44"/>
    <p:sldId id="1591" r:id="rId45"/>
    <p:sldId id="1592" r:id="rId46"/>
    <p:sldId id="1593" r:id="rId47"/>
    <p:sldId id="1535" r:id="rId48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DA5BCC-68E1-1644-995E-85840B6F23BC}">
          <p14:sldIdLst>
            <p14:sldId id="949"/>
            <p14:sldId id="1586"/>
            <p14:sldId id="1595"/>
            <p14:sldId id="1596"/>
            <p14:sldId id="1600"/>
            <p14:sldId id="1599"/>
            <p14:sldId id="1602"/>
            <p14:sldId id="1603"/>
            <p14:sldId id="1604"/>
            <p14:sldId id="1587"/>
            <p14:sldId id="1605"/>
            <p14:sldId id="1606"/>
            <p14:sldId id="1607"/>
            <p14:sldId id="1608"/>
            <p14:sldId id="1612"/>
            <p14:sldId id="1609"/>
            <p14:sldId id="1611"/>
            <p14:sldId id="1597"/>
            <p14:sldId id="1598"/>
            <p14:sldId id="1588"/>
            <p14:sldId id="1613"/>
            <p14:sldId id="1628"/>
            <p14:sldId id="1629"/>
            <p14:sldId id="1630"/>
            <p14:sldId id="1614"/>
            <p14:sldId id="1618"/>
            <p14:sldId id="1617"/>
            <p14:sldId id="1616"/>
            <p14:sldId id="1625"/>
            <p14:sldId id="1626"/>
            <p14:sldId id="1620"/>
            <p14:sldId id="1619"/>
            <p14:sldId id="1548"/>
            <p14:sldId id="1623"/>
            <p14:sldId id="1624"/>
            <p14:sldId id="1627"/>
            <p14:sldId id="1622"/>
            <p14:sldId id="1589"/>
            <p14:sldId id="1621"/>
            <p14:sldId id="1590"/>
            <p14:sldId id="1533"/>
            <p14:sldId id="1855"/>
            <p14:sldId id="1512"/>
            <p14:sldId id="1591"/>
            <p14:sldId id="1592"/>
            <p14:sldId id="1593"/>
            <p14:sldId id="1535"/>
          </p14:sldIdLst>
        </p14:section>
        <p14:section name="Untitled Section" id="{C99DB721-E8B1-244B-95CA-1CCB28B7EC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 autoAdjust="0"/>
    <p:restoredTop sz="68895" autoAdjust="0"/>
  </p:normalViewPr>
  <p:slideViewPr>
    <p:cSldViewPr>
      <p:cViewPr varScale="1">
        <p:scale>
          <a:sx n="77" d="100"/>
          <a:sy n="77" d="100"/>
        </p:scale>
        <p:origin x="1980" y="84"/>
      </p:cViewPr>
      <p:guideLst/>
    </p:cSldViewPr>
  </p:slideViewPr>
  <p:outlineViewPr>
    <p:cViewPr>
      <p:scale>
        <a:sx n="33" d="100"/>
        <a:sy n="33" d="100"/>
      </p:scale>
      <p:origin x="0" y="-56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A5D61548-73A0-BB45-8A9E-ED8F553AFDC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95290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E0279CE0-637D-B745-8EF8-AF803EAA1F4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63277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charset="-9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charset="-9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charset="-9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charset="-9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9pPr>
          </a:lstStyle>
          <a:p>
            <a:fld id="{75B2C7B1-F828-489B-A91A-9404B52BCC07}" type="slidenum">
              <a:rPr lang="tr-TR" altLang="en-US" sz="1200" smtClean="0">
                <a:latin typeface="Times New Roman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0570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D7049-1D92-1448-9A92-C8711609AAF3}" type="slidenum">
              <a:rPr lang="tr-TR" altLang="tr-TR"/>
              <a:pPr/>
              <a:t>15</a:t>
            </a:fld>
            <a:endParaRPr lang="tr-TR" altLang="tr-TR">
              <a:latin typeface="Times New Roman Tur" charset="-94"/>
            </a:endParaRPr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40197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86258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04924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092762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5560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2694721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5453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84489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3742852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9532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200746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395483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757472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802077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831862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20628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2578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01844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03170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61034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52302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61501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2163" y="801688"/>
            <a:ext cx="5273675" cy="3527425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/>
              <a:t>ŞEKİLLER İÇİN D3TUBULER KLASÖRÜNE BAK</a:t>
            </a:r>
          </a:p>
        </p:txBody>
      </p:sp>
    </p:spTree>
    <p:extLst>
      <p:ext uri="{BB962C8B-B14F-4D97-AF65-F5344CB8AC3E}">
        <p14:creationId xmlns:p14="http://schemas.microsoft.com/office/powerpoint/2010/main" val="396714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23975" y="1160463"/>
            <a:ext cx="7943850" cy="2466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323975" y="3722688"/>
            <a:ext cx="7943850" cy="1709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FFA77-B9C4-4043-BDEB-2E4AB0C3A17A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067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6F9C4-F5BB-7047-83AE-EDFA972E4A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9676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38D67-61AD-0344-B632-D6400A95D3A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8467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6325" y="190500"/>
            <a:ext cx="9004300" cy="1181100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clipArt"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93750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91425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fld id="{FBE7CC0C-892D-E642-8F4E-E62901E92F1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45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C131C-1FD1-D44E-AE55-4C357626100E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5159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766888"/>
            <a:ext cx="9136062" cy="29479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4741863"/>
            <a:ext cx="9136062" cy="15509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76782-4F98-2F4D-980B-BEAF06959BE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54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4C176-7742-6348-ADDF-22F2B26373A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9103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377825"/>
            <a:ext cx="9134475" cy="137001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0250" y="1736725"/>
            <a:ext cx="4479925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0250" y="2589213"/>
            <a:ext cx="4479925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362575" y="1736725"/>
            <a:ext cx="4502150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362575" y="2589213"/>
            <a:ext cx="4502150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D314A-2134-434F-A466-E7A29AFF9DB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0660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12645-F59C-354A-AF80-DE9D1891E57B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38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69377-BD7D-614D-8EA3-7A0644DE8B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8209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36B8A-4653-D44D-A242-CBBEE90EB33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614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1FD7A-4B44-1E4D-B32E-C77423520B3F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8060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>
                <a:gamma/>
                <a:shade val="0"/>
                <a:invGamma/>
              </a:srgbClr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defTabSz="1009650">
              <a:defRPr sz="15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 defTabSz="1009650">
              <a:defRPr sz="1500">
                <a:effectLst/>
                <a:latin typeface="Times New Roman" charset="-94"/>
              </a:defRPr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 defTabSz="1009650">
              <a:defRPr sz="1500">
                <a:effectLst/>
                <a:latin typeface="Times New Roman" charset="-94"/>
              </a:defRPr>
            </a:lvl1pPr>
          </a:lstStyle>
          <a:p>
            <a:fld id="{0F6B0755-B62E-8042-A1A7-40143091873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tekinakpolat.com/toksik-nefropati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590550"/>
            <a:ext cx="9967913" cy="1181100"/>
          </a:xfrm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RENAL TUBULAR DISEASES</a:t>
            </a:r>
            <a:endParaRPr lang="tr-TR" altLang="en-US" sz="4800" dirty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7750" y="2247900"/>
            <a:ext cx="9004300" cy="4251325"/>
          </a:xfrm>
        </p:spPr>
        <p:txBody>
          <a:bodyPr/>
          <a:lstStyle/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Prof. Dr. Tekin AKPOLAT</a:t>
            </a:r>
          </a:p>
          <a:p>
            <a:pPr algn="ctr">
              <a:buNone/>
            </a:pPr>
            <a:r>
              <a:rPr lang="tr-TR" altLang="en-US" dirty="0" err="1">
                <a:latin typeface="Comic Sans MS" pitchFamily="66" charset="0"/>
              </a:rPr>
              <a:t>Istinye</a:t>
            </a:r>
            <a:r>
              <a:rPr lang="tr-TR" altLang="en-US" dirty="0">
                <a:latin typeface="Comic Sans MS" pitchFamily="66" charset="0"/>
              </a:rPr>
              <a:t> </a:t>
            </a:r>
            <a:r>
              <a:rPr lang="tr-TR" altLang="en-US" dirty="0" err="1">
                <a:latin typeface="Comic Sans MS" pitchFamily="66" charset="0"/>
              </a:rPr>
              <a:t>University</a:t>
            </a:r>
            <a:r>
              <a:rPr lang="tr-TR" altLang="en-US" dirty="0">
                <a:latin typeface="Comic Sans MS" pitchFamily="66" charset="0"/>
              </a:rPr>
              <a:t>, School of </a:t>
            </a:r>
            <a:r>
              <a:rPr lang="tr-TR" altLang="en-US" dirty="0" err="1">
                <a:latin typeface="Comic Sans MS" pitchFamily="66" charset="0"/>
              </a:rPr>
              <a:t>Medicine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None/>
            </a:pPr>
            <a:r>
              <a:rPr lang="tr-TR" altLang="en-US" dirty="0">
                <a:latin typeface="Comic Sans MS" pitchFamily="66" charset="0"/>
              </a:rPr>
              <a:t>Liv </a:t>
            </a:r>
            <a:r>
              <a:rPr lang="tr-TR" altLang="en-US" dirty="0" err="1">
                <a:latin typeface="Comic Sans MS" pitchFamily="66" charset="0"/>
              </a:rPr>
              <a:t>Hospital</a:t>
            </a:r>
            <a:r>
              <a:rPr lang="tr-TR" altLang="en-US" dirty="0">
                <a:latin typeface="Comic Sans MS" pitchFamily="66" charset="0"/>
              </a:rPr>
              <a:t>-İSTANBUL</a:t>
            </a:r>
          </a:p>
          <a:p>
            <a:pPr algn="ctr">
              <a:buFont typeface="Monotype Sorts" charset="2"/>
              <a:buNone/>
            </a:pPr>
            <a:r>
              <a:rPr lang="tr-TR" altLang="en-US" smtClean="0">
                <a:latin typeface="Comic Sans MS" pitchFamily="66" charset="0"/>
              </a:rPr>
              <a:t>2025-2026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r>
              <a:rPr lang="tr-TR" altLang="en-US" dirty="0">
                <a:solidFill>
                  <a:srgbClr val="FFFF00"/>
                </a:solidFill>
                <a:latin typeface="Comic Sans MS" pitchFamily="66" charset="0"/>
              </a:rPr>
              <a:t>www.tekinakpolat.com</a:t>
            </a:r>
          </a:p>
          <a:p>
            <a:pPr algn="ctr">
              <a:buFont typeface="Monotype Sorts" charset="2"/>
              <a:buNone/>
            </a:pPr>
            <a:endParaRPr lang="tr-TR" altLang="en-US" dirty="0">
              <a:latin typeface="Comic Sans MS" pitchFamily="66" charset="0"/>
            </a:endParaRPr>
          </a:p>
        </p:txBody>
      </p:sp>
      <p:pic>
        <p:nvPicPr>
          <p:cNvPr id="13316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50" y="4400550"/>
            <a:ext cx="2214563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8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Summary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31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14475"/>
            <a:ext cx="8296275" cy="4251325"/>
          </a:xfrm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RENAL TUBULAR DISEASES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TUBULOINTERSTITIAL DISEASE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TUBULOINTERSTITIAL NEPHRITIS (TIN)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TUBULOINTERSTITIAL NEPHROPATHY</a:t>
            </a:r>
          </a:p>
          <a:p>
            <a:pPr>
              <a:buFontTx/>
              <a:buNone/>
            </a:pPr>
            <a:endParaRPr lang="tr-TR" altLang="tr-TR" dirty="0"/>
          </a:p>
          <a:p>
            <a:pPr>
              <a:buFontTx/>
              <a:buNone/>
            </a:pPr>
            <a:r>
              <a:rPr lang="tr-TR" altLang="tr-TR" dirty="0"/>
              <a:t>				</a:t>
            </a:r>
          </a:p>
          <a:p>
            <a:pPr>
              <a:buFontTx/>
              <a:buNone/>
            </a:pPr>
            <a:r>
              <a:rPr lang="tr-TR" altLang="tr-TR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939582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en-US" sz="4000" dirty="0">
                <a:latin typeface="Comic Sans MS" panose="030F0702030302020204" pitchFamily="66" charset="0"/>
              </a:rPr>
              <a:t>TUBULAR DISEASES</a:t>
            </a:r>
            <a:endParaRPr lang="tr-TR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 err="1">
                <a:latin typeface="Comic Sans MS" panose="030F0702030302020204" pitchFamily="66" charset="0"/>
              </a:rPr>
              <a:t>Primary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lesion</a:t>
            </a:r>
            <a:r>
              <a:rPr lang="tr-TR" altLang="tr-TR" sz="2800" dirty="0">
                <a:latin typeface="Comic Sans MS" panose="030F0702030302020204" pitchFamily="66" charset="0"/>
              </a:rPr>
              <a:t> is at </a:t>
            </a:r>
            <a:r>
              <a:rPr lang="tr-TR" altLang="tr-TR" sz="2800" dirty="0" err="1">
                <a:latin typeface="Comic Sans MS" panose="030F0702030302020204" pitchFamily="66" charset="0"/>
              </a:rPr>
              <a:t>the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tubuli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interstitium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latin typeface="Comic Sans MS" panose="030F0702030302020204" pitchFamily="66" charset="0"/>
              </a:rPr>
              <a:t>It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affects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glomeruli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later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histologic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lesion</a:t>
            </a:r>
            <a:r>
              <a:rPr lang="tr-TR" altLang="tr-TR" sz="2800" dirty="0">
                <a:latin typeface="Comic Sans MS" panose="030F0702030302020204" pitchFamily="66" charset="0"/>
              </a:rPr>
              <a:t> is </a:t>
            </a:r>
            <a:r>
              <a:rPr lang="tr-TR" altLang="tr-TR" sz="2800" dirty="0" err="1">
                <a:latin typeface="Comic Sans MS" panose="030F0702030302020204" pitchFamily="66" charset="0"/>
              </a:rPr>
              <a:t>glomerulosclerosis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latin typeface="Comic Sans MS" panose="030F0702030302020204" pitchFamily="66" charset="0"/>
              </a:rPr>
              <a:t>Clinical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laboratory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findings</a:t>
            </a:r>
            <a:r>
              <a:rPr lang="tr-TR" altLang="tr-TR" sz="2800" dirty="0"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latin typeface="Comic Sans MS" panose="030F0702030302020204" pitchFamily="66" charset="0"/>
              </a:rPr>
              <a:t>glomerular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involvement</a:t>
            </a:r>
            <a:r>
              <a:rPr lang="tr-TR" altLang="tr-TR" sz="2800" dirty="0">
                <a:latin typeface="Comic Sans MS" panose="030F0702030302020204" pitchFamily="66" charset="0"/>
              </a:rPr>
              <a:t> is </a:t>
            </a:r>
            <a:r>
              <a:rPr lang="tr-TR" altLang="tr-TR" sz="2800" dirty="0" err="1">
                <a:latin typeface="Comic Sans MS" panose="030F0702030302020204" pitchFamily="66" charset="0"/>
              </a:rPr>
              <a:t>decrease</a:t>
            </a:r>
            <a:r>
              <a:rPr lang="tr-TR" altLang="tr-TR" sz="2800" dirty="0">
                <a:latin typeface="Comic Sans MS" panose="030F0702030302020204" pitchFamily="66" charset="0"/>
              </a:rPr>
              <a:t> of GFR,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proteinuria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hypertension</a:t>
            </a:r>
            <a:endParaRPr lang="tr-TR" alt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9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 err="1">
                <a:latin typeface="Comic Sans MS" panose="030F0702030302020204" pitchFamily="66" charset="0"/>
              </a:rPr>
              <a:t>Signs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and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symptoms</a:t>
            </a:r>
            <a:r>
              <a:rPr lang="tr-TR" altLang="tr-TR" sz="4800" dirty="0">
                <a:latin typeface="Comic Sans MS" panose="030F0702030302020204" pitchFamily="66" charset="0"/>
              </a:rPr>
              <a:t> in </a:t>
            </a:r>
            <a:r>
              <a:rPr lang="tr-TR" altLang="tr-TR" sz="48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diseases</a:t>
            </a:r>
            <a:r>
              <a:rPr lang="tr-TR" altLang="tr-TR" sz="4800" dirty="0">
                <a:latin typeface="Comic Sans MS" panose="030F0702030302020204" pitchFamily="66" charset="0"/>
              </a:rPr>
              <a:t>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z="21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dysfunction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inappropriate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to</a:t>
            </a:r>
            <a:r>
              <a:rPr lang="tr-TR" altLang="tr-TR" sz="2100" dirty="0">
                <a:latin typeface="Comic Sans MS" panose="030F0702030302020204" pitchFamily="66" charset="0"/>
              </a:rPr>
              <a:t> GFR </a:t>
            </a:r>
            <a:r>
              <a:rPr lang="tr-TR" altLang="tr-TR" sz="2100" dirty="0" err="1">
                <a:latin typeface="Comic Sans MS" panose="030F0702030302020204" pitchFamily="66" charset="0"/>
              </a:rPr>
              <a:t>decrease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r>
              <a:rPr lang="tr-TR" altLang="tr-TR" sz="21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abnormalities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a. </a:t>
            </a:r>
            <a:r>
              <a:rPr lang="tr-TR" altLang="tr-TR" sz="2100" dirty="0" err="1">
                <a:latin typeface="Comic Sans MS" panose="030F0702030302020204" pitchFamily="66" charset="0"/>
              </a:rPr>
              <a:t>Decrease</a:t>
            </a:r>
            <a:r>
              <a:rPr lang="tr-TR" altLang="tr-TR" sz="2100" dirty="0">
                <a:latin typeface="Comic Sans MS" panose="030F0702030302020204" pitchFamily="66" charset="0"/>
              </a:rPr>
              <a:t> of </a:t>
            </a:r>
            <a:r>
              <a:rPr lang="tr-TR" altLang="tr-TR" sz="2100" dirty="0" err="1">
                <a:latin typeface="Comic Sans MS" panose="030F0702030302020204" pitchFamily="66" charset="0"/>
              </a:rPr>
              <a:t>maximum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urine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concentration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ability</a:t>
            </a:r>
            <a:r>
              <a:rPr lang="tr-TR" altLang="tr-TR" sz="2100" dirty="0">
                <a:latin typeface="Comic Sans MS" panose="030F0702030302020204" pitchFamily="66" charset="0"/>
              </a:rPr>
              <a:t> (</a:t>
            </a:r>
            <a:r>
              <a:rPr lang="tr-TR" altLang="tr-TR" sz="2100" dirty="0" err="1">
                <a:latin typeface="Comic Sans MS" panose="030F0702030302020204" pitchFamily="66" charset="0"/>
              </a:rPr>
              <a:t>poliuria</a:t>
            </a:r>
            <a:r>
              <a:rPr lang="tr-TR" altLang="tr-TR" sz="2100" dirty="0">
                <a:latin typeface="Comic Sans MS" panose="030F0702030302020204" pitchFamily="66" charset="0"/>
              </a:rPr>
              <a:t>, </a:t>
            </a:r>
            <a:r>
              <a:rPr lang="tr-TR" altLang="tr-TR" sz="2100" dirty="0" err="1">
                <a:latin typeface="Comic Sans MS" panose="030F0702030302020204" pitchFamily="66" charset="0"/>
              </a:rPr>
              <a:t>nocturia</a:t>
            </a:r>
            <a:r>
              <a:rPr lang="tr-TR" altLang="tr-TR" sz="2100" dirty="0">
                <a:latin typeface="Comic Sans MS" panose="030F0702030302020204" pitchFamily="66" charset="0"/>
              </a:rPr>
              <a:t>)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b. </a:t>
            </a:r>
            <a:r>
              <a:rPr lang="tr-TR" altLang="tr-TR" sz="21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acidosis</a:t>
            </a:r>
            <a:r>
              <a:rPr lang="tr-TR" altLang="tr-TR" sz="2100" dirty="0">
                <a:latin typeface="Comic Sans MS" panose="030F0702030302020204" pitchFamily="66" charset="0"/>
              </a:rPr>
              <a:t> (</a:t>
            </a:r>
            <a:r>
              <a:rPr lang="tr-TR" altLang="tr-TR" sz="2100" dirty="0" err="1">
                <a:latin typeface="Comic Sans MS" panose="030F0702030302020204" pitchFamily="66" charset="0"/>
              </a:rPr>
              <a:t>Hyperchloremic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metabolic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acidosis</a:t>
            </a:r>
            <a:r>
              <a:rPr lang="tr-TR" altLang="tr-TR" sz="2100" dirty="0">
                <a:latin typeface="Comic Sans MS" panose="030F0702030302020204" pitchFamily="66" charset="0"/>
              </a:rPr>
              <a:t>)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c. </a:t>
            </a:r>
            <a:r>
              <a:rPr lang="tr-TR" altLang="tr-TR" sz="2100" dirty="0" err="1">
                <a:latin typeface="Comic Sans MS" panose="030F0702030302020204" pitchFamily="66" charset="0"/>
              </a:rPr>
              <a:t>Partial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or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complete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Fanconi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syndrome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Phosphaturia</a:t>
            </a:r>
            <a:r>
              <a:rPr lang="tr-TR" altLang="tr-TR" sz="2100" dirty="0">
                <a:latin typeface="Comic Sans MS" panose="030F0702030302020204" pitchFamily="66" charset="0"/>
              </a:rPr>
              <a:t>     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Uricosuria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Bikarbonaturia</a:t>
            </a:r>
            <a:r>
              <a:rPr lang="tr-TR" altLang="tr-TR" sz="2100" dirty="0">
                <a:latin typeface="Comic Sans MS" panose="030F0702030302020204" pitchFamily="66" charset="0"/>
              </a:rPr>
              <a:t>   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Glucosuria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Aminoaciduria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d. </a:t>
            </a:r>
            <a:r>
              <a:rPr lang="tr-TR" altLang="tr-TR" sz="2100" dirty="0" err="1">
                <a:latin typeface="Comic Sans MS" panose="030F0702030302020204" pitchFamily="66" charset="0"/>
              </a:rPr>
              <a:t>Sodium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loss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e. </a:t>
            </a:r>
            <a:r>
              <a:rPr lang="tr-TR" altLang="tr-TR" sz="2100" dirty="0" err="1">
                <a:latin typeface="Comic Sans MS" panose="030F0702030302020204" pitchFamily="66" charset="0"/>
              </a:rPr>
              <a:t>Hyperkalemia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tr-TR" sz="2100" dirty="0"/>
          </a:p>
        </p:txBody>
      </p:sp>
    </p:spTree>
    <p:extLst>
      <p:ext uri="{BB962C8B-B14F-4D97-AF65-F5344CB8AC3E}">
        <p14:creationId xmlns:p14="http://schemas.microsoft.com/office/powerpoint/2010/main" val="281934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 err="1">
                <a:latin typeface="Comic Sans MS" panose="030F0702030302020204" pitchFamily="66" charset="0"/>
              </a:rPr>
              <a:t>Signs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and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symptoms</a:t>
            </a:r>
            <a:r>
              <a:rPr lang="tr-TR" altLang="tr-TR" sz="4800" dirty="0">
                <a:latin typeface="Comic Sans MS" panose="030F0702030302020204" pitchFamily="66" charset="0"/>
              </a:rPr>
              <a:t> in </a:t>
            </a:r>
            <a:r>
              <a:rPr lang="tr-TR" altLang="tr-TR" sz="48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4800" dirty="0">
                <a:latin typeface="Comic Sans MS" panose="030F0702030302020204" pitchFamily="66" charset="0"/>
              </a:rPr>
              <a:t> </a:t>
            </a:r>
            <a:r>
              <a:rPr lang="tr-TR" altLang="tr-TR" sz="4800" dirty="0" err="1">
                <a:latin typeface="Comic Sans MS" panose="030F0702030302020204" pitchFamily="66" charset="0"/>
              </a:rPr>
              <a:t>diseases</a:t>
            </a:r>
            <a:r>
              <a:rPr lang="tr-TR" altLang="tr-TR" sz="4800" dirty="0">
                <a:latin typeface="Comic Sans MS" panose="030F0702030302020204" pitchFamily="66" charset="0"/>
              </a:rPr>
              <a:t>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8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endocrine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abnormalities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a.Hyporeninemic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hypoaldosteronism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hyperkalemi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metabolic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acidosis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b.Calcitriol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deficiency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osteodystrophia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c.Erythropoietin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deficiency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anemia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tr-TR" altLang="tr-TR" sz="2800" dirty="0" err="1">
                <a:latin typeface="Comic Sans MS" panose="030F0702030302020204" pitchFamily="66" charset="0"/>
              </a:rPr>
              <a:t>Urine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analysis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a.May</a:t>
            </a:r>
            <a:r>
              <a:rPr lang="tr-TR" altLang="tr-TR" sz="2800" dirty="0">
                <a:latin typeface="Comic Sans MS" panose="030F0702030302020204" pitchFamily="66" charset="0"/>
              </a:rPr>
              <a:t> be normal 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but </a:t>
            </a:r>
            <a:r>
              <a:rPr lang="tr-TR" altLang="tr-TR" sz="2800" dirty="0" err="1">
                <a:latin typeface="Comic Sans MS" panose="030F0702030302020204" pitchFamily="66" charset="0"/>
              </a:rPr>
              <a:t>usually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consists</a:t>
            </a:r>
            <a:r>
              <a:rPr lang="tr-TR" altLang="tr-TR" sz="2800" dirty="0"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latin typeface="Comic Sans MS" panose="030F0702030302020204" pitchFamily="66" charset="0"/>
              </a:rPr>
              <a:t>cellular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elements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b.In</a:t>
            </a:r>
            <a:r>
              <a:rPr lang="tr-TR" altLang="tr-TR" sz="2800" dirty="0">
                <a:latin typeface="Comic Sans MS" panose="030F0702030302020204" pitchFamily="66" charset="0"/>
              </a:rPr>
              <a:t> general,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proteinuria</a:t>
            </a:r>
            <a:r>
              <a:rPr lang="tr-TR" altLang="tr-TR" sz="2800" dirty="0">
                <a:latin typeface="Comic Sans MS" panose="030F0702030302020204" pitchFamily="66" charset="0"/>
              </a:rPr>
              <a:t> is </a:t>
            </a:r>
            <a:r>
              <a:rPr lang="tr-TR" altLang="tr-TR" sz="2800" dirty="0" err="1">
                <a:latin typeface="Comic Sans MS" panose="030F0702030302020204" pitchFamily="66" charset="0"/>
              </a:rPr>
              <a:t>moderate</a:t>
            </a:r>
            <a:r>
              <a:rPr lang="tr-TR" altLang="tr-TR" sz="2800" dirty="0">
                <a:latin typeface="Comic Sans MS" panose="030F0702030302020204" pitchFamily="66" charset="0"/>
              </a:rPr>
              <a:t> (&lt;3.5g/</a:t>
            </a:r>
            <a:r>
              <a:rPr lang="tr-TR" altLang="tr-TR" sz="2800" dirty="0" err="1">
                <a:latin typeface="Comic Sans MS" panose="030F0702030302020204" pitchFamily="66" charset="0"/>
              </a:rPr>
              <a:t>day</a:t>
            </a:r>
            <a:r>
              <a:rPr lang="tr-TR" altLang="tr-TR" sz="2800" dirty="0">
                <a:latin typeface="Comic Sans MS" panose="030F0702030302020204" pitchFamily="66" charset="0"/>
              </a:rPr>
              <a:t>)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mainly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low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molecular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tubular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proteins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such</a:t>
            </a:r>
            <a:r>
              <a:rPr lang="tr-TR" altLang="tr-TR" sz="2800" dirty="0">
                <a:latin typeface="Comic Sans MS" panose="030F0702030302020204" pitchFamily="66" charset="0"/>
              </a:rPr>
              <a:t> as </a:t>
            </a:r>
            <a:r>
              <a:rPr lang="tr-TR" altLang="tr-TR" sz="2800" dirty="0" err="1">
                <a:latin typeface="Comic Sans MS" panose="030F0702030302020204" pitchFamily="66" charset="0"/>
              </a:rPr>
              <a:t>lysozyme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beta2 </a:t>
            </a:r>
            <a:r>
              <a:rPr lang="tr-TR" altLang="tr-TR" sz="2800" dirty="0" err="1">
                <a:latin typeface="Comic Sans MS" panose="030F0702030302020204" pitchFamily="66" charset="0"/>
              </a:rPr>
              <a:t>microglobuline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009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Comic Sans MS" panose="030F0702030302020204" pitchFamily="66" charset="0"/>
              </a:rPr>
              <a:t>T</a:t>
            </a:r>
            <a:r>
              <a:rPr lang="tr-TR" dirty="0">
                <a:latin typeface="Comic Sans MS" panose="030F0702030302020204" pitchFamily="66" charset="0"/>
              </a:rPr>
              <a:t>u</a:t>
            </a:r>
            <a:r>
              <a:rPr lang="de-DE" dirty="0">
                <a:latin typeface="Comic Sans MS" panose="030F0702030302020204" pitchFamily="66" charset="0"/>
              </a:rPr>
              <a:t>b</a:t>
            </a:r>
            <a:r>
              <a:rPr lang="tr-TR" dirty="0">
                <a:latin typeface="Comic Sans MS" panose="030F0702030302020204" pitchFamily="66" charset="0"/>
              </a:rPr>
              <a:t>ular</a:t>
            </a:r>
            <a:r>
              <a:rPr lang="de-DE" dirty="0">
                <a:latin typeface="Comic Sans MS" panose="030F0702030302020204" pitchFamily="66" charset="0"/>
              </a:rPr>
              <a:t> </a:t>
            </a:r>
            <a:r>
              <a:rPr lang="de-DE" dirty="0" err="1">
                <a:latin typeface="Comic Sans MS" panose="030F0702030302020204" pitchFamily="66" charset="0"/>
              </a:rPr>
              <a:t>protein</a:t>
            </a:r>
            <a:r>
              <a:rPr lang="tr-TR" dirty="0" err="1">
                <a:latin typeface="Comic Sans MS" panose="030F0702030302020204" pitchFamily="66" charset="0"/>
              </a:rPr>
              <a:t>uria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2792" y="1371600"/>
            <a:ext cx="9004300" cy="4806950"/>
          </a:xfrm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urine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presence of </a:t>
            </a:r>
            <a:r>
              <a:rPr lang="tr-TR" sz="2400" dirty="0" err="1">
                <a:latin typeface="Comic Sans MS" panose="030F0702030302020204" pitchFamily="66" charset="0"/>
              </a:rPr>
              <a:t>proteins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having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smaller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molecular</a:t>
            </a:r>
            <a:r>
              <a:rPr lang="tr-TR" sz="2400" dirty="0">
                <a:latin typeface="Comic Sans MS" panose="030F0702030302020204" pitchFamily="66" charset="0"/>
              </a:rPr>
              <a:t> size (</a:t>
            </a:r>
            <a:r>
              <a:rPr lang="tr-TR" altLang="tr-TR" sz="2400" dirty="0">
                <a:latin typeface="Comic Sans MS" panose="030F0702030302020204" pitchFamily="66" charset="0"/>
              </a:rPr>
              <a:t>beta2 </a:t>
            </a:r>
            <a:r>
              <a:rPr lang="tr-TR" altLang="tr-TR" sz="2400" dirty="0" err="1">
                <a:latin typeface="Comic Sans MS" panose="030F0702030302020204" pitchFamily="66" charset="0"/>
              </a:rPr>
              <a:t>microglobuline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de-DE" sz="2400" dirty="0" err="1">
                <a:latin typeface="Comic Sans MS" panose="030F0702030302020204" pitchFamily="66" charset="0"/>
              </a:rPr>
              <a:t>mole</a:t>
            </a:r>
            <a:r>
              <a:rPr lang="tr-TR" sz="2400" dirty="0" err="1">
                <a:latin typeface="Comic Sans MS" panose="030F0702030302020204" pitchFamily="66" charset="0"/>
              </a:rPr>
              <a:t>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weight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</a:rPr>
              <a:t>11.500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dalton</a:t>
            </a:r>
            <a:r>
              <a:rPr lang="tr-TR" sz="2400" dirty="0">
                <a:latin typeface="Comic Sans MS" panose="030F0702030302020204" pitchFamily="66" charset="0"/>
              </a:rPr>
              <a:t>)</a:t>
            </a:r>
            <a:r>
              <a:rPr lang="tr-TR" sz="2400" dirty="0"/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rather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than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albumin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de-DE" sz="2400" dirty="0">
                <a:latin typeface="Comic Sans MS" panose="030F0702030302020204" pitchFamily="66" charset="0"/>
              </a:rPr>
              <a:t>(</a:t>
            </a:r>
            <a:r>
              <a:rPr lang="de-DE" sz="2400" dirty="0" err="1">
                <a:latin typeface="Comic Sans MS" panose="030F0702030302020204" pitchFamily="66" charset="0"/>
              </a:rPr>
              <a:t>mole</a:t>
            </a:r>
            <a:r>
              <a:rPr lang="tr-TR" sz="2400" dirty="0" err="1">
                <a:latin typeface="Comic Sans MS" panose="030F0702030302020204" pitchFamily="66" charset="0"/>
              </a:rPr>
              <a:t>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weight</a:t>
            </a:r>
            <a:r>
              <a:rPr lang="de-DE" sz="2400" dirty="0">
                <a:latin typeface="Comic Sans MS" panose="030F0702030302020204" pitchFamily="66" charset="0"/>
              </a:rPr>
              <a:t> 69.000 </a:t>
            </a:r>
            <a:r>
              <a:rPr lang="de-DE" sz="2400" dirty="0" err="1">
                <a:latin typeface="Comic Sans MS" panose="030F0702030302020204" pitchFamily="66" charset="0"/>
              </a:rPr>
              <a:t>dalton</a:t>
            </a:r>
            <a:r>
              <a:rPr lang="de-DE" sz="2400" dirty="0">
                <a:latin typeface="Comic Sans MS" panose="030F0702030302020204" pitchFamily="66" charset="0"/>
              </a:rPr>
              <a:t>)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These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proteins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pass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basal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membrane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easily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reabsorb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from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proximal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tubuli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Urine</a:t>
            </a:r>
            <a:r>
              <a:rPr lang="tr-TR" sz="2400" dirty="0">
                <a:latin typeface="Comic Sans MS" panose="030F0702030302020204" pitchFamily="66" charset="0"/>
              </a:rPr>
              <a:t> protein </a:t>
            </a:r>
            <a:r>
              <a:rPr lang="tr-TR" sz="2400" dirty="0" err="1">
                <a:latin typeface="Comic Sans MS" panose="030F0702030302020204" pitchFamily="66" charset="0"/>
              </a:rPr>
              <a:t>electrophoresis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needed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for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diagnosis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proteinuria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generally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less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than</a:t>
            </a:r>
            <a:r>
              <a:rPr lang="tr-TR" sz="2400" dirty="0">
                <a:latin typeface="Comic Sans MS" panose="030F0702030302020204" pitchFamily="66" charset="0"/>
              </a:rPr>
              <a:t> 1.5 gram/</a:t>
            </a:r>
            <a:r>
              <a:rPr lang="tr-TR" sz="2400" dirty="0" err="1">
                <a:latin typeface="Comic Sans MS" panose="030F0702030302020204" pitchFamily="66" charset="0"/>
              </a:rPr>
              <a:t>day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  <a:endParaRPr lang="en-US" sz="2400" dirty="0">
              <a:latin typeface="Comic Sans MS" panose="030F0702030302020204" pitchFamily="66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88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Glomerular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Diseases</a:t>
            </a:r>
            <a:endParaRPr lang="tr-TR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 err="1">
                <a:latin typeface="Comic Sans MS" panose="030F0702030302020204" pitchFamily="66" charset="0"/>
              </a:rPr>
              <a:t>Primary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lesion</a:t>
            </a:r>
            <a:r>
              <a:rPr lang="tr-TR" altLang="tr-TR" sz="2800" dirty="0">
                <a:latin typeface="Comic Sans MS" panose="030F0702030302020204" pitchFamily="66" charset="0"/>
              </a:rPr>
              <a:t> is at </a:t>
            </a:r>
            <a:r>
              <a:rPr lang="tr-TR" altLang="tr-TR" sz="2800" dirty="0" err="1">
                <a:latin typeface="Comic Sans MS" panose="030F0702030302020204" pitchFamily="66" charset="0"/>
              </a:rPr>
              <a:t>the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glomeruli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latin typeface="Comic Sans MS" panose="030F0702030302020204" pitchFamily="66" charset="0"/>
              </a:rPr>
              <a:t>It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affects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tubuli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interstitium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later</a:t>
            </a:r>
            <a:endParaRPr lang="tr-TR" alt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603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GLOMERULAR DISEASES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1.Urinary </a:t>
            </a:r>
            <a:r>
              <a:rPr lang="tr-TR" altLang="tr-TR" dirty="0" err="1">
                <a:latin typeface="Comic Sans MS" panose="030F0702030302020204" pitchFamily="66" charset="0"/>
              </a:rPr>
              <a:t>abnormalities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2.Macroscopic </a:t>
            </a:r>
            <a:r>
              <a:rPr lang="tr-TR" altLang="tr-TR" dirty="0" err="1">
                <a:latin typeface="Comic Sans MS" panose="030F0702030302020204" pitchFamily="66" charset="0"/>
              </a:rPr>
              <a:t>hematuria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3.Nephrotic </a:t>
            </a:r>
            <a:r>
              <a:rPr lang="tr-TR" altLang="tr-TR" dirty="0" err="1">
                <a:latin typeface="Comic Sans MS" panose="030F0702030302020204" pitchFamily="66" charset="0"/>
              </a:rPr>
              <a:t>syndrome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4.Acute </a:t>
            </a:r>
            <a:r>
              <a:rPr lang="tr-TR" altLang="tr-TR" dirty="0" err="1">
                <a:latin typeface="Comic Sans MS" panose="030F0702030302020204" pitchFamily="66" charset="0"/>
              </a:rPr>
              <a:t>glomerulonephritis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5.Chronic </a:t>
            </a:r>
            <a:r>
              <a:rPr lang="tr-TR" altLang="tr-TR" dirty="0" err="1">
                <a:latin typeface="Comic Sans MS" panose="030F0702030302020204" pitchFamily="66" charset="0"/>
              </a:rPr>
              <a:t>glomerulonephritis</a:t>
            </a:r>
            <a:r>
              <a:rPr lang="tr-TR" altLang="tr-TR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6.Rapidly </a:t>
            </a:r>
            <a:r>
              <a:rPr lang="tr-TR" altLang="tr-TR" dirty="0" err="1">
                <a:latin typeface="Comic Sans MS" panose="030F0702030302020204" pitchFamily="66" charset="0"/>
              </a:rPr>
              <a:t>progressive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nephritis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2904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 dirty="0"/>
              <a:t>TUBUL		FUNCTION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CORTEX</a:t>
            </a:r>
          </a:p>
          <a:p>
            <a:pPr>
              <a:buFontTx/>
              <a:buNone/>
            </a:pPr>
            <a:r>
              <a:rPr lang="tr-TR" altLang="en-US" sz="2400" dirty="0"/>
              <a:t>  PROXIMAL 		REABSORPTION (amino 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, </a:t>
            </a:r>
          </a:p>
          <a:p>
            <a:pPr>
              <a:buFontTx/>
              <a:buNone/>
            </a:pPr>
            <a:r>
              <a:rPr lang="tr-TR" altLang="en-US" sz="2400" dirty="0"/>
              <a:t>  TUBUL		</a:t>
            </a:r>
            <a:r>
              <a:rPr lang="tr-TR" altLang="en-US" sz="2400" dirty="0" err="1"/>
              <a:t>bicarbonate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glucose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phosphate</a:t>
            </a:r>
            <a:r>
              <a:rPr lang="tr-TR" altLang="en-US" sz="2400" dirty="0"/>
              <a:t>,</a:t>
            </a:r>
          </a:p>
          <a:p>
            <a:pPr>
              <a:buFontTx/>
              <a:buNone/>
            </a:pPr>
            <a:r>
              <a:rPr lang="tr-TR" altLang="en-US" sz="2400" dirty="0"/>
              <a:t>				protein, 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uric</a:t>
            </a:r>
            <a:r>
              <a:rPr lang="tr-TR" altLang="en-US" sz="2400" dirty="0"/>
              <a:t> 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)</a:t>
            </a:r>
          </a:p>
          <a:p>
            <a:pPr>
              <a:buFontTx/>
              <a:buNone/>
            </a:pPr>
            <a:r>
              <a:rPr lang="tr-TR" altLang="en-US" sz="2400" dirty="0"/>
              <a:t>  DISTAL 		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				K, H </a:t>
            </a:r>
            <a:r>
              <a:rPr lang="tr-TR" altLang="en-US" sz="2400" dirty="0" err="1"/>
              <a:t>excretion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MEDULLA AND          </a:t>
            </a:r>
            <a:r>
              <a:rPr lang="tr-TR" altLang="en-US" sz="2400" dirty="0" err="1"/>
              <a:t>Urine</a:t>
            </a:r>
            <a:r>
              <a:rPr lang="tr-TR" altLang="en-US" sz="2400" dirty="0"/>
              <a:t> </a:t>
            </a:r>
            <a:r>
              <a:rPr lang="tr-TR" altLang="en-US" sz="2400" dirty="0" err="1"/>
              <a:t>concentration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PAPILLA		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275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 dirty="0"/>
              <a:t>LOCALISATION 	FUNCTION ABNORMALITY</a:t>
            </a:r>
            <a:br>
              <a:rPr lang="tr-TR" altLang="en-US" sz="2400" dirty="0"/>
            </a:br>
            <a:r>
              <a:rPr lang="tr-TR" altLang="en-US" sz="2400" dirty="0"/>
              <a:t>OF LESION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CORTEX</a:t>
            </a:r>
          </a:p>
          <a:p>
            <a:pPr>
              <a:buFontTx/>
              <a:buNone/>
            </a:pPr>
            <a:r>
              <a:rPr lang="tr-TR" altLang="en-US" sz="2400" dirty="0"/>
              <a:t>  PROXIMAL 		REDUCED REABSORPTION </a:t>
            </a:r>
          </a:p>
          <a:p>
            <a:pPr>
              <a:buFontTx/>
              <a:buNone/>
            </a:pPr>
            <a:r>
              <a:rPr lang="tr-TR" altLang="en-US" sz="2400" dirty="0"/>
              <a:t>  TUBUL 		(amino 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bicarbonate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glucose</a:t>
            </a:r>
            <a:r>
              <a:rPr lang="tr-TR" altLang="en-US" sz="2400" dirty="0"/>
              <a:t>, </a:t>
            </a:r>
          </a:p>
          <a:p>
            <a:pPr>
              <a:buFontTx/>
              <a:buNone/>
            </a:pPr>
            <a:r>
              <a:rPr lang="tr-TR" altLang="en-US" sz="2400" dirty="0"/>
              <a:t>		                        </a:t>
            </a:r>
            <a:r>
              <a:rPr lang="tr-TR" altLang="en-US" sz="2400" dirty="0" err="1"/>
              <a:t>phosphate</a:t>
            </a:r>
            <a:r>
              <a:rPr lang="tr-TR" altLang="en-US" sz="2400" dirty="0"/>
              <a:t>, protein, 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uric</a:t>
            </a:r>
            <a:r>
              <a:rPr lang="tr-TR" altLang="en-US" sz="2400" dirty="0"/>
              <a:t>     			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)</a:t>
            </a:r>
          </a:p>
          <a:p>
            <a:pPr>
              <a:buFontTx/>
              <a:buNone/>
            </a:pPr>
            <a:r>
              <a:rPr lang="tr-TR" altLang="en-US" sz="2400" dirty="0"/>
              <a:t>  DISTAL 		</a:t>
            </a:r>
            <a:r>
              <a:rPr lang="tr-TR" altLang="en-US" sz="2400" dirty="0" err="1"/>
              <a:t>Reduced</a:t>
            </a:r>
            <a:r>
              <a:rPr lang="tr-TR" altLang="en-US" sz="2400" dirty="0"/>
              <a:t> 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				</a:t>
            </a:r>
            <a:r>
              <a:rPr lang="tr-TR" altLang="en-US" sz="2400" dirty="0" err="1"/>
              <a:t>Reduced</a:t>
            </a:r>
            <a:r>
              <a:rPr lang="tr-TR" altLang="en-US" sz="2400" dirty="0"/>
              <a:t> K, H </a:t>
            </a:r>
            <a:r>
              <a:rPr lang="tr-TR" altLang="en-US" sz="2400" dirty="0" err="1"/>
              <a:t>excretion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MEDULLA AND 	</a:t>
            </a:r>
            <a:r>
              <a:rPr lang="tr-TR" altLang="en-US" sz="2400" dirty="0" err="1"/>
              <a:t>Reduced</a:t>
            </a:r>
            <a:r>
              <a:rPr lang="tr-TR" altLang="en-US" sz="2400" dirty="0"/>
              <a:t> </a:t>
            </a:r>
            <a:r>
              <a:rPr lang="tr-TR" altLang="en-US" sz="2400" dirty="0" err="1"/>
              <a:t>urine</a:t>
            </a:r>
            <a:r>
              <a:rPr lang="tr-TR" altLang="en-US" sz="2400" dirty="0"/>
              <a:t> </a:t>
            </a:r>
            <a:r>
              <a:rPr lang="tr-TR" altLang="en-US" sz="2400" dirty="0" err="1"/>
              <a:t>concentration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PAPILLA		</a:t>
            </a:r>
            <a:r>
              <a:rPr lang="tr-TR" altLang="en-US" sz="2400" dirty="0" err="1"/>
              <a:t>Reduced</a:t>
            </a:r>
            <a:r>
              <a:rPr lang="tr-TR" altLang="en-US" sz="2400" dirty="0"/>
              <a:t> 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36651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Summary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8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Summary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06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ACUTE TIN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144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CHARACTERIZED BY SUDDEN IMPAIRMENT OF KIDNEY FUNCTION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EDEMA AND INFLAMMATORY MONUNUCLEAR CELL INFILTRATION IN THE INTERSTITIUM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NO FIBROSIS IN THE INTERSTITIUM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GLOMERULI AND VESSELS ARE NORMAL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TUBULAR INJURY MAY BE BUT TUBULAR ATROPHY IS ABSENT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IN GENERAL, BIOPSY IS NOT REQUIRED FOR DIAGNOSIS</a:t>
            </a:r>
          </a:p>
        </p:txBody>
      </p:sp>
    </p:spTree>
    <p:extLst>
      <p:ext uri="{BB962C8B-B14F-4D97-AF65-F5344CB8AC3E}">
        <p14:creationId xmlns:p14="http://schemas.microsoft.com/office/powerpoint/2010/main" val="260300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Causes</a:t>
            </a:r>
            <a:r>
              <a:rPr lang="tr-TR" sz="4400" dirty="0">
                <a:latin typeface="Comic Sans MS" panose="030F0702030302020204" pitchFamily="66" charset="0"/>
              </a:rPr>
              <a:t> of </a:t>
            </a:r>
            <a:r>
              <a:rPr lang="tr-TR" sz="4400" dirty="0" err="1">
                <a:latin typeface="Comic Sans MS" panose="030F0702030302020204" pitchFamily="66" charset="0"/>
              </a:rPr>
              <a:t>Acute</a:t>
            </a:r>
            <a:r>
              <a:rPr lang="tr-TR" sz="4400" dirty="0">
                <a:latin typeface="Comic Sans MS" panose="030F0702030302020204" pitchFamily="66" charset="0"/>
              </a:rPr>
              <a:t> TIN 1</a:t>
            </a:r>
            <a:endParaRPr lang="tr-TR" altLang="en-US" sz="44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Medicines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S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ystemic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Bru</a:t>
            </a:r>
            <a:r>
              <a:rPr lang="tr-TR" sz="2400" dirty="0" err="1">
                <a:latin typeface="Comic Sans MS" panose="030F0702030302020204" pitchFamily="66" charset="0"/>
              </a:rPr>
              <a:t>cellosis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cytomegalovirus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infection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diphteria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infe</a:t>
            </a:r>
            <a:r>
              <a:rPr lang="tr-TR" sz="2400" dirty="0" err="1">
                <a:latin typeface="Comic Sans MS" panose="030F0702030302020204" pitchFamily="66" charset="0"/>
              </a:rPr>
              <a:t>ctious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mononucleosis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leptospiro</a:t>
            </a:r>
            <a:r>
              <a:rPr lang="tr-TR" sz="2400" dirty="0">
                <a:latin typeface="Comic Sans MS" panose="030F0702030302020204" pitchFamily="66" charset="0"/>
              </a:rPr>
              <a:t>sis</a:t>
            </a:r>
            <a:r>
              <a:rPr lang="en-US" sz="2400" dirty="0">
                <a:latin typeface="Comic Sans MS" panose="030F0702030302020204" pitchFamily="66" charset="0"/>
              </a:rPr>
              <a:t>, s</a:t>
            </a:r>
            <a:r>
              <a:rPr lang="tr-TR" sz="2400" dirty="0" err="1">
                <a:latin typeface="Comic Sans MS" panose="030F0702030302020204" pitchFamily="66" charset="0"/>
              </a:rPr>
              <a:t>yphylis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strepto</a:t>
            </a:r>
            <a:r>
              <a:rPr lang="tr-TR" sz="2400" dirty="0" err="1">
                <a:latin typeface="Comic Sans MS" panose="030F0702030302020204" pitchFamily="66" charset="0"/>
              </a:rPr>
              <a:t>coccal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infe</a:t>
            </a:r>
            <a:r>
              <a:rPr lang="tr-TR" sz="2400" dirty="0" err="1">
                <a:latin typeface="Comic Sans MS" panose="030F0702030302020204" pitchFamily="66" charset="0"/>
              </a:rPr>
              <a:t>ctions</a:t>
            </a:r>
            <a:r>
              <a:rPr lang="en-US" sz="2400" dirty="0">
                <a:latin typeface="Comic Sans MS" panose="030F0702030302020204" pitchFamily="66" charset="0"/>
              </a:rPr>
              <a:t>, to</a:t>
            </a:r>
            <a:r>
              <a:rPr lang="tr-TR" sz="2400" dirty="0">
                <a:latin typeface="Comic Sans MS" panose="030F0702030302020204" pitchFamily="66" charset="0"/>
              </a:rPr>
              <a:t>x</a:t>
            </a:r>
            <a:r>
              <a:rPr lang="en-US" sz="2400" dirty="0" err="1">
                <a:latin typeface="Comic Sans MS" panose="030F0702030302020204" pitchFamily="66" charset="0"/>
              </a:rPr>
              <a:t>opla</a:t>
            </a:r>
            <a:r>
              <a:rPr lang="tr-TR" sz="2400" dirty="0">
                <a:latin typeface="Comic Sans MS" panose="030F0702030302020204" pitchFamily="66" charset="0"/>
              </a:rPr>
              <a:t>s</a:t>
            </a:r>
            <a:r>
              <a:rPr lang="en-US" sz="2400" dirty="0" err="1">
                <a:latin typeface="Comic Sans MS" panose="030F0702030302020204" pitchFamily="66" charset="0"/>
              </a:rPr>
              <a:t>mo</a:t>
            </a:r>
            <a:r>
              <a:rPr lang="tr-TR" sz="2400" dirty="0">
                <a:latin typeface="Comic Sans MS" panose="030F0702030302020204" pitchFamily="66" charset="0"/>
              </a:rPr>
              <a:t>sis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mycoplasma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pneumonia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Legionnaires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Renal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>
                <a:latin typeface="Comic Sans MS" panose="030F0702030302020204" pitchFamily="66" charset="0"/>
              </a:rPr>
              <a:t>Ba</a:t>
            </a:r>
            <a:r>
              <a:rPr lang="tr-TR" sz="2400" dirty="0" err="1">
                <a:latin typeface="Comic Sans MS" panose="030F0702030302020204" pitchFamily="66" charset="0"/>
              </a:rPr>
              <a:t>cterial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pyelonephritis</a:t>
            </a:r>
            <a:r>
              <a:rPr lang="en-US" sz="2400" dirty="0">
                <a:latin typeface="Comic Sans MS" panose="030F0702030302020204" pitchFamily="66" charset="0"/>
              </a:rPr>
              <a:t>, renal </a:t>
            </a:r>
            <a:r>
              <a:rPr lang="tr-TR" sz="2400" dirty="0" err="1">
                <a:latin typeface="Comic Sans MS" panose="030F0702030302020204" pitchFamily="66" charset="0"/>
              </a:rPr>
              <a:t>tuberculosis</a:t>
            </a:r>
            <a:r>
              <a:rPr lang="en-US" sz="2400" dirty="0">
                <a:latin typeface="Comic Sans MS" panose="030F0702030302020204" pitchFamily="66" charset="0"/>
              </a:rPr>
              <a:t>, fungal </a:t>
            </a:r>
            <a:r>
              <a:rPr lang="tr-TR" sz="2400" dirty="0" err="1">
                <a:latin typeface="Comic Sans MS" panose="030F0702030302020204" pitchFamily="66" charset="0"/>
              </a:rPr>
              <a:t>nephritis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7163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Causes</a:t>
            </a:r>
            <a:r>
              <a:rPr lang="tr-TR" sz="4400" dirty="0">
                <a:latin typeface="Comic Sans MS" panose="030F0702030302020204" pitchFamily="66" charset="0"/>
              </a:rPr>
              <a:t> of </a:t>
            </a:r>
            <a:r>
              <a:rPr lang="tr-TR" sz="4400" dirty="0" err="1">
                <a:latin typeface="Comic Sans MS" panose="030F0702030302020204" pitchFamily="66" charset="0"/>
              </a:rPr>
              <a:t>Acute</a:t>
            </a:r>
            <a:r>
              <a:rPr lang="tr-TR" sz="4400" dirty="0">
                <a:latin typeface="Comic Sans MS" panose="030F0702030302020204" pitchFamily="66" charset="0"/>
              </a:rPr>
              <a:t> TIN 2</a:t>
            </a:r>
            <a:endParaRPr lang="tr-TR" altLang="en-US" sz="44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2" y="1167036"/>
            <a:ext cx="8296275" cy="4251325"/>
          </a:xfrm>
          <a:noFill/>
          <a:ln/>
        </p:spPr>
        <p:txBody>
          <a:bodyPr/>
          <a:lstStyle/>
          <a:p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Systemic</a:t>
            </a:r>
            <a:r>
              <a:rPr 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Metaboli</a:t>
            </a:r>
            <a:r>
              <a:rPr 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c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disorders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>
                <a:latin typeface="Comic Sans MS" panose="030F0702030302020204" pitchFamily="66" charset="0"/>
              </a:rPr>
              <a:t>H</a:t>
            </a:r>
            <a:r>
              <a:rPr lang="tr-TR" sz="2000" dirty="0">
                <a:latin typeface="Comic Sans MS" panose="030F0702030302020204" pitchFamily="66" charset="0"/>
              </a:rPr>
              <a:t>y</a:t>
            </a:r>
            <a:r>
              <a:rPr lang="en-US" sz="2000" dirty="0">
                <a:latin typeface="Comic Sans MS" panose="030F0702030302020204" pitchFamily="66" charset="0"/>
              </a:rPr>
              <a:t>per</a:t>
            </a:r>
            <a:r>
              <a:rPr lang="tr-TR" sz="2000" dirty="0" err="1">
                <a:latin typeface="Comic Sans MS" panose="030F0702030302020204" pitchFamily="66" charset="0"/>
              </a:rPr>
              <a:t>uricemia</a:t>
            </a:r>
            <a:r>
              <a:rPr lang="en-US" sz="2000" dirty="0">
                <a:latin typeface="Comic Sans MS" panose="030F0702030302020204" pitchFamily="66" charset="0"/>
              </a:rPr>
              <a:t>, h</a:t>
            </a:r>
            <a:r>
              <a:rPr lang="tr-TR" sz="2000" dirty="0">
                <a:latin typeface="Comic Sans MS" panose="030F0702030302020204" pitchFamily="66" charset="0"/>
              </a:rPr>
              <a:t>y</a:t>
            </a:r>
            <a:r>
              <a:rPr lang="en-US" sz="2000" dirty="0" err="1">
                <a:latin typeface="Comic Sans MS" panose="030F0702030302020204" pitchFamily="66" charset="0"/>
              </a:rPr>
              <a:t>popotasemi</a:t>
            </a:r>
            <a:r>
              <a:rPr lang="tr-TR" sz="2000" dirty="0">
                <a:latin typeface="Comic Sans MS" panose="030F0702030302020204" pitchFamily="66" charset="0"/>
              </a:rPr>
              <a:t>a</a:t>
            </a:r>
            <a:r>
              <a:rPr lang="en-US" sz="2000" dirty="0">
                <a:latin typeface="Comic Sans MS" panose="030F0702030302020204" pitchFamily="66" charset="0"/>
              </a:rPr>
              <a:t>, h</a:t>
            </a:r>
            <a:r>
              <a:rPr lang="tr-TR" sz="2000" dirty="0">
                <a:latin typeface="Comic Sans MS" panose="030F0702030302020204" pitchFamily="66" charset="0"/>
              </a:rPr>
              <a:t>y</a:t>
            </a:r>
            <a:r>
              <a:rPr lang="en-US" sz="2000" dirty="0">
                <a:latin typeface="Comic Sans MS" panose="030F0702030302020204" pitchFamily="66" charset="0"/>
              </a:rPr>
              <a:t>per</a:t>
            </a:r>
            <a:r>
              <a:rPr lang="tr-TR" sz="2000" dirty="0">
                <a:latin typeface="Comic Sans MS" panose="030F0702030302020204" pitchFamily="66" charset="0"/>
              </a:rPr>
              <a:t>c</a:t>
            </a:r>
            <a:r>
              <a:rPr lang="en-US" sz="2000" dirty="0">
                <a:latin typeface="Comic Sans MS" panose="030F0702030302020204" pitchFamily="66" charset="0"/>
              </a:rPr>
              <a:t>al</a:t>
            </a:r>
            <a:r>
              <a:rPr lang="tr-TR" sz="2000" dirty="0">
                <a:latin typeface="Comic Sans MS" panose="030F0702030302020204" pitchFamily="66" charset="0"/>
              </a:rPr>
              <a:t>c</a:t>
            </a:r>
            <a:r>
              <a:rPr lang="en-US" sz="2000" dirty="0" err="1">
                <a:latin typeface="Comic Sans MS" panose="030F0702030302020204" pitchFamily="66" charset="0"/>
              </a:rPr>
              <a:t>emi</a:t>
            </a:r>
            <a:r>
              <a:rPr lang="tr-TR" sz="2000" dirty="0">
                <a:latin typeface="Comic Sans MS" panose="030F0702030302020204" pitchFamily="66" charset="0"/>
              </a:rPr>
              <a:t>a</a:t>
            </a:r>
            <a:r>
              <a:rPr lang="en-US" sz="2000" dirty="0">
                <a:latin typeface="Comic Sans MS" panose="030F0702030302020204" pitchFamily="66" charset="0"/>
              </a:rPr>
              <a:t>, o</a:t>
            </a:r>
            <a:r>
              <a:rPr lang="tr-TR" sz="2000" dirty="0">
                <a:latin typeface="Comic Sans MS" panose="030F0702030302020204" pitchFamily="66" charset="0"/>
              </a:rPr>
              <a:t>x</a:t>
            </a:r>
            <a:r>
              <a:rPr lang="en-US" sz="2000" dirty="0" err="1">
                <a:latin typeface="Comic Sans MS" panose="030F0702030302020204" pitchFamily="66" charset="0"/>
              </a:rPr>
              <a:t>alat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metabol</a:t>
            </a:r>
            <a:r>
              <a:rPr lang="tr-TR" sz="2000" dirty="0" err="1">
                <a:latin typeface="Comic Sans MS" panose="030F0702030302020204" pitchFamily="66" charset="0"/>
              </a:rPr>
              <a:t>ism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abnormalities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Heavy</a:t>
            </a:r>
            <a:r>
              <a:rPr 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metals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sz="2000" dirty="0" err="1">
                <a:latin typeface="Comic Sans MS" panose="030F0702030302020204" pitchFamily="66" charset="0"/>
              </a:rPr>
              <a:t>Lead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Cadmium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Immunologic</a:t>
            </a:r>
            <a:r>
              <a:rPr 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disases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sz="2000" dirty="0">
                <a:latin typeface="Comic Sans MS" panose="030F0702030302020204" pitchFamily="66" charset="0"/>
              </a:rPr>
              <a:t>SLE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sar</a:t>
            </a:r>
            <a:r>
              <a:rPr lang="tr-TR" sz="2000" dirty="0">
                <a:latin typeface="Comic Sans MS" panose="030F0702030302020204" pitchFamily="66" charset="0"/>
              </a:rPr>
              <a:t>c</a:t>
            </a:r>
            <a:r>
              <a:rPr lang="en-US" sz="2000" dirty="0" err="1">
                <a:latin typeface="Comic Sans MS" panose="030F0702030302020204" pitchFamily="66" charset="0"/>
              </a:rPr>
              <a:t>oido</a:t>
            </a:r>
            <a:r>
              <a:rPr lang="tr-TR" sz="2000" dirty="0">
                <a:latin typeface="Comic Sans MS" panose="030F0702030302020204" pitchFamily="66" charset="0"/>
              </a:rPr>
              <a:t>sis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acute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rejection</a:t>
            </a:r>
            <a:r>
              <a:rPr lang="tr-TR" sz="2000" dirty="0">
                <a:latin typeface="Comic Sans MS" panose="030F0702030302020204" pitchFamily="66" charset="0"/>
              </a:rPr>
              <a:t> of </a:t>
            </a:r>
            <a:r>
              <a:rPr lang="tr-TR" sz="2000" dirty="0" err="1">
                <a:latin typeface="Comic Sans MS" panose="030F0702030302020204" pitchFamily="66" charset="0"/>
              </a:rPr>
              <a:t>transplanted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kidney</a:t>
            </a:r>
            <a:r>
              <a:rPr lang="en-US" sz="2000" dirty="0">
                <a:latin typeface="Comic Sans MS" panose="030F0702030302020204" pitchFamily="66" charset="0"/>
              </a:rPr>
              <a:t>, ne</a:t>
            </a:r>
            <a:r>
              <a:rPr lang="tr-TR" sz="2000" dirty="0">
                <a:latin typeface="Comic Sans MS" panose="030F0702030302020204" pitchFamily="66" charset="0"/>
              </a:rPr>
              <a:t>c</a:t>
            </a:r>
            <a:r>
              <a:rPr lang="en-US" sz="2000" dirty="0" err="1">
                <a:latin typeface="Comic Sans MS" panose="030F0702030302020204" pitchFamily="66" charset="0"/>
              </a:rPr>
              <a:t>rotiz</a:t>
            </a:r>
            <a:r>
              <a:rPr lang="tr-TR" sz="2000" dirty="0" err="1">
                <a:latin typeface="Comic Sans MS" panose="030F0702030302020204" pitchFamily="66" charset="0"/>
              </a:rPr>
              <a:t>ing</a:t>
            </a:r>
            <a:r>
              <a:rPr lang="en-US" sz="2000" dirty="0">
                <a:latin typeface="Comic Sans MS" panose="030F0702030302020204" pitchFamily="66" charset="0"/>
              </a:rPr>
              <a:t> vas</a:t>
            </a:r>
            <a:r>
              <a:rPr lang="tr-TR" sz="2000" dirty="0" err="1">
                <a:latin typeface="Comic Sans MS" panose="030F0702030302020204" pitchFamily="66" charset="0"/>
              </a:rPr>
              <a:t>culitis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Hematopoieti</a:t>
            </a:r>
            <a:r>
              <a:rPr 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c </a:t>
            </a:r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>
                <a:latin typeface="Comic Sans MS" panose="030F0702030302020204" pitchFamily="66" charset="0"/>
              </a:rPr>
              <a:t>L</a:t>
            </a:r>
            <a:r>
              <a:rPr lang="tr-TR" sz="2000" dirty="0" err="1">
                <a:latin typeface="Comic Sans MS" panose="030F0702030302020204" pitchFamily="66" charset="0"/>
              </a:rPr>
              <a:t>ymphoproliferative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diseases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plasma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cell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dyscrasias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Idiopathic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57052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000" dirty="0" err="1">
                <a:latin typeface="Comic Sans MS" panose="030F0702030302020204" pitchFamily="66" charset="0"/>
              </a:rPr>
              <a:t>Medicines</a:t>
            </a:r>
            <a:r>
              <a:rPr lang="tr-TR" altLang="en-US" sz="4000" dirty="0">
                <a:latin typeface="Comic Sans MS" panose="030F0702030302020204" pitchFamily="66" charset="0"/>
              </a:rPr>
              <a:t> </a:t>
            </a:r>
            <a:r>
              <a:rPr lang="tr-TR" altLang="en-US" sz="4000" dirty="0" err="1">
                <a:latin typeface="Comic Sans MS" panose="030F0702030302020204" pitchFamily="66" charset="0"/>
              </a:rPr>
              <a:t>causing</a:t>
            </a:r>
            <a:r>
              <a:rPr lang="tr-TR" altLang="en-US" sz="4000" dirty="0">
                <a:latin typeface="Comic Sans MS" panose="030F0702030302020204" pitchFamily="66" charset="0"/>
              </a:rPr>
              <a:t> </a:t>
            </a:r>
            <a:r>
              <a:rPr lang="tr-TR" altLang="en-US" sz="4000" dirty="0" err="1">
                <a:latin typeface="Comic Sans MS" panose="030F0702030302020204" pitchFamily="66" charset="0"/>
              </a:rPr>
              <a:t>acute</a:t>
            </a:r>
            <a:r>
              <a:rPr lang="tr-TR" altLang="en-US" sz="4000" dirty="0">
                <a:latin typeface="Comic Sans MS" panose="030F0702030302020204" pitchFamily="66" charset="0"/>
              </a:rPr>
              <a:t> TIN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Antibi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otics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smtClean="0">
                <a:solidFill>
                  <a:srgbClr val="FFFF00"/>
                </a:solidFill>
                <a:latin typeface="Comic Sans MS" panose="030F0702030302020204" pitchFamily="66" charset="0"/>
              </a:rPr>
              <a:t>NSAIDs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Antiepileptics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Anticaogulants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Diuretics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Immunosuppressives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Others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35438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ACUTE TIN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DOES NOT DEPEND ON DOSAGE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SEEN ONLY A MINORITY OF THE PATIENTS GOT MEDICINE 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REPEATS WHEN MEDICINE IS GIVEN AGAIN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IT IS USUALLY WITH SYSTEMIC SYMPTOMS RELATED TO HYPERSENSITIVITY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ANTIBODIES TO MEDICINE CAN BE DETECTED IN BLOOD</a:t>
            </a:r>
          </a:p>
        </p:txBody>
      </p:sp>
    </p:spTree>
    <p:extLst>
      <p:ext uri="{BB962C8B-B14F-4D97-AF65-F5344CB8AC3E}">
        <p14:creationId xmlns:p14="http://schemas.microsoft.com/office/powerpoint/2010/main" val="871648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 DUE TO DRUGS 1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6668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HEMATURIA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PYURIA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PROTEINURIA (TUBULAR)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NSAID MAKES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MASSIVE </a:t>
            </a:r>
            <a:r>
              <a:rPr lang="tr-TR" altLang="tr-TR" sz="2400" dirty="0">
                <a:latin typeface="Comic Sans MS" panose="030F0702030302020204" pitchFamily="66" charset="0"/>
              </a:rPr>
              <a:t>PROTEINURIA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EOSINOPHILURIA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SERUM </a:t>
            </a:r>
            <a:r>
              <a:rPr lang="tr-TR" altLang="tr-TR" sz="2400" dirty="0" err="1">
                <a:latin typeface="Comic Sans MS" panose="030F0702030302020204" pitchFamily="66" charset="0"/>
              </a:rPr>
              <a:t>IgE</a:t>
            </a:r>
            <a:r>
              <a:rPr lang="tr-TR" altLang="tr-TR" sz="2400" dirty="0">
                <a:latin typeface="Comic Sans MS" panose="030F0702030302020204" pitchFamily="66" charset="0"/>
              </a:rPr>
              <a:t> MAY INCREASE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COOMBS TEST MAY BE POSITIVE 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KIDNEY SIZES ARE NORMAL BY ULTRASONOGRAPHY</a:t>
            </a:r>
          </a:p>
        </p:txBody>
      </p:sp>
    </p:spTree>
    <p:extLst>
      <p:ext uri="{BB962C8B-B14F-4D97-AF65-F5344CB8AC3E}">
        <p14:creationId xmlns:p14="http://schemas.microsoft.com/office/powerpoint/2010/main" val="1586503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 DUE TO DRUGS 2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DYSFUNCTION MAY CHANGE FROM MILD TUBULAR DYSFUNCTION TO ACUTE KIDNEY INJURY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MOST OF THEM NONOLIGURIC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OLIGURIC PERIOD MAY LAST A FEW DAYS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DIALYSIS SUPPORT MAY BE NEEDED</a:t>
            </a:r>
          </a:p>
        </p:txBody>
      </p:sp>
    </p:spTree>
    <p:extLst>
      <p:ext uri="{BB962C8B-B14F-4D97-AF65-F5344CB8AC3E}">
        <p14:creationId xmlns:p14="http://schemas.microsoft.com/office/powerpoint/2010/main" val="3917974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 DUE TO DRUGS 3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IN GENERAL, IMPROVES AFTER DISCONTINUATION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TREATMENT IS SYMPTOMATIC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IMMUNOSUPPRESSIVES MAY BE REQUIRED IN SEVERE KIDNEY FAILURE</a:t>
            </a:r>
          </a:p>
          <a:p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RESPONSIBLE DRUG MUST NOT BE GIVEN ANY MORE (DRUG HISTORY IS IMPORTANT)</a:t>
            </a:r>
          </a:p>
        </p:txBody>
      </p:sp>
    </p:spTree>
    <p:extLst>
      <p:ext uri="{BB962C8B-B14F-4D97-AF65-F5344CB8AC3E}">
        <p14:creationId xmlns:p14="http://schemas.microsoft.com/office/powerpoint/2010/main" val="2768065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TIN DUE TO INFECTIONS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2 MECHANISMS PRESENT</a:t>
            </a:r>
          </a:p>
          <a:p>
            <a:pPr>
              <a:buFontTx/>
              <a:buNone/>
            </a:pP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Microorganism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can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invade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kidney</a:t>
            </a:r>
            <a:endParaRPr lang="tr-TR" alt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Hypersensitivity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without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invasion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bacteraemia</a:t>
            </a:r>
            <a:endParaRPr lang="tr-TR" alt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First </a:t>
            </a:r>
            <a:r>
              <a:rPr lang="tr-TR" altLang="tr-TR" sz="2400" dirty="0" err="1">
                <a:latin typeface="Comic Sans MS" panose="030F0702030302020204" pitchFamily="66" charset="0"/>
              </a:rPr>
              <a:t>days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after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infection</a:t>
            </a:r>
            <a:r>
              <a:rPr lang="tr-TR" altLang="tr-TR" sz="2400" dirty="0">
                <a:latin typeface="Comic Sans MS" panose="030F0702030302020204" pitchFamily="66" charset="0"/>
              </a:rPr>
              <a:t> (</a:t>
            </a:r>
            <a:r>
              <a:rPr lang="tr-TR" altLang="tr-TR" sz="2400" dirty="0" err="1">
                <a:latin typeface="Comic Sans MS" panose="030F0702030302020204" pitchFamily="66" charset="0"/>
              </a:rPr>
              <a:t>rarely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more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than</a:t>
            </a:r>
            <a:r>
              <a:rPr lang="tr-TR" altLang="tr-TR" sz="2400" dirty="0">
                <a:latin typeface="Comic Sans MS" panose="030F0702030302020204" pitchFamily="66" charset="0"/>
              </a:rPr>
              <a:t> 10-12 </a:t>
            </a:r>
            <a:r>
              <a:rPr lang="tr-TR" altLang="tr-TR" sz="2400" dirty="0" err="1">
                <a:latin typeface="Comic Sans MS" panose="030F0702030302020204" pitchFamily="66" charset="0"/>
              </a:rPr>
              <a:t>days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lesions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due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to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infections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generally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arises</a:t>
            </a:r>
            <a:r>
              <a:rPr lang="tr-TR" altLang="tr-TR" sz="2400" dirty="0">
                <a:latin typeface="Comic Sans MS" panose="030F0702030302020204" pitchFamily="66" charset="0"/>
              </a:rPr>
              <a:t> 2-3 </a:t>
            </a:r>
            <a:r>
              <a:rPr lang="tr-TR" altLang="tr-TR" sz="2400" dirty="0" err="1">
                <a:latin typeface="Comic Sans MS" panose="030F0702030302020204" pitchFamily="66" charset="0"/>
              </a:rPr>
              <a:t>weeks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after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90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charset="0"/>
              </a:rPr>
              <a:t>Basic </a:t>
            </a:r>
            <a:r>
              <a:rPr lang="tr-TR" altLang="en-US" sz="4400" dirty="0" err="1">
                <a:latin typeface="Comic Sans MS" charset="0"/>
              </a:rPr>
              <a:t>kidney</a:t>
            </a:r>
            <a:r>
              <a:rPr lang="tr-TR" altLang="en-US" sz="4400" dirty="0">
                <a:latin typeface="Comic Sans MS" charset="0"/>
              </a:rPr>
              <a:t> </a:t>
            </a:r>
            <a:r>
              <a:rPr lang="tr-TR" altLang="en-US" sz="4400" dirty="0" err="1">
                <a:latin typeface="Comic Sans MS" charset="0"/>
              </a:rPr>
              <a:t>functions</a:t>
            </a:r>
            <a:r>
              <a:rPr lang="tr-TR" altLang="en-US" sz="4400" dirty="0">
                <a:latin typeface="Comic Sans MS" charset="0"/>
              </a:rPr>
              <a:t> (</a:t>
            </a:r>
            <a:r>
              <a:rPr lang="tr-TR" altLang="en-US" sz="4400" dirty="0" err="1">
                <a:latin typeface="Comic Sans MS" charset="0"/>
              </a:rPr>
              <a:t>summary</a:t>
            </a:r>
            <a:r>
              <a:rPr lang="tr-TR" altLang="en-US" sz="4400" dirty="0">
                <a:latin typeface="Comic Sans MS" charset="0"/>
              </a:rPr>
              <a:t>)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1.Circulation</a:t>
            </a: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: </a:t>
            </a:r>
            <a:r>
              <a:rPr lang="en-US" sz="3600" dirty="0">
                <a:latin typeface="Comic Sans MS" charset="0"/>
                <a:ea typeface="Comic Sans MS" charset="0"/>
                <a:cs typeface="Comic Sans MS" charset="0"/>
              </a:rPr>
              <a:t>sod</a:t>
            </a:r>
            <a:r>
              <a:rPr lang="tr-TR" sz="3600" dirty="0">
                <a:latin typeface="Comic Sans MS" charset="0"/>
                <a:ea typeface="Comic Sans MS" charset="0"/>
                <a:cs typeface="Comic Sans MS" charset="0"/>
              </a:rPr>
              <a:t>i</a:t>
            </a:r>
            <a:r>
              <a:rPr lang="en-US" sz="3600" dirty="0">
                <a:latin typeface="Comic Sans MS" charset="0"/>
                <a:ea typeface="Comic Sans MS" charset="0"/>
                <a:cs typeface="Comic Sans MS" charset="0"/>
              </a:rPr>
              <a:t>um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2.Metaboli</a:t>
            </a:r>
            <a:r>
              <a:rPr lang="tr-TR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c </a:t>
            </a:r>
            <a:r>
              <a:rPr lang="tr-TR" sz="3600" dirty="0" err="1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balance</a:t>
            </a: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: </a:t>
            </a:r>
            <a:r>
              <a:rPr lang="en-US" sz="3600" dirty="0">
                <a:latin typeface="Comic Sans MS" charset="0"/>
                <a:ea typeface="Comic Sans MS" charset="0"/>
                <a:cs typeface="Comic Sans MS" charset="0"/>
              </a:rPr>
              <a:t>a</a:t>
            </a:r>
            <a:r>
              <a:rPr lang="tr-TR" sz="3600" dirty="0" err="1">
                <a:latin typeface="Comic Sans MS" charset="0"/>
                <a:ea typeface="Comic Sans MS" charset="0"/>
                <a:cs typeface="Comic Sans MS" charset="0"/>
              </a:rPr>
              <a:t>cid</a:t>
            </a:r>
            <a:r>
              <a:rPr lang="tr-TR" sz="3600" dirty="0"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tr-TR" sz="3600" dirty="0" err="1">
                <a:latin typeface="Comic Sans MS" charset="0"/>
                <a:ea typeface="Comic Sans MS" charset="0"/>
                <a:cs typeface="Comic Sans MS" charset="0"/>
              </a:rPr>
              <a:t>base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3.</a:t>
            </a:r>
            <a:r>
              <a:rPr lang="tr-TR" sz="3600" dirty="0" err="1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Scavenger</a:t>
            </a: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: </a:t>
            </a:r>
            <a:r>
              <a:rPr lang="tr-TR" sz="3600" dirty="0" err="1">
                <a:latin typeface="Comic Sans MS" charset="0"/>
                <a:ea typeface="Comic Sans MS" charset="0"/>
                <a:cs typeface="Comic Sans MS" charset="0"/>
              </a:rPr>
              <a:t>urea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086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PYELONEPHRITIS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4537" y="1371600"/>
            <a:ext cx="9004300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FEVER, SHIVERING, COSTOVERTEBRAL ANGLE TENDERNESS, DYSURIA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LEUKOCYTOSIS, PYURIA, BACTERIURIA, CYLENDIRS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POSITIVE URINE CULTURE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GFR USUALLY NORMAL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IN THE PRESENCE OF OBSTRUCTION, DM, LEPTOSPIROSIS, BRUCELLOSIS OR CANDIDIASIS GFR MAY DECREASE AND DISEASE CAN BE CHRONIC</a:t>
            </a:r>
          </a:p>
        </p:txBody>
      </p:sp>
    </p:spTree>
    <p:extLst>
      <p:ext uri="{BB962C8B-B14F-4D97-AF65-F5344CB8AC3E}">
        <p14:creationId xmlns:p14="http://schemas.microsoft.com/office/powerpoint/2010/main" val="219672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CHRONIC TIN 1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IT IS PROGRESSIVE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INTERSTITIAL FIBROSIS, MONONUCLEAR CELL INFILTRATION, ATROPHY AND DEGENERATION IS PRESENT AT THE TUBULI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LATER SCLEROSIS, ATROPHY AND PERIGLOMERULAR FIBROSIS SEEN AT THE GLOMERULI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IT IS INSIDIOUS, IT IS HARD TO CATCH BEFORE GFR DECREASE AT EARLY PHASE</a:t>
            </a:r>
          </a:p>
        </p:txBody>
      </p:sp>
    </p:spTree>
    <p:extLst>
      <p:ext uri="{BB962C8B-B14F-4D97-AF65-F5344CB8AC3E}">
        <p14:creationId xmlns:p14="http://schemas.microsoft.com/office/powerpoint/2010/main" val="2600006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CHRONIC TIN 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AT THE BEGINNING THERE ARE FINDINGS RELATED TO TUBULAR DYSFUNCTION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WITH PROGRESSION, GFR DECREASES, PROTEINURIA, EDEMA AND HYPERTENSION OCCURS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A COMMON CAUSE OF CKD: DRUGS AND TOXINS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ELIMINATION OF DRUG OR TOXIN MAY PREVENT CKD</a:t>
            </a:r>
          </a:p>
        </p:txBody>
      </p:sp>
    </p:spTree>
    <p:extLst>
      <p:ext uri="{BB962C8B-B14F-4D97-AF65-F5344CB8AC3E}">
        <p14:creationId xmlns:p14="http://schemas.microsoft.com/office/powerpoint/2010/main" val="3010504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75420" y="250912"/>
            <a:ext cx="9004300" cy="1181100"/>
          </a:xfrm>
          <a:noFill/>
          <a:ln/>
        </p:spPr>
        <p:txBody>
          <a:bodyPr/>
          <a:lstStyle/>
          <a:p>
            <a:r>
              <a:rPr lang="tr-TR" sz="3600" dirty="0" err="1">
                <a:latin typeface="Comic Sans MS" panose="030F0702030302020204" pitchFamily="66" charset="0"/>
              </a:rPr>
              <a:t>Causes</a:t>
            </a:r>
            <a:r>
              <a:rPr lang="tr-TR" sz="3600" dirty="0">
                <a:latin typeface="Comic Sans MS" panose="030F0702030302020204" pitchFamily="66" charset="0"/>
              </a:rPr>
              <a:t> of </a:t>
            </a:r>
            <a:r>
              <a:rPr lang="tr-TR" sz="3600" dirty="0" err="1">
                <a:latin typeface="Comic Sans MS" panose="030F0702030302020204" pitchFamily="66" charset="0"/>
              </a:rPr>
              <a:t>Chronic</a:t>
            </a:r>
            <a:r>
              <a:rPr lang="tr-TR" sz="3600" dirty="0">
                <a:latin typeface="Comic Sans MS" panose="030F0702030302020204" pitchFamily="66" charset="0"/>
              </a:rPr>
              <a:t> TIN</a:t>
            </a:r>
            <a:endParaRPr lang="tr-TR" altLang="en-US" sz="36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2" y="1167036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Immunologic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Medicines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Infections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Obstructive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uropathy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Hematopoietic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Heavy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metals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Metabolic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Granulomatous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Other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causes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Idiopathic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45294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CHRONIC TIN DUE TO DRUGS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6325" y="1311052"/>
            <a:ext cx="9004300" cy="4251325"/>
          </a:xfrm>
          <a:noFill/>
        </p:spPr>
        <p:txBody>
          <a:bodyPr/>
          <a:lstStyle/>
          <a:p>
            <a:r>
              <a:rPr lang="tr-TR" altLang="tr-TR" sz="2800" dirty="0" smtClean="0">
                <a:latin typeface="Comic Sans MS" panose="030F0702030302020204" pitchFamily="66" charset="0"/>
              </a:rPr>
              <a:t>MOST </a:t>
            </a:r>
            <a:r>
              <a:rPr lang="tr-TR" altLang="tr-TR" sz="2800" dirty="0">
                <a:latin typeface="Comic Sans MS" panose="030F0702030302020204" pitchFamily="66" charset="0"/>
              </a:rPr>
              <a:t>COMMON CAUSE OF CHRONIC TIN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ANALGESICS MAY CAUSE PAPILLARY NECROSIS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IN GENERAL, KIDNEY FUNCTIONS IMPROVE AFTER DISCONTINUATION OF THE DRUG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IF IT INVOLVES MEDULLA, URINE CAN NOT BE CONCENTRATED, WE SEE POLIURIA, NOCTURIA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DISTAL TUBULI MAY BE INVOLVED</a:t>
            </a:r>
          </a:p>
        </p:txBody>
      </p:sp>
    </p:spTree>
    <p:extLst>
      <p:ext uri="{BB962C8B-B14F-4D97-AF65-F5344CB8AC3E}">
        <p14:creationId xmlns:p14="http://schemas.microsoft.com/office/powerpoint/2010/main" val="33248822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7763" y="325438"/>
            <a:ext cx="8296275" cy="1181100"/>
          </a:xfrm>
          <a:noFill/>
        </p:spPr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ANALGESIC NEPHROPATHY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06538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PATIENTS USUALLY GOT MEDICINE MORE THAN 3 KG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FREQUENCY OF RENAL PELVIS CA RISK INCREASED (</a:t>
            </a:r>
            <a:r>
              <a:rPr lang="tr-TR" altLang="tr-TR" sz="2400" dirty="0" err="1">
                <a:latin typeface="Comic Sans MS" panose="030F0702030302020204" pitchFamily="66" charset="0"/>
              </a:rPr>
              <a:t>due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to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papillary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necrosis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phenacetin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MORE FREQUENT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IN </a:t>
            </a:r>
            <a:r>
              <a:rPr lang="tr-TR" altLang="tr-TR" sz="2400" dirty="0">
                <a:latin typeface="Comic Sans MS" panose="030F0702030302020204" pitchFamily="66" charset="0"/>
              </a:rPr>
              <a:t>FEMALES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AT THE BEGINNING NO SYMPTOMS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PAPILLARY NECROSIS, OBSTRUCTION, UROSEPSIS, HYPERTENSION, PROTEINURIA MAY BE FIRST FINDING</a:t>
            </a:r>
          </a:p>
        </p:txBody>
      </p:sp>
    </p:spTree>
    <p:extLst>
      <p:ext uri="{BB962C8B-B14F-4D97-AF65-F5344CB8AC3E}">
        <p14:creationId xmlns:p14="http://schemas.microsoft.com/office/powerpoint/2010/main" val="20704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3600" dirty="0">
                <a:latin typeface="Comic Sans MS" panose="030F0702030302020204" pitchFamily="66" charset="0"/>
              </a:rPr>
              <a:t>COMMON EXTRARENAL FINDINGS IN ANALGESIC NEPHROPATHY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6325" y="1404931"/>
            <a:ext cx="9004300" cy="4251325"/>
          </a:xfrm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GASTRIC ULCER (ESPECIALLY 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ASPIRIN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ANEMIA (DUE TO CHRONIC BLOOD LOSS)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NEUROPSYCHIATRIC SYMPTOMS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INCREASED DRUG, ALCOHOL, CIGARETS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EARLY AND DIFFUSE ARTERIOSCLEROSIS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BROWN SKIN PIGMENTATION</a:t>
            </a:r>
          </a:p>
        </p:txBody>
      </p:sp>
    </p:spTree>
    <p:extLst>
      <p:ext uri="{BB962C8B-B14F-4D97-AF65-F5344CB8AC3E}">
        <p14:creationId xmlns:p14="http://schemas.microsoft.com/office/powerpoint/2010/main" val="1771884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TIN: DIAGNOSTIC TESTS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666875"/>
            <a:ext cx="8296275" cy="4251325"/>
          </a:xfrm>
          <a:noFill/>
        </p:spPr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Tubular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proteins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enzymes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antigens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always</a:t>
            </a:r>
            <a:r>
              <a:rPr lang="tr-TR" dirty="0">
                <a:latin typeface="Comic Sans MS" panose="030F0702030302020204" pitchFamily="66" charset="0"/>
              </a:rPr>
              <a:t> popular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follow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up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tubular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66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Treatment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Summary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TIN: TREATMENT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TREATMENT OF UNDERLYING DISEASE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SYMPTOMATIC TREATMENT (</a:t>
            </a:r>
            <a:r>
              <a:rPr lang="tr-TR" altLang="tr-TR" sz="2800" dirty="0" err="1">
                <a:latin typeface="Comic Sans MS" panose="030F0702030302020204" pitchFamily="66" charset="0"/>
              </a:rPr>
              <a:t>Fluid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sodium</a:t>
            </a:r>
            <a:r>
              <a:rPr lang="tr-TR" altLang="tr-TR" sz="2800" dirty="0">
                <a:latin typeface="Comic Sans MS" panose="030F0702030302020204" pitchFamily="66" charset="0"/>
              </a:rPr>
              <a:t>, alkali, oral </a:t>
            </a:r>
            <a:r>
              <a:rPr lang="tr-TR" altLang="tr-TR" sz="2800" dirty="0" err="1">
                <a:latin typeface="Comic Sans MS" panose="030F0702030302020204" pitchFamily="66" charset="0"/>
              </a:rPr>
              <a:t>phosphate</a:t>
            </a:r>
            <a:r>
              <a:rPr lang="tr-TR" altLang="tr-TR" sz="2800" dirty="0">
                <a:latin typeface="Comic Sans MS" panose="030F0702030302020204" pitchFamily="66" charset="0"/>
              </a:rPr>
              <a:t>, Vitamin D, </a:t>
            </a:r>
            <a:r>
              <a:rPr lang="tr-TR" altLang="tr-TR" sz="2800" dirty="0" err="1">
                <a:latin typeface="Comic Sans MS" panose="030F0702030302020204" pitchFamily="66" charset="0"/>
              </a:rPr>
              <a:t>potassium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if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required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IF CKD DEVELOPS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CONSERVATIVE TREATMENT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DIALYSIS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RENAL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238100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250" tIns="47625" rIns="95250" bIns="47625"/>
          <a:lstStyle/>
          <a:p>
            <a:r>
              <a:rPr lang="tr-TR" altLang="en-US" dirty="0">
                <a:latin typeface="Comic Sans MS" charset="0"/>
              </a:rPr>
              <a:t>URINE FORMATION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250" tIns="47625" rIns="95250" bIns="47625"/>
          <a:lstStyle/>
          <a:p>
            <a:r>
              <a:rPr lang="tr-TR" altLang="en-US" dirty="0" err="1">
                <a:latin typeface="Comic Sans MS" charset="0"/>
              </a:rPr>
              <a:t>Renal</a:t>
            </a:r>
            <a:r>
              <a:rPr lang="tr-TR" altLang="en-US" dirty="0">
                <a:latin typeface="Comic Sans MS" charset="0"/>
              </a:rPr>
              <a:t> </a:t>
            </a:r>
            <a:r>
              <a:rPr lang="tr-TR" altLang="en-US" dirty="0" err="1">
                <a:latin typeface="Comic Sans MS" charset="0"/>
              </a:rPr>
              <a:t>blood</a:t>
            </a:r>
            <a:r>
              <a:rPr lang="tr-TR" altLang="en-US" dirty="0">
                <a:latin typeface="Comic Sans MS" charset="0"/>
              </a:rPr>
              <a:t> </a:t>
            </a:r>
            <a:r>
              <a:rPr lang="tr-TR" altLang="en-US" dirty="0" err="1">
                <a:latin typeface="Comic Sans MS" charset="0"/>
              </a:rPr>
              <a:t>flow</a:t>
            </a:r>
            <a:endParaRPr lang="tr-TR" altLang="en-US" dirty="0">
              <a:latin typeface="Comic Sans MS" charset="0"/>
            </a:endParaRPr>
          </a:p>
          <a:p>
            <a:r>
              <a:rPr lang="tr-TR" altLang="en-US" dirty="0" err="1">
                <a:latin typeface="Comic Sans MS" charset="0"/>
              </a:rPr>
              <a:t>Glomerular</a:t>
            </a:r>
            <a:r>
              <a:rPr lang="tr-TR" altLang="en-US" dirty="0">
                <a:latin typeface="Comic Sans MS" charset="0"/>
              </a:rPr>
              <a:t> </a:t>
            </a:r>
            <a:r>
              <a:rPr lang="tr-TR" altLang="en-US" dirty="0" err="1">
                <a:latin typeface="Comic Sans MS" charset="0"/>
              </a:rPr>
              <a:t>filtration</a:t>
            </a:r>
            <a:endParaRPr lang="tr-TR" altLang="en-US" dirty="0">
              <a:latin typeface="Comic Sans MS" charset="0"/>
            </a:endParaRPr>
          </a:p>
          <a:p>
            <a:r>
              <a:rPr lang="tr-TR" altLang="en-US" dirty="0" err="1">
                <a:latin typeface="Comic Sans MS" charset="0"/>
              </a:rPr>
              <a:t>Tubular</a:t>
            </a:r>
            <a:r>
              <a:rPr lang="tr-TR" altLang="en-US" dirty="0">
                <a:latin typeface="Comic Sans MS" charset="0"/>
              </a:rPr>
              <a:t> </a:t>
            </a:r>
            <a:r>
              <a:rPr lang="tr-TR" altLang="en-US" dirty="0" err="1">
                <a:latin typeface="Comic Sans MS" charset="0"/>
              </a:rPr>
              <a:t>reabsorption</a:t>
            </a:r>
            <a:endParaRPr lang="tr-TR" altLang="en-US" dirty="0">
              <a:latin typeface="Comic Sans MS" charset="0"/>
            </a:endParaRPr>
          </a:p>
          <a:p>
            <a:r>
              <a:rPr lang="tr-TR" altLang="en-US" dirty="0" err="1">
                <a:latin typeface="Comic Sans MS" charset="0"/>
              </a:rPr>
              <a:t>Tubular</a:t>
            </a:r>
            <a:r>
              <a:rPr lang="tr-TR" altLang="en-US" dirty="0">
                <a:latin typeface="Comic Sans MS" charset="0"/>
              </a:rPr>
              <a:t> </a:t>
            </a:r>
            <a:r>
              <a:rPr lang="tr-TR" altLang="en-US" dirty="0" err="1">
                <a:latin typeface="Comic Sans MS" charset="0"/>
              </a:rPr>
              <a:t>secretion</a:t>
            </a:r>
            <a:endParaRPr lang="tr-TR" altLang="en-US" dirty="0">
              <a:latin typeface="Comic Sans MS" charset="0"/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51184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nephropathy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Summary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4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MEDICINES AND TOXINS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AMINOGLYCOSIDES</a:t>
            </a:r>
          </a:p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RADIOGRAPHIC CONTRAST AGENTS</a:t>
            </a:r>
          </a:p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NON-STEROIDAL ANTIINFLAMMATORY MEDICINES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ANALGESIC NEPHROPATHY</a:t>
            </a:r>
          </a:p>
          <a:p>
            <a:pPr>
              <a:buFontTx/>
              <a:buNone/>
            </a:pPr>
            <a:r>
              <a:rPr lang="tr-TR" sz="2400" dirty="0" smtClean="0">
                <a:latin typeface="Comic Sans MS" panose="030F0702030302020204" pitchFamily="66" charset="0"/>
              </a:rPr>
              <a:t>VANCOMYCIN</a:t>
            </a:r>
            <a:endParaRPr lang="tr-TR" sz="24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AMPHOTERICIN B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ACYCLOVIR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37864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>
                <a:latin typeface="Comic Sans MS" panose="030F0702030302020204" pitchFamily="66" charset="0"/>
              </a:rPr>
              <a:t>Some nephrotoxic medicines/agents/states</a:t>
            </a:r>
            <a:endParaRPr lang="tr-TR" altLang="en-US" sz="32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Chemotherapy drugs: </a:t>
            </a:r>
            <a:r>
              <a:rPr lang="en-US" sz="2400" dirty="0">
                <a:latin typeface="Comic Sans MS" panose="030F0702030302020204" pitchFamily="66" charset="0"/>
              </a:rPr>
              <a:t>Cisplatin, methotrexate, </a:t>
            </a:r>
            <a:r>
              <a:rPr lang="en-US" sz="2400" dirty="0" err="1">
                <a:latin typeface="Comic Sans MS" panose="030F0702030302020204" pitchFamily="66" charset="0"/>
              </a:rPr>
              <a:t>mitramycin</a:t>
            </a:r>
            <a:r>
              <a:rPr lang="en-US" sz="2400" dirty="0">
                <a:latin typeface="Comic Sans MS" panose="030F0702030302020204" pitchFamily="66" charset="0"/>
              </a:rPr>
              <a:t>, cyclophosphamide, vincristine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Cyclosporine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tacrolimus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Lithium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Heavy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metals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Gold</a:t>
            </a: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Radiation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nephritis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Other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substances</a:t>
            </a: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sz="2400" dirty="0" err="1">
                <a:latin typeface="Comic Sans MS" panose="030F0702030302020204" pitchFamily="66" charset="0"/>
              </a:rPr>
              <a:t>Ethylene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glycol</a:t>
            </a:r>
            <a:r>
              <a:rPr lang="tr-TR" sz="2400" dirty="0">
                <a:latin typeface="Comic Sans MS" panose="030F0702030302020204" pitchFamily="66" charset="0"/>
              </a:rPr>
              <a:t> (anti </a:t>
            </a:r>
            <a:r>
              <a:rPr lang="tr-TR" sz="2400" dirty="0" err="1">
                <a:latin typeface="Comic Sans MS" panose="030F0702030302020204" pitchFamily="66" charset="0"/>
              </a:rPr>
              <a:t>freezing</a:t>
            </a:r>
            <a:r>
              <a:rPr 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Colistin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382701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000" dirty="0">
                <a:latin typeface="Comic Sans MS" panose="030F0702030302020204" pitchFamily="66" charset="0"/>
              </a:rPr>
              <a:t>TOXIC NEPHROPATHY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tr-TR" altLang="en-US" sz="2400" dirty="0"/>
              <a:t> </a:t>
            </a:r>
            <a:r>
              <a:rPr lang="tr-TR" sz="2400" dirty="0">
                <a:hlinkClick r:id="rId3"/>
              </a:rPr>
              <a:t>http://tekinakpolat.com/toksik-nefropati/</a:t>
            </a: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05921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Basic </a:t>
            </a:r>
            <a:r>
              <a:rPr lang="tr-TR" altLang="tr-TR" dirty="0" err="1">
                <a:latin typeface="Comic Sans MS" panose="030F0702030302020204" pitchFamily="66" charset="0"/>
              </a:rPr>
              <a:t>information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tubular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Acute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Chronic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diseases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Treatment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Medicines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toxic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nephropathy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Summary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92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SUMMARY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common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seen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nephrology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practice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some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states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distinction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difficult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because</a:t>
            </a:r>
            <a:r>
              <a:rPr lang="tr-TR" sz="2400" dirty="0">
                <a:latin typeface="Comic Sans MS" panose="030F0702030302020204" pitchFamily="66" charset="0"/>
              </a:rPr>
              <a:t> a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beginning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from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one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affect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other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same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affect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both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Mild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signs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some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diseases</a:t>
            </a:r>
            <a:r>
              <a:rPr lang="tr-TR" sz="2400" smtClean="0">
                <a:latin typeface="Comic Sans MS" panose="030F0702030302020204" pitchFamily="66" charset="0"/>
              </a:rPr>
              <a:t> makes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diagnosis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difficult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Medicines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important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agents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578022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SUMMARY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Kidney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one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common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organs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affected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from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medicine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substance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side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effects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These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side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effects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variable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may</a:t>
            </a:r>
            <a:r>
              <a:rPr lang="tr-TR" altLang="tr-TR" sz="2400" dirty="0">
                <a:latin typeface="Comic Sans MS" panose="030F0702030302020204" pitchFamily="66" charset="0"/>
              </a:rPr>
              <a:t> be </a:t>
            </a:r>
            <a:r>
              <a:rPr lang="tr-TR" altLang="tr-TR" sz="2400" dirty="0" err="1">
                <a:latin typeface="Comic Sans MS" panose="030F0702030302020204" pitchFamily="66" charset="0"/>
              </a:rPr>
              <a:t>mild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or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may</a:t>
            </a:r>
            <a:r>
              <a:rPr lang="tr-TR" altLang="tr-TR" sz="2400" dirty="0">
                <a:latin typeface="Comic Sans MS" panose="030F0702030302020204" pitchFamily="66" charset="0"/>
              </a:rPr>
              <a:t> be </a:t>
            </a:r>
            <a:r>
              <a:rPr lang="tr-TR" altLang="tr-TR" sz="2400" dirty="0" err="1">
                <a:latin typeface="Comic Sans MS" panose="030F0702030302020204" pitchFamily="66" charset="0"/>
              </a:rPr>
              <a:t>chronic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kidney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requiring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dialysis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Most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these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side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effects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preventable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hydration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important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Nowadays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there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many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alternatives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to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nephrotoxic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medicines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Avoidance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unnecessary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medicines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important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66197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SUMMARY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For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diagnosis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first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must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suspect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Theoretical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information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must</a:t>
            </a:r>
            <a:r>
              <a:rPr lang="tr-TR" sz="2400" dirty="0">
                <a:latin typeface="Comic Sans MS" panose="030F0702030302020204" pitchFamily="66" charset="0"/>
              </a:rPr>
              <a:t> be </a:t>
            </a:r>
            <a:r>
              <a:rPr lang="tr-TR" sz="2400" dirty="0" err="1">
                <a:latin typeface="Comic Sans MS" panose="030F0702030302020204" pitchFamily="66" charset="0"/>
              </a:rPr>
              <a:t>good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Treatment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mainly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the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underlying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cause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conservative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treatment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be </a:t>
            </a:r>
            <a:r>
              <a:rPr lang="tr-TR" sz="2400" dirty="0" err="1">
                <a:latin typeface="Comic Sans MS" panose="030F0702030302020204" pitchFamily="66" charset="0"/>
              </a:rPr>
              <a:t>differences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from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: </a:t>
            </a:r>
            <a:r>
              <a:rPr lang="tr-TR" sz="2400" dirty="0" err="1">
                <a:latin typeface="Comic Sans MS" panose="030F0702030302020204" pitchFamily="66" charset="0"/>
              </a:rPr>
              <a:t>earlier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treatment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acidosis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anemia</a:t>
            </a:r>
            <a:r>
              <a:rPr lang="tr-TR" sz="2400" dirty="0">
                <a:latin typeface="Comic Sans MS" panose="030F0702030302020204" pitchFamily="66" charset="0"/>
              </a:rPr>
              <a:t>, bone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282161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b="1" dirty="0">
              <a:solidFill>
                <a:schemeClr val="bg1"/>
              </a:solidFill>
              <a:latin typeface="Times New Roman Tur" charset="-94"/>
            </a:endParaRP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900" y="190500"/>
            <a:ext cx="8109456" cy="6716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39516" y="690193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Glomerul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4661" y="23961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Proximal </a:t>
            </a:r>
            <a:r>
              <a:rPr lang="en-US" dirty="0" err="1">
                <a:solidFill>
                  <a:srgbClr val="FF0000"/>
                </a:solidFill>
              </a:rPr>
              <a:t>tubul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21778" y="2872934"/>
            <a:ext cx="1915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Henle loop descending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41372" y="2688267"/>
            <a:ext cx="1757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Henle loop ascending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14941" y="1371600"/>
            <a:ext cx="2189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Distal </a:t>
            </a:r>
            <a:r>
              <a:rPr lang="en-US" dirty="0" err="1">
                <a:solidFill>
                  <a:srgbClr val="FF0000"/>
                </a:solidFill>
              </a:rPr>
              <a:t>tubul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8595" y="2717881"/>
            <a:ext cx="1785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Collecting </a:t>
            </a:r>
            <a:r>
              <a:rPr lang="en-US" dirty="0" err="1">
                <a:solidFill>
                  <a:srgbClr val="FF0000"/>
                </a:solidFill>
              </a:rPr>
              <a:t>tubul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46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 dirty="0"/>
              <a:t>TUBUL		FUNCTION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CORTEX</a:t>
            </a:r>
          </a:p>
          <a:p>
            <a:pPr>
              <a:buFontTx/>
              <a:buNone/>
            </a:pPr>
            <a:r>
              <a:rPr lang="tr-TR" altLang="en-US" sz="2400" dirty="0"/>
              <a:t>  PROXIMAL 		REABSORPTION (amino 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, </a:t>
            </a:r>
          </a:p>
          <a:p>
            <a:pPr>
              <a:buFontTx/>
              <a:buNone/>
            </a:pPr>
            <a:r>
              <a:rPr lang="tr-TR" altLang="en-US" sz="2400" dirty="0"/>
              <a:t>  TUBUL		</a:t>
            </a:r>
            <a:r>
              <a:rPr lang="tr-TR" altLang="en-US" sz="2400" dirty="0" err="1"/>
              <a:t>bicarbonate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glucose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phosphate</a:t>
            </a:r>
            <a:r>
              <a:rPr lang="tr-TR" altLang="en-US" sz="2400" dirty="0"/>
              <a:t>,</a:t>
            </a:r>
          </a:p>
          <a:p>
            <a:pPr>
              <a:buFontTx/>
              <a:buNone/>
            </a:pPr>
            <a:r>
              <a:rPr lang="tr-TR" altLang="en-US" sz="2400" dirty="0"/>
              <a:t>				protein, 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, </a:t>
            </a:r>
            <a:r>
              <a:rPr lang="tr-TR" altLang="en-US" sz="2400" dirty="0" err="1"/>
              <a:t>uric</a:t>
            </a:r>
            <a:r>
              <a:rPr lang="tr-TR" altLang="en-US" sz="2400" dirty="0"/>
              <a:t> </a:t>
            </a:r>
            <a:r>
              <a:rPr lang="tr-TR" altLang="en-US" sz="2400" dirty="0" err="1"/>
              <a:t>acid</a:t>
            </a:r>
            <a:r>
              <a:rPr lang="tr-TR" altLang="en-US" sz="2400" dirty="0"/>
              <a:t>)</a:t>
            </a:r>
          </a:p>
          <a:p>
            <a:pPr>
              <a:buFontTx/>
              <a:buNone/>
            </a:pPr>
            <a:r>
              <a:rPr lang="tr-TR" altLang="en-US" sz="2400" dirty="0"/>
              <a:t>  DISTAL 		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				K, H </a:t>
            </a:r>
            <a:r>
              <a:rPr lang="tr-TR" altLang="en-US" sz="2400" dirty="0" err="1"/>
              <a:t>excretion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MEDULLA AND          </a:t>
            </a:r>
            <a:r>
              <a:rPr lang="tr-TR" altLang="en-US" sz="2400" dirty="0" err="1"/>
              <a:t>Urine</a:t>
            </a:r>
            <a:r>
              <a:rPr lang="tr-TR" altLang="en-US" sz="2400" dirty="0"/>
              <a:t> </a:t>
            </a:r>
            <a:r>
              <a:rPr lang="tr-TR" altLang="en-US" sz="2400" dirty="0" err="1"/>
              <a:t>concentration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PAPILLA		</a:t>
            </a:r>
            <a:r>
              <a:rPr lang="tr-TR" altLang="en-US" sz="2400" dirty="0" err="1"/>
              <a:t>Sodium</a:t>
            </a:r>
            <a:r>
              <a:rPr lang="tr-TR" altLang="en-US" sz="2400" dirty="0"/>
              <a:t> </a:t>
            </a:r>
            <a:r>
              <a:rPr lang="tr-TR" altLang="en-US" sz="2400" dirty="0" err="1"/>
              <a:t>reabsorption</a:t>
            </a:r>
            <a:endParaRPr lang="tr-TR" altLang="en-US" sz="2400" dirty="0"/>
          </a:p>
          <a:p>
            <a:pPr>
              <a:buFontTx/>
              <a:buNone/>
            </a:pP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95601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KIDNEY DISEASES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Kidney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 can be </a:t>
            </a:r>
            <a:r>
              <a:rPr lang="tr-TR" sz="2400" dirty="0" err="1">
                <a:latin typeface="Comic Sans MS" panose="030F0702030302020204" pitchFamily="66" charset="0"/>
              </a:rPr>
              <a:t>categorised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into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four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groups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structurally</a:t>
            </a:r>
            <a:r>
              <a:rPr lang="tr-TR" sz="2400" dirty="0">
                <a:latin typeface="Comic Sans MS" panose="030F0702030302020204" pitchFamily="66" charset="0"/>
              </a:rPr>
              <a:t>: </a:t>
            </a:r>
            <a:r>
              <a:rPr lang="tr-TR" sz="2400" dirty="0" err="1">
                <a:latin typeface="Comic Sans MS" panose="030F0702030302020204" pitchFamily="66" charset="0"/>
              </a:rPr>
              <a:t>vascular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urine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collecting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systems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actually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vascular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because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glomeruli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smtClean="0">
                <a:latin typeface="Comic Sans MS" panose="030F0702030302020204" pitchFamily="66" charset="0"/>
              </a:rPr>
              <a:t>are </a:t>
            </a:r>
            <a:r>
              <a:rPr lang="tr-TR" sz="2400" dirty="0" err="1">
                <a:latin typeface="Comic Sans MS" panose="030F0702030302020204" pitchFamily="66" charset="0"/>
              </a:rPr>
              <a:t>capillary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loops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To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understand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must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know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other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some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circumstances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vascular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glomerular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intertwined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other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sites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be </a:t>
            </a:r>
            <a:r>
              <a:rPr lang="tr-TR" sz="2400" dirty="0" err="1">
                <a:latin typeface="Comic Sans MS" panose="030F0702030302020204" pitchFamily="66" charset="0"/>
              </a:rPr>
              <a:t>affected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after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initiation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2246915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VASCULAR DISEASES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We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first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think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arterial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venous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obstruction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thrombus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stenosis</a:t>
            </a:r>
            <a:r>
              <a:rPr lang="tr-TR" sz="2400" dirty="0">
                <a:latin typeface="Comic Sans MS" panose="030F0702030302020204" pitchFamily="66" charset="0"/>
              </a:rPr>
              <a:t> as </a:t>
            </a:r>
            <a:r>
              <a:rPr lang="tr-TR" sz="2400" dirty="0" err="1">
                <a:latin typeface="Comic Sans MS" panose="030F0702030302020204" pitchFamily="66" charset="0"/>
              </a:rPr>
              <a:t>vascular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kidney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arter </a:t>
            </a:r>
            <a:r>
              <a:rPr lang="tr-TR" sz="2400" dirty="0" err="1">
                <a:latin typeface="Comic Sans MS" panose="030F0702030302020204" pitchFamily="66" charset="0"/>
              </a:rPr>
              <a:t>stenosis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due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to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atherosclerosis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vein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thrombosis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arterial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atheroembolisation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and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fibromuscular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dysplasia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most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common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vascular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20603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GLOMERULAR DISEASES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In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nephron</a:t>
            </a:r>
            <a:r>
              <a:rPr lang="tr-TR" sz="2400" dirty="0">
                <a:latin typeface="Comic Sans MS" panose="030F0702030302020204" pitchFamily="66" charset="0"/>
              </a:rPr>
              <a:t>, problem is </a:t>
            </a:r>
            <a:r>
              <a:rPr lang="tr-TR" sz="2400" dirty="0" err="1">
                <a:latin typeface="Comic Sans MS" panose="030F0702030302020204" pitchFamily="66" charset="0"/>
              </a:rPr>
              <a:t>mainly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glomeruli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Progression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damages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tubuli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later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But in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diseases</a:t>
            </a:r>
            <a:r>
              <a:rPr lang="tr-TR" sz="2400" dirty="0">
                <a:latin typeface="Comic Sans MS" panose="030F0702030302020204" pitchFamily="66" charset="0"/>
              </a:rPr>
              <a:t>, problem is </a:t>
            </a:r>
            <a:r>
              <a:rPr lang="tr-TR" sz="2400" dirty="0" err="1">
                <a:latin typeface="Comic Sans MS" panose="030F0702030302020204" pitchFamily="66" charset="0"/>
              </a:rPr>
              <a:t>mainly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tubuli</a:t>
            </a:r>
            <a:r>
              <a:rPr lang="tr-TR" sz="2400" dirty="0">
                <a:latin typeface="Comic Sans MS" panose="030F0702030302020204" pitchFamily="66" charset="0"/>
              </a:rPr>
              <a:t>. </a:t>
            </a:r>
            <a:r>
              <a:rPr lang="tr-TR" sz="2400" dirty="0" err="1">
                <a:latin typeface="Comic Sans MS" panose="030F0702030302020204" pitchFamily="66" charset="0"/>
              </a:rPr>
              <a:t>Progression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the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disease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damages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glomeruli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later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There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different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types</a:t>
            </a:r>
            <a:r>
              <a:rPr lang="tr-TR" sz="2400" dirty="0">
                <a:latin typeface="Comic Sans MS" panose="030F0702030302020204" pitchFamily="66" charset="0"/>
              </a:rPr>
              <a:t> of </a:t>
            </a:r>
            <a:r>
              <a:rPr lang="tr-TR" sz="2400" dirty="0" err="1">
                <a:latin typeface="Comic Sans MS" panose="030F0702030302020204" pitchFamily="66" charset="0"/>
              </a:rPr>
              <a:t>glomerulonephritis</a:t>
            </a:r>
            <a:r>
              <a:rPr lang="tr-TR" sz="2400" dirty="0">
                <a:latin typeface="Comic Sans MS" panose="030F0702030302020204" pitchFamily="66" charset="0"/>
              </a:rPr>
              <a:t>.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15722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8442</TotalTime>
  <Words>1565</Words>
  <Application>Microsoft Office PowerPoint</Application>
  <PresentationFormat>Özel</PresentationFormat>
  <Paragraphs>347</Paragraphs>
  <Slides>47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47</vt:i4>
      </vt:variant>
    </vt:vector>
  </HeadingPairs>
  <TitlesOfParts>
    <vt:vector size="53" baseType="lpstr">
      <vt:lpstr>Arial</vt:lpstr>
      <vt:lpstr>Comic Sans MS</vt:lpstr>
      <vt:lpstr>Monotype Sorts</vt:lpstr>
      <vt:lpstr>Times New Roman</vt:lpstr>
      <vt:lpstr>Times New Roman Tur</vt:lpstr>
      <vt:lpstr>Blank Presentation</vt:lpstr>
      <vt:lpstr>RENAL TUBULAR DISEASES</vt:lpstr>
      <vt:lpstr>Plan</vt:lpstr>
      <vt:lpstr>Basic kidney functions (summary)</vt:lpstr>
      <vt:lpstr>URINE FORMATION</vt:lpstr>
      <vt:lpstr>PowerPoint Sunusu</vt:lpstr>
      <vt:lpstr>TUBUL  FUNCTION</vt:lpstr>
      <vt:lpstr>KIDNEY DISEASES</vt:lpstr>
      <vt:lpstr>VASCULAR DISEASES</vt:lpstr>
      <vt:lpstr>GLOMERULAR DISEASES</vt:lpstr>
      <vt:lpstr>Plan</vt:lpstr>
      <vt:lpstr>PowerPoint Sunusu</vt:lpstr>
      <vt:lpstr>TUBULAR DISEASES</vt:lpstr>
      <vt:lpstr>Signs and symptoms in tubular diseases 1</vt:lpstr>
      <vt:lpstr>Signs and symptoms in tubular diseases 2</vt:lpstr>
      <vt:lpstr>Tubular proteinuria</vt:lpstr>
      <vt:lpstr>Glomerular Diseases</vt:lpstr>
      <vt:lpstr>GLOMERULAR DISEASES</vt:lpstr>
      <vt:lpstr>TUBUL  FUNCTION</vt:lpstr>
      <vt:lpstr>LOCALISATION  FUNCTION ABNORMALITY OF LESION</vt:lpstr>
      <vt:lpstr>Plan</vt:lpstr>
      <vt:lpstr>ACUTE TIN</vt:lpstr>
      <vt:lpstr>Causes of Acute TIN 1</vt:lpstr>
      <vt:lpstr>Causes of Acute TIN 2</vt:lpstr>
      <vt:lpstr>Medicines causing acute TIN</vt:lpstr>
      <vt:lpstr>ACUTE TIN</vt:lpstr>
      <vt:lpstr>TIN DUE TO DRUGS 1</vt:lpstr>
      <vt:lpstr>TIN DUE TO DRUGS 2</vt:lpstr>
      <vt:lpstr>TIN DUE TO DRUGS 3</vt:lpstr>
      <vt:lpstr>TIN DUE TO INFECTIONS</vt:lpstr>
      <vt:lpstr>PYELONEPHRITIS</vt:lpstr>
      <vt:lpstr>CHRONIC TIN 1</vt:lpstr>
      <vt:lpstr>CHRONIC TIN 2</vt:lpstr>
      <vt:lpstr>Causes of Chronic TIN</vt:lpstr>
      <vt:lpstr>CHRONIC TIN DUE TO DRUGS </vt:lpstr>
      <vt:lpstr>ANALGESIC NEPHROPATHY</vt:lpstr>
      <vt:lpstr>COMMON EXTRARENAL FINDINGS IN ANALGESIC NEPHROPATHY</vt:lpstr>
      <vt:lpstr>TIN: DIAGNOSTIC TESTS</vt:lpstr>
      <vt:lpstr>Plan</vt:lpstr>
      <vt:lpstr>TIN: TREATMENT</vt:lpstr>
      <vt:lpstr>Plan</vt:lpstr>
      <vt:lpstr>MEDICINES AND TOXINS</vt:lpstr>
      <vt:lpstr>Some nephrotoxic medicines/agents/states</vt:lpstr>
      <vt:lpstr>TOXIC NEPHROPATHY</vt:lpstr>
      <vt:lpstr>Plan</vt:lpstr>
      <vt:lpstr>SUMMARY</vt:lpstr>
      <vt:lpstr>SUMMARY</vt:lpstr>
      <vt:lpstr>SUMMARY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basıncı ölçüm cihazları ve  problemler</dc:title>
  <dc:creator>Mehmet Tekin Akpolat</dc:creator>
  <cp:lastModifiedBy>Mehmet Tekin Akpolat</cp:lastModifiedBy>
  <cp:revision>761</cp:revision>
  <cp:lastPrinted>2018-12-09T17:30:46Z</cp:lastPrinted>
  <dcterms:created xsi:type="dcterms:W3CDTF">1997-12-11T13:27:56Z</dcterms:created>
  <dcterms:modified xsi:type="dcterms:W3CDTF">2025-12-05T10:00:28Z</dcterms:modified>
</cp:coreProperties>
</file>