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1271" r:id="rId2"/>
    <p:sldId id="618" r:id="rId3"/>
    <p:sldId id="1408" r:id="rId4"/>
    <p:sldId id="1392" r:id="rId5"/>
    <p:sldId id="1443" r:id="rId6"/>
    <p:sldId id="1444" r:id="rId7"/>
    <p:sldId id="1438" r:id="rId8"/>
    <p:sldId id="1440" r:id="rId9"/>
    <p:sldId id="1445" r:id="rId10"/>
    <p:sldId id="1610" r:id="rId11"/>
    <p:sldId id="1433" r:id="rId12"/>
    <p:sldId id="1559" r:id="rId13"/>
    <p:sldId id="1560" r:id="rId14"/>
    <p:sldId id="1561" r:id="rId15"/>
    <p:sldId id="1562" r:id="rId16"/>
    <p:sldId id="1563" r:id="rId17"/>
    <p:sldId id="1456" r:id="rId18"/>
    <p:sldId id="1587" r:id="rId19"/>
    <p:sldId id="1588" r:id="rId20"/>
    <p:sldId id="1589" r:id="rId21"/>
    <p:sldId id="1590" r:id="rId22"/>
    <p:sldId id="1593" r:id="rId23"/>
    <p:sldId id="1594" r:id="rId24"/>
    <p:sldId id="1595" r:id="rId25"/>
    <p:sldId id="1596" r:id="rId26"/>
    <p:sldId id="1597" r:id="rId27"/>
    <p:sldId id="1598" r:id="rId28"/>
    <p:sldId id="1599" r:id="rId29"/>
    <p:sldId id="1609" r:id="rId30"/>
    <p:sldId id="1600" r:id="rId31"/>
    <p:sldId id="1591" r:id="rId32"/>
    <p:sldId id="1601" r:id="rId33"/>
    <p:sldId id="1602" r:id="rId34"/>
    <p:sldId id="1603" r:id="rId35"/>
    <p:sldId id="1604" r:id="rId36"/>
    <p:sldId id="1606" r:id="rId37"/>
    <p:sldId id="1607" r:id="rId38"/>
    <p:sldId id="1608" r:id="rId39"/>
    <p:sldId id="1564" r:id="rId40"/>
    <p:sldId id="1565" r:id="rId41"/>
    <p:sldId id="1566" r:id="rId42"/>
    <p:sldId id="1567" r:id="rId43"/>
    <p:sldId id="1568" r:id="rId44"/>
    <p:sldId id="1569" r:id="rId45"/>
    <p:sldId id="1570" r:id="rId46"/>
    <p:sldId id="1571" r:id="rId47"/>
    <p:sldId id="1572" r:id="rId48"/>
    <p:sldId id="1573" r:id="rId49"/>
    <p:sldId id="1574" r:id="rId50"/>
    <p:sldId id="1575" r:id="rId51"/>
    <p:sldId id="1576" r:id="rId52"/>
    <p:sldId id="1577" r:id="rId53"/>
    <p:sldId id="1578" r:id="rId54"/>
    <p:sldId id="1579" r:id="rId55"/>
    <p:sldId id="1580" r:id="rId56"/>
    <p:sldId id="1581" r:id="rId57"/>
    <p:sldId id="1582" r:id="rId58"/>
    <p:sldId id="1583" r:id="rId59"/>
    <p:sldId id="1584" r:id="rId60"/>
    <p:sldId id="1585" r:id="rId61"/>
    <p:sldId id="1586" r:id="rId62"/>
    <p:sldId id="1459" r:id="rId63"/>
    <p:sldId id="1462" r:id="rId64"/>
    <p:sldId id="1461" r:id="rId65"/>
    <p:sldId id="1482" r:id="rId66"/>
    <p:sldId id="1487" r:id="rId67"/>
    <p:sldId id="1395" r:id="rId68"/>
    <p:sldId id="1611" r:id="rId69"/>
    <p:sldId id="1613" r:id="rId70"/>
    <p:sldId id="1614" r:id="rId71"/>
    <p:sldId id="1612" r:id="rId72"/>
    <p:sldId id="1492" r:id="rId73"/>
  </p:sldIdLst>
  <p:sldSz cx="10591800" cy="7086600"/>
  <p:notesSz cx="6858000" cy="9144000"/>
  <p:defaultTextStyle>
    <a:defPPr>
      <a:defRPr lang="tr-TR"/>
    </a:defPPr>
    <a:lvl1pPr algn="l" rtl="0" eaLnBrk="0" fontAlgn="base" hangingPunct="0">
      <a:spcBef>
        <a:spcPct val="0"/>
      </a:spcBef>
      <a:spcAft>
        <a:spcPct val="0"/>
      </a:spcAft>
      <a:defRPr sz="2400" kern="1200">
        <a:solidFill>
          <a:schemeClr val="tx1"/>
        </a:solidFill>
        <a:latin typeface="Times New Roman Tur"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Tur"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Tur"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Tur"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Tur" panose="02020603050405020304" pitchFamily="18" charset="0"/>
        <a:ea typeface="+mn-ea"/>
        <a:cs typeface="+mn-cs"/>
      </a:defRPr>
    </a:lvl5pPr>
    <a:lvl6pPr marL="2286000" algn="l" defTabSz="914400" rtl="0" eaLnBrk="1" latinLnBrk="0" hangingPunct="1">
      <a:defRPr sz="2400" kern="1200">
        <a:solidFill>
          <a:schemeClr val="tx1"/>
        </a:solidFill>
        <a:latin typeface="Times New Roman Tur" panose="02020603050405020304" pitchFamily="18" charset="0"/>
        <a:ea typeface="+mn-ea"/>
        <a:cs typeface="+mn-cs"/>
      </a:defRPr>
    </a:lvl6pPr>
    <a:lvl7pPr marL="2743200" algn="l" defTabSz="914400" rtl="0" eaLnBrk="1" latinLnBrk="0" hangingPunct="1">
      <a:defRPr sz="2400" kern="1200">
        <a:solidFill>
          <a:schemeClr val="tx1"/>
        </a:solidFill>
        <a:latin typeface="Times New Roman Tur" panose="02020603050405020304" pitchFamily="18" charset="0"/>
        <a:ea typeface="+mn-ea"/>
        <a:cs typeface="+mn-cs"/>
      </a:defRPr>
    </a:lvl7pPr>
    <a:lvl8pPr marL="3200400" algn="l" defTabSz="914400" rtl="0" eaLnBrk="1" latinLnBrk="0" hangingPunct="1">
      <a:defRPr sz="2400" kern="1200">
        <a:solidFill>
          <a:schemeClr val="tx1"/>
        </a:solidFill>
        <a:latin typeface="Times New Roman Tur" panose="02020603050405020304" pitchFamily="18" charset="0"/>
        <a:ea typeface="+mn-ea"/>
        <a:cs typeface="+mn-cs"/>
      </a:defRPr>
    </a:lvl8pPr>
    <a:lvl9pPr marL="3657600" algn="l" defTabSz="914400" rtl="0" eaLnBrk="1" latinLnBrk="0" hangingPunct="1">
      <a:defRPr sz="2400" kern="1200">
        <a:solidFill>
          <a:schemeClr val="tx1"/>
        </a:solidFill>
        <a:latin typeface="Times New Roman Tur" panose="02020603050405020304" pitchFamily="18" charset="0"/>
        <a:ea typeface="+mn-ea"/>
        <a:cs typeface="+mn-cs"/>
      </a:defRPr>
    </a:lvl9pPr>
  </p:defaultTextStyle>
  <p:extLst>
    <p:ext uri="{EFAFB233-063F-42B5-8137-9DF3F51BA10A}">
      <p15:sldGuideLst xmlns:p15="http://schemas.microsoft.com/office/powerpoint/2012/main">
        <p15:guide id="1" orient="horz" pos="2232">
          <p15:clr>
            <a:srgbClr val="A4A3A4"/>
          </p15:clr>
        </p15:guide>
        <p15:guide id="2" pos="3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met Tekin Akpolat" initials="MTA" lastIdx="0" clrIdx="0">
    <p:extLst>
      <p:ext uri="{19B8F6BF-5375-455C-9EA6-DF929625EA0E}">
        <p15:presenceInfo xmlns:p15="http://schemas.microsoft.com/office/powerpoint/2012/main" userId="S-1-5-21-2844106141-3912210448-1048275541-27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18" autoAdjust="0"/>
    <p:restoredTop sz="78967" autoAdjust="0"/>
  </p:normalViewPr>
  <p:slideViewPr>
    <p:cSldViewPr>
      <p:cViewPr varScale="1">
        <p:scale>
          <a:sx n="88" d="100"/>
          <a:sy n="88" d="100"/>
        </p:scale>
        <p:origin x="1500" y="90"/>
      </p:cViewPr>
      <p:guideLst>
        <p:guide orient="horz" pos="2232"/>
        <p:guide pos="3336"/>
      </p:guideLst>
    </p:cSldViewPr>
  </p:slideViewPr>
  <p:outlineViewPr>
    <p:cViewPr>
      <p:scale>
        <a:sx n="33" d="100"/>
        <a:sy n="33" d="100"/>
      </p:scale>
      <p:origin x="0" y="-19314"/>
    </p:cViewPr>
  </p:outlineViewPr>
  <p:notesTextViewPr>
    <p:cViewPr>
      <p:scale>
        <a:sx n="150" d="100"/>
        <a:sy n="150" d="100"/>
      </p:scale>
      <p:origin x="0" y="0"/>
    </p:cViewPr>
  </p:notesTextViewPr>
  <p:sorterViewPr>
    <p:cViewPr varScale="1">
      <p:scale>
        <a:sx n="1" d="1"/>
        <a:sy n="1" d="1"/>
      </p:scale>
      <p:origin x="0" y="-12126"/>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tr-TR" altLang="tr-TR"/>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tr-TR" altLang="tr-TR"/>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tr-TR" altLang="tr-TR"/>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imes New Roman" panose="02020603050405020304" pitchFamily="18" charset="0"/>
              </a:defRPr>
            </a:lvl1pPr>
          </a:lstStyle>
          <a:p>
            <a:pPr>
              <a:defRPr/>
            </a:pPr>
            <a:fld id="{7F7101A8-BEA7-4F6F-A164-FC35FFD09EFD}" type="slidenum">
              <a:rPr lang="tr-TR" altLang="tr-TR"/>
              <a:pPr>
                <a:defRPr/>
              </a:pPr>
              <a:t>‹#›</a:t>
            </a:fld>
            <a:endParaRPr lang="tr-TR" altLang="tr-TR"/>
          </a:p>
        </p:txBody>
      </p:sp>
    </p:spTree>
    <p:extLst>
      <p:ext uri="{BB962C8B-B14F-4D97-AF65-F5344CB8AC3E}">
        <p14:creationId xmlns:p14="http://schemas.microsoft.com/office/powerpoint/2010/main" val="263804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tr-TR" altLang="tr-TR"/>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tr-TR" altLang="tr-TR"/>
          </a:p>
        </p:txBody>
      </p:sp>
      <p:sp>
        <p:nvSpPr>
          <p:cNvPr id="13316" name="Rectangle 4"/>
          <p:cNvSpPr>
            <a:spLocks noGrp="1" noRot="1" noChangeAspect="1" noChangeArrowheads="1" noTextEdit="1"/>
          </p:cNvSpPr>
          <p:nvPr>
            <p:ph type="sldImg" idx="2"/>
          </p:nvPr>
        </p:nvSpPr>
        <p:spPr bwMode="auto">
          <a:xfrm>
            <a:off x="868363" y="687388"/>
            <a:ext cx="512127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tr-TR" altLang="tr-TR"/>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imes New Roman" panose="02020603050405020304" pitchFamily="18" charset="0"/>
              </a:defRPr>
            </a:lvl1pPr>
          </a:lstStyle>
          <a:p>
            <a:pPr>
              <a:defRPr/>
            </a:pPr>
            <a:fld id="{DA257731-E2C9-4970-ADFC-74AD69C77EE3}" type="slidenum">
              <a:rPr lang="tr-TR" altLang="tr-TR"/>
              <a:pPr>
                <a:defRPr/>
              </a:pPr>
              <a:t>‹#›</a:t>
            </a:fld>
            <a:endParaRPr lang="tr-TR" altLang="tr-TR"/>
          </a:p>
        </p:txBody>
      </p:sp>
    </p:spTree>
    <p:extLst>
      <p:ext uri="{BB962C8B-B14F-4D97-AF65-F5344CB8AC3E}">
        <p14:creationId xmlns:p14="http://schemas.microsoft.com/office/powerpoint/2010/main" val="4092723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ndyprofessor.com/2010/09/20/keep-slim-and-trim-with-domino-sugar-advertising-in-the-1950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andyprofessor.com/2010/09/13/candy-box-insert-promotes-weight-loss-195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F7AF0B2C-B563-43B8-830A-E97EB9769A98}" type="slidenum">
              <a:rPr lang="tr-TR" altLang="en-US" sz="1200" smtClean="0">
                <a:latin typeface="Times New Roman" panose="02020603050405020304" pitchFamily="18" charset="0"/>
              </a:rPr>
              <a:pPr/>
              <a:t>1</a:t>
            </a:fld>
            <a:endParaRPr lang="tr-TR" altLang="en-US" sz="1200"/>
          </a:p>
        </p:txBody>
      </p:sp>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2108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12</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7220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24D9-DAE4-9595-5967-06987E29816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E1F6FF0D-B6B6-B51A-5E18-C7832120A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13</a:t>
            </a:fld>
            <a:endParaRPr lang="tr-TR" altLang="tr-TR" sz="1200"/>
          </a:p>
        </p:txBody>
      </p:sp>
      <p:sp>
        <p:nvSpPr>
          <p:cNvPr id="18435" name="Rectangle 2">
            <a:extLst>
              <a:ext uri="{FF2B5EF4-FFF2-40B4-BE49-F238E27FC236}">
                <a16:creationId xmlns:a16="http://schemas.microsoft.com/office/drawing/2014/main" id="{B450498B-87D7-8C60-F79E-28D75AF2365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6DF3823-333A-9D27-271F-8786C3ADB1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85961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F7BF-03F6-45B4-144B-48BBDBBA18F6}"/>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054FB1A1-9B64-534A-0FCF-456391BD5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14</a:t>
            </a:fld>
            <a:endParaRPr lang="tr-TR" altLang="tr-TR" sz="1200"/>
          </a:p>
        </p:txBody>
      </p:sp>
      <p:sp>
        <p:nvSpPr>
          <p:cNvPr id="18435" name="Rectangle 2">
            <a:extLst>
              <a:ext uri="{FF2B5EF4-FFF2-40B4-BE49-F238E27FC236}">
                <a16:creationId xmlns:a16="http://schemas.microsoft.com/office/drawing/2014/main" id="{FBA6D630-CF6E-B94B-D1B5-6FA71F5F161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DEE4D42-0D58-7701-B3CD-EAF112856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07105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15</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86638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16</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91046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17</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40253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ChangeArrowheads="1" noTextEdit="1"/>
          </p:cNvSpPr>
          <p:nvPr>
            <p:ph type="sldImg"/>
          </p:nvPr>
        </p:nvSpPr>
        <p:spPr>
          <a:ln/>
        </p:spPr>
      </p:sp>
      <p:sp>
        <p:nvSpPr>
          <p:cNvPr id="2355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2355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D5A109BD-6C3E-4140-BC3B-E3A49D1BAE47}" type="slidenum">
              <a:rPr lang="tr-TR" altLang="tr-TR" sz="1200" smtClean="0">
                <a:latin typeface="Times New Roman" panose="02020603050405020304" pitchFamily="18" charset="0"/>
              </a:rPr>
              <a:pPr/>
              <a:t>18</a:t>
            </a:fld>
            <a:endParaRPr lang="tr-TR" altLang="tr-TR" sz="1200" smtClean="0">
              <a:latin typeface="Times New Roman" panose="02020603050405020304" pitchFamily="18" charset="0"/>
            </a:endParaRPr>
          </a:p>
        </p:txBody>
      </p:sp>
    </p:spTree>
    <p:extLst>
      <p:ext uri="{BB962C8B-B14F-4D97-AF65-F5344CB8AC3E}">
        <p14:creationId xmlns:p14="http://schemas.microsoft.com/office/powerpoint/2010/main" val="300453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6AB8B622-9011-49FD-9846-CFF7DA4D8953}" type="slidenum">
              <a:rPr lang="tr-TR" altLang="tr-TR" sz="1200" smtClean="0">
                <a:latin typeface="Times New Roman" panose="02020603050405020304" pitchFamily="18" charset="0"/>
              </a:rPr>
              <a:pPr/>
              <a:t>22</a:t>
            </a:fld>
            <a:endParaRPr lang="tr-TR" altLang="tr-TR"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381035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CAE56824-96F0-4B8A-BD1A-FD87BFD041D1}" type="slidenum">
              <a:rPr lang="tr-TR" altLang="tr-TR" sz="1200" smtClean="0">
                <a:latin typeface="Times New Roman" panose="02020603050405020304" pitchFamily="18" charset="0"/>
              </a:rPr>
              <a:pPr/>
              <a:t>29</a:t>
            </a:fld>
            <a:endParaRPr lang="tr-TR" altLang="tr-TR"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extLst>
      <p:ext uri="{BB962C8B-B14F-4D97-AF65-F5344CB8AC3E}">
        <p14:creationId xmlns:p14="http://schemas.microsoft.com/office/powerpoint/2010/main" val="236379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ln/>
        </p:spPr>
      </p:sp>
      <p:sp>
        <p:nvSpPr>
          <p:cNvPr id="696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6963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2292A54E-9C01-43C1-9ECE-029308552DA4}" type="slidenum">
              <a:rPr lang="tr-TR" altLang="tr-TR" sz="1200" smtClean="0">
                <a:latin typeface="Times New Roman" panose="02020603050405020304" pitchFamily="18" charset="0"/>
              </a:rPr>
              <a:pPr/>
              <a:t>33</a:t>
            </a:fld>
            <a:endParaRPr lang="tr-TR" altLang="tr-TR" sz="1200" smtClean="0">
              <a:latin typeface="Times New Roman" panose="02020603050405020304" pitchFamily="18" charset="0"/>
            </a:endParaRPr>
          </a:p>
        </p:txBody>
      </p:sp>
    </p:spTree>
    <p:extLst>
      <p:ext uri="{BB962C8B-B14F-4D97-AF65-F5344CB8AC3E}">
        <p14:creationId xmlns:p14="http://schemas.microsoft.com/office/powerpoint/2010/main" val="125543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2</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18129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a:ln/>
        </p:spPr>
      </p:sp>
      <p:sp>
        <p:nvSpPr>
          <p:cNvPr id="716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716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B4B1838F-B33B-4282-A5DB-22E4D0D4B0FC}" type="slidenum">
              <a:rPr lang="tr-TR" altLang="tr-TR" sz="1200" smtClean="0">
                <a:latin typeface="Times New Roman" panose="02020603050405020304" pitchFamily="18" charset="0"/>
              </a:rPr>
              <a:pPr/>
              <a:t>34</a:t>
            </a:fld>
            <a:endParaRPr lang="tr-TR" altLang="tr-TR" sz="1200" smtClean="0">
              <a:latin typeface="Times New Roman" panose="02020603050405020304" pitchFamily="18" charset="0"/>
            </a:endParaRPr>
          </a:p>
        </p:txBody>
      </p:sp>
    </p:spTree>
    <p:extLst>
      <p:ext uri="{BB962C8B-B14F-4D97-AF65-F5344CB8AC3E}">
        <p14:creationId xmlns:p14="http://schemas.microsoft.com/office/powerpoint/2010/main" val="372166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788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2ABA8AF8-2E4D-40DF-9C50-A8DE0F5332DA}" type="slidenum">
              <a:rPr lang="tr-TR" altLang="tr-TR" sz="1200" smtClean="0">
                <a:latin typeface="Times New Roman" panose="02020603050405020304" pitchFamily="18" charset="0"/>
              </a:rPr>
              <a:pPr/>
              <a:t>38</a:t>
            </a:fld>
            <a:endParaRPr lang="tr-TR" altLang="tr-TR" sz="1200" smtClean="0">
              <a:latin typeface="Times New Roman" panose="02020603050405020304" pitchFamily="18" charset="0"/>
            </a:endParaRPr>
          </a:p>
        </p:txBody>
      </p:sp>
    </p:spTree>
    <p:extLst>
      <p:ext uri="{BB962C8B-B14F-4D97-AF65-F5344CB8AC3E}">
        <p14:creationId xmlns:p14="http://schemas.microsoft.com/office/powerpoint/2010/main" val="400107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39</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23419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40</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666840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41</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60835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42</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4086000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43</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041718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44</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697477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45</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920377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46</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07983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 </a:t>
            </a:r>
            <a:r>
              <a:rPr lang="tr-TR" b="1" dirty="0"/>
              <a:t>VR = Virtual </a:t>
            </a:r>
            <a:r>
              <a:rPr lang="tr-TR" b="1" dirty="0" err="1"/>
              <a:t>Reality</a:t>
            </a:r>
            <a:r>
              <a:rPr lang="tr-TR" b="1" dirty="0"/>
              <a:t> (Sanal Gerçeklik)</a:t>
            </a:r>
            <a:r>
              <a:rPr lang="tr-TR" dirty="0"/>
              <a:t/>
            </a:r>
            <a:br>
              <a:rPr lang="tr-TR" dirty="0"/>
            </a:br>
            <a:r>
              <a:rPr lang="tr-TR" dirty="0"/>
              <a:t>Kullanıcıyı tamamen dijital bir ortama taşır.</a:t>
            </a:r>
          </a:p>
          <a:p>
            <a:pPr lvl="1"/>
            <a:r>
              <a:rPr lang="tr-TR" dirty="0"/>
              <a:t>Gözlük veya başlık (örnek: </a:t>
            </a:r>
            <a:r>
              <a:rPr lang="tr-TR" dirty="0" err="1"/>
              <a:t>Oculus</a:t>
            </a:r>
            <a:r>
              <a:rPr lang="tr-TR" dirty="0"/>
              <a:t>, HTC </a:t>
            </a:r>
            <a:r>
              <a:rPr lang="tr-TR" dirty="0" err="1"/>
              <a:t>Vive</a:t>
            </a:r>
            <a:r>
              <a:rPr lang="tr-TR" dirty="0"/>
              <a:t>) kullanılır.</a:t>
            </a:r>
          </a:p>
          <a:p>
            <a:pPr lvl="1"/>
            <a:r>
              <a:rPr lang="tr-TR" dirty="0"/>
              <a:t>Gerçek dünyadan izole eder, sanal bir ortamın içindeymişsiniz gibi hissettirir.</a:t>
            </a:r>
          </a:p>
          <a:p>
            <a:pPr lvl="1"/>
            <a:r>
              <a:rPr lang="tr-TR" dirty="0"/>
              <a:t>Örnek: Sanal müze gezisi, cerrahi simülasyon, oyunlar.</a:t>
            </a:r>
          </a:p>
          <a:p>
            <a:r>
              <a:rPr lang="tr-TR" dirty="0"/>
              <a:t>📱 </a:t>
            </a:r>
            <a:r>
              <a:rPr lang="tr-TR" b="1" dirty="0"/>
              <a:t>AR = </a:t>
            </a:r>
            <a:r>
              <a:rPr lang="tr-TR" b="1" dirty="0" err="1"/>
              <a:t>Augmented</a:t>
            </a:r>
            <a:r>
              <a:rPr lang="tr-TR" b="1" dirty="0"/>
              <a:t> </a:t>
            </a:r>
            <a:r>
              <a:rPr lang="tr-TR" b="1" dirty="0" err="1"/>
              <a:t>Reality</a:t>
            </a:r>
            <a:r>
              <a:rPr lang="tr-TR" b="1" dirty="0"/>
              <a:t> (Artırılmış Gerçeklik)</a:t>
            </a:r>
            <a:r>
              <a:rPr lang="tr-TR" dirty="0"/>
              <a:t/>
            </a:r>
            <a:br>
              <a:rPr lang="tr-TR" dirty="0"/>
            </a:br>
            <a:r>
              <a:rPr lang="tr-TR" dirty="0"/>
              <a:t>Gerçek dünyaya dijital katmanlar ekler.</a:t>
            </a:r>
          </a:p>
          <a:p>
            <a:pPr lvl="1"/>
            <a:r>
              <a:rPr lang="tr-TR" dirty="0"/>
              <a:t>Kamera veya gözlük üzerinden gerçek görüntüye bilgi, nesne veya efekt eklenir.</a:t>
            </a:r>
          </a:p>
          <a:p>
            <a:pPr lvl="1"/>
            <a:r>
              <a:rPr lang="tr-TR" dirty="0"/>
              <a:t>Örnek: </a:t>
            </a:r>
            <a:r>
              <a:rPr lang="tr-TR" dirty="0" err="1"/>
              <a:t>Pokémon</a:t>
            </a:r>
            <a:r>
              <a:rPr lang="tr-TR" dirty="0"/>
              <a:t> GO oyunu, </a:t>
            </a:r>
            <a:r>
              <a:rPr lang="tr-TR" dirty="0" err="1"/>
              <a:t>Instagram</a:t>
            </a:r>
            <a:r>
              <a:rPr lang="tr-TR" dirty="0"/>
              <a:t> filtreleri, tıbbi görüntüleme uygulamaları.</a:t>
            </a:r>
          </a:p>
          <a:p>
            <a:r>
              <a:rPr lang="tr-TR" dirty="0"/>
              <a:t>Kısaca:</a:t>
            </a:r>
          </a:p>
          <a:p>
            <a:r>
              <a:rPr lang="tr-TR" dirty="0"/>
              <a:t>🕶️ </a:t>
            </a:r>
            <a:r>
              <a:rPr lang="tr-TR" b="1" dirty="0"/>
              <a:t>VR seni başka bir dünyaya götürür.</a:t>
            </a:r>
            <a:r>
              <a:rPr lang="tr-TR" dirty="0"/>
              <a:t/>
            </a:r>
            <a:br>
              <a:rPr lang="tr-TR" dirty="0"/>
            </a:br>
            <a:r>
              <a:rPr lang="tr-TR" dirty="0"/>
              <a:t>📱 </a:t>
            </a:r>
            <a:r>
              <a:rPr lang="tr-TR" b="1" dirty="0"/>
              <a:t>AR dijital unsurları senin dünyana getirir.</a:t>
            </a:r>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DA257731-E2C9-4970-ADFC-74AD69C77EE3}" type="slidenum">
              <a:rPr lang="tr-TR" altLang="tr-TR" smtClean="0"/>
              <a:pPr>
                <a:defRPr/>
              </a:pPr>
              <a:t>3</a:t>
            </a:fld>
            <a:endParaRPr lang="tr-TR" altLang="tr-TR"/>
          </a:p>
        </p:txBody>
      </p:sp>
    </p:spTree>
    <p:extLst>
      <p:ext uri="{BB962C8B-B14F-4D97-AF65-F5344CB8AC3E}">
        <p14:creationId xmlns:p14="http://schemas.microsoft.com/office/powerpoint/2010/main" val="124892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47</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4222929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48</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793607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49</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67335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50</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108280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51</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586143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52</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363796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53</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211160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54</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620728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55</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815379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56</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87369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054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28F6785E-7028-4626-B8EF-6C4F98BF2266}" type="slidenum">
              <a:rPr lang="tr-TR" altLang="tr-TR" sz="1200">
                <a:latin typeface="Times New Roman" panose="02020603050405020304" pitchFamily="18" charset="0"/>
              </a:rPr>
              <a:pPr/>
              <a:t>6</a:t>
            </a:fld>
            <a:endParaRPr lang="tr-TR" altLang="tr-TR" sz="1200">
              <a:latin typeface="Times New Roman" panose="02020603050405020304" pitchFamily="18" charset="0"/>
            </a:endParaRPr>
          </a:p>
        </p:txBody>
      </p:sp>
    </p:spTree>
    <p:extLst>
      <p:ext uri="{BB962C8B-B14F-4D97-AF65-F5344CB8AC3E}">
        <p14:creationId xmlns:p14="http://schemas.microsoft.com/office/powerpoint/2010/main" val="50188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57</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4228901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58</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581142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59</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307251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60</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3664972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61</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2862531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62</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r>
              <a:rPr lang="tr-TR" altLang="tr-TR" dirty="0"/>
              <a:t>https://tekinakpolat.com/alkali-su-nedir-ne-degildir/</a:t>
            </a:r>
          </a:p>
        </p:txBody>
      </p:sp>
    </p:spTree>
    <p:extLst>
      <p:ext uri="{BB962C8B-B14F-4D97-AF65-F5344CB8AC3E}">
        <p14:creationId xmlns:p14="http://schemas.microsoft.com/office/powerpoint/2010/main" val="2550363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63</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r>
              <a:rPr lang="tr-TR" altLang="tr-TR" dirty="0"/>
              <a:t>https://tekinakpolat.com/alkali-su-nedir-ne-degildir/</a:t>
            </a:r>
          </a:p>
        </p:txBody>
      </p:sp>
    </p:spTree>
    <p:extLst>
      <p:ext uri="{BB962C8B-B14F-4D97-AF65-F5344CB8AC3E}">
        <p14:creationId xmlns:p14="http://schemas.microsoft.com/office/powerpoint/2010/main" val="906748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64</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r>
              <a:rPr lang="tr-TR" altLang="tr-TR" dirty="0"/>
              <a:t>https://tekinakpolat.com/alkali-su-nedir-ne-degildir/</a:t>
            </a:r>
          </a:p>
          <a:p>
            <a:pPr marL="0" indent="0">
              <a:buNone/>
            </a:pPr>
            <a:r>
              <a:rPr lang="de-DE" sz="1200" dirty="0"/>
              <a:t>pH    H</a:t>
            </a:r>
            <a:r>
              <a:rPr lang="de-DE" sz="1200" baseline="30000" dirty="0"/>
              <a:t>+</a:t>
            </a:r>
            <a:r>
              <a:rPr lang="de-DE" sz="1200" dirty="0"/>
              <a:t> (</a:t>
            </a:r>
            <a:r>
              <a:rPr lang="de-DE" sz="1200" dirty="0" err="1"/>
              <a:t>nmol</a:t>
            </a:r>
            <a:r>
              <a:rPr lang="de-DE" sz="1200" dirty="0"/>
              <a:t>/l)</a:t>
            </a:r>
            <a:endParaRPr lang="en-US" sz="1200" dirty="0"/>
          </a:p>
          <a:p>
            <a:pPr marL="0" indent="0">
              <a:buNone/>
            </a:pPr>
            <a:r>
              <a:rPr lang="de-DE" sz="1200" dirty="0"/>
              <a:t>7.0    100</a:t>
            </a:r>
            <a:endParaRPr lang="en-US" sz="1200" dirty="0"/>
          </a:p>
          <a:p>
            <a:pPr marL="0" indent="0">
              <a:buNone/>
            </a:pPr>
            <a:r>
              <a:rPr lang="de-DE" sz="1200" dirty="0"/>
              <a:t>7.1    79</a:t>
            </a:r>
            <a:endParaRPr lang="en-US" sz="1200" dirty="0"/>
          </a:p>
          <a:p>
            <a:pPr marL="0" indent="0">
              <a:buNone/>
            </a:pPr>
            <a:r>
              <a:rPr lang="de-DE" sz="1200" dirty="0"/>
              <a:t>7.2    63</a:t>
            </a:r>
            <a:endParaRPr lang="en-US" sz="1200" dirty="0"/>
          </a:p>
          <a:p>
            <a:pPr marL="0" indent="0">
              <a:buNone/>
            </a:pPr>
            <a:r>
              <a:rPr lang="de-DE" sz="1200" dirty="0"/>
              <a:t>7.3    50</a:t>
            </a:r>
            <a:endParaRPr lang="en-US" sz="1200" dirty="0"/>
          </a:p>
          <a:p>
            <a:pPr marL="0" indent="0">
              <a:buNone/>
            </a:pPr>
            <a:r>
              <a:rPr lang="de-DE" sz="1200" dirty="0"/>
              <a:t>7.4    40</a:t>
            </a:r>
            <a:endParaRPr lang="en-US" sz="1200" dirty="0"/>
          </a:p>
          <a:p>
            <a:pPr marL="0" indent="0">
              <a:buNone/>
            </a:pPr>
            <a:r>
              <a:rPr lang="de-DE" sz="1200" dirty="0"/>
              <a:t>7.5    32</a:t>
            </a:r>
            <a:endParaRPr lang="en-US" sz="1200" dirty="0"/>
          </a:p>
          <a:p>
            <a:pPr marL="0" indent="0">
              <a:buNone/>
            </a:pPr>
            <a:r>
              <a:rPr lang="de-DE" sz="1200" dirty="0"/>
              <a:t>7.6    25</a:t>
            </a:r>
            <a:endParaRPr lang="en-US" sz="1200" dirty="0"/>
          </a:p>
          <a:p>
            <a:pPr marL="0" indent="0">
              <a:buNone/>
            </a:pPr>
            <a:r>
              <a:rPr lang="de-DE" sz="1200" dirty="0"/>
              <a:t>7.7    20</a:t>
            </a:r>
            <a:endParaRPr lang="en-US" sz="1200" dirty="0"/>
          </a:p>
          <a:p>
            <a:pPr marL="0" indent="0">
              <a:buNone/>
            </a:pPr>
            <a:r>
              <a:rPr lang="de-DE" sz="1200" dirty="0"/>
              <a:t>7.8    16</a:t>
            </a:r>
            <a:endParaRPr lang="en-US" sz="1200" dirty="0"/>
          </a:p>
          <a:p>
            <a:endParaRPr lang="tr-TR" altLang="tr-TR" dirty="0"/>
          </a:p>
        </p:txBody>
      </p:sp>
    </p:spTree>
    <p:extLst>
      <p:ext uri="{BB962C8B-B14F-4D97-AF65-F5344CB8AC3E}">
        <p14:creationId xmlns:p14="http://schemas.microsoft.com/office/powerpoint/2010/main" val="3964678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65</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p:txBody>
      </p:sp>
    </p:spTree>
    <p:extLst>
      <p:ext uri="{BB962C8B-B14F-4D97-AF65-F5344CB8AC3E}">
        <p14:creationId xmlns:p14="http://schemas.microsoft.com/office/powerpoint/2010/main" val="2890418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E42582C9-10FB-4456-B4B2-9BB71CC70808}" type="slidenum">
              <a:rPr lang="tr-TR" altLang="tr-TR" sz="1200" smtClean="0">
                <a:latin typeface="Times New Roman" panose="02020603050405020304" pitchFamily="18" charset="0"/>
              </a:rPr>
              <a:pPr/>
              <a:t>69</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a:p>
            <a:endParaRPr lang="tr-TR" altLang="tr-TR"/>
          </a:p>
        </p:txBody>
      </p:sp>
    </p:spTree>
    <p:extLst>
      <p:ext uri="{BB962C8B-B14F-4D97-AF65-F5344CB8AC3E}">
        <p14:creationId xmlns:p14="http://schemas.microsoft.com/office/powerpoint/2010/main" val="215660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Hürriyet 25 Ocak 1996, Kaynak Vural Ülkü, Organ Bağışı ve Medya kitabı sayfa 112</a:t>
            </a:r>
          </a:p>
        </p:txBody>
      </p:sp>
      <p:sp>
        <p:nvSpPr>
          <p:cNvPr id="4" name="Slayt Numarası Yer Tutucusu 3"/>
          <p:cNvSpPr>
            <a:spLocks noGrp="1"/>
          </p:cNvSpPr>
          <p:nvPr>
            <p:ph type="sldNum" sz="quarter" idx="10"/>
          </p:nvPr>
        </p:nvSpPr>
        <p:spPr/>
        <p:txBody>
          <a:bodyPr/>
          <a:lstStyle/>
          <a:p>
            <a:pPr>
              <a:defRPr/>
            </a:pPr>
            <a:fld id="{DA257731-E2C9-4970-ADFC-74AD69C77EE3}" type="slidenum">
              <a:rPr lang="tr-TR" altLang="tr-TR" smtClean="0"/>
              <a:pPr>
                <a:defRPr/>
              </a:pPr>
              <a:t>7</a:t>
            </a:fld>
            <a:endParaRPr lang="tr-TR" altLang="tr-TR"/>
          </a:p>
        </p:txBody>
      </p:sp>
    </p:spTree>
    <p:extLst>
      <p:ext uri="{BB962C8B-B14F-4D97-AF65-F5344CB8AC3E}">
        <p14:creationId xmlns:p14="http://schemas.microsoft.com/office/powerpoint/2010/main" val="998800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E42582C9-10FB-4456-B4B2-9BB71CC70808}" type="slidenum">
              <a:rPr lang="tr-TR" altLang="tr-TR" sz="1200" smtClean="0">
                <a:latin typeface="Times New Roman" panose="02020603050405020304" pitchFamily="18" charset="0"/>
              </a:rPr>
              <a:pPr/>
              <a:t>71</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a:p>
            <a:endParaRPr lang="tr-TR" altLang="tr-TR"/>
          </a:p>
        </p:txBody>
      </p:sp>
    </p:spTree>
    <p:extLst>
      <p:ext uri="{BB962C8B-B14F-4D97-AF65-F5344CB8AC3E}">
        <p14:creationId xmlns:p14="http://schemas.microsoft.com/office/powerpoint/2010/main" val="4004043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B622898A-38D9-43E3-B30E-F6104E4EBFFE}" type="slidenum">
              <a:rPr lang="tr-TR" altLang="en-US" sz="1200" smtClean="0">
                <a:latin typeface="Times New Roman" panose="02020603050405020304" pitchFamily="18" charset="0"/>
              </a:rPr>
              <a:pPr/>
              <a:t>72</a:t>
            </a:fld>
            <a:endParaRPr lang="tr-TR" altLang="en-US" sz="1200" smtClean="0"/>
          </a:p>
        </p:txBody>
      </p:sp>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en-US" smtClean="0"/>
              <a:t>x</a:t>
            </a:r>
            <a:endParaRPr lang="en-US" altLang="en-US" smtClean="0"/>
          </a:p>
        </p:txBody>
      </p:sp>
    </p:spTree>
    <p:extLst>
      <p:ext uri="{BB962C8B-B14F-4D97-AF65-F5344CB8AC3E}">
        <p14:creationId xmlns:p14="http://schemas.microsoft.com/office/powerpoint/2010/main" val="138030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Milliyet gazetesi</a:t>
            </a:r>
          </a:p>
          <a:p>
            <a:r>
              <a:rPr lang="tr-TR" dirty="0"/>
              <a:t>https://www.milliyet.com.tr/yazarlar/hasan-pulur/yine-bobrek-calmisiz-5383661</a:t>
            </a:r>
          </a:p>
        </p:txBody>
      </p:sp>
      <p:sp>
        <p:nvSpPr>
          <p:cNvPr id="4" name="Slayt Numarası Yer Tutucusu 3"/>
          <p:cNvSpPr>
            <a:spLocks noGrp="1"/>
          </p:cNvSpPr>
          <p:nvPr>
            <p:ph type="sldNum" sz="quarter" idx="10"/>
          </p:nvPr>
        </p:nvSpPr>
        <p:spPr/>
        <p:txBody>
          <a:bodyPr/>
          <a:lstStyle/>
          <a:p>
            <a:pPr>
              <a:defRPr/>
            </a:pPr>
            <a:fld id="{DA257731-E2C9-4970-ADFC-74AD69C77EE3}" type="slidenum">
              <a:rPr lang="tr-TR" altLang="tr-TR" smtClean="0"/>
              <a:pPr>
                <a:defRPr/>
              </a:pPr>
              <a:t>8</a:t>
            </a:fld>
            <a:endParaRPr lang="tr-TR" altLang="tr-TR"/>
          </a:p>
        </p:txBody>
      </p:sp>
    </p:spTree>
    <p:extLst>
      <p:ext uri="{BB962C8B-B14F-4D97-AF65-F5344CB8AC3E}">
        <p14:creationId xmlns:p14="http://schemas.microsoft.com/office/powerpoint/2010/main" val="205100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ayt Görüntüsü Yer Tutucusu 1"/>
          <p:cNvSpPr>
            <a:spLocks noGrp="1" noRot="1" noChangeAspect="1" noTextEdit="1"/>
          </p:cNvSpPr>
          <p:nvPr>
            <p:ph type="sldImg"/>
          </p:nvPr>
        </p:nvSpPr>
        <p:spPr>
          <a:ln/>
        </p:spPr>
      </p:sp>
      <p:sp>
        <p:nvSpPr>
          <p:cNvPr id="15872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hlinkClick r:id="rId3"/>
              </a:rPr>
              <a:t>https://candyprofessor.com/2010/09/20/keep-slim-and-trim-with-domino-sugar-advertising-in-the-1950s/</a:t>
            </a:r>
            <a:endParaRPr lang="tr-TR" altLang="tr-TR"/>
          </a:p>
          <a:p>
            <a:endParaRPr lang="tr-TR" altLang="tr-TR"/>
          </a:p>
          <a:p>
            <a:r>
              <a:rPr lang="tr-TR" altLang="tr-TR">
                <a:hlinkClick r:id="rId4"/>
              </a:rPr>
              <a:t>https://candyprofessor.com/2010/09/13/candy-box-insert-promotes-weight-loss-1954/</a:t>
            </a:r>
            <a:endParaRPr lang="tr-TR" altLang="tr-TR"/>
          </a:p>
        </p:txBody>
      </p:sp>
      <p:sp>
        <p:nvSpPr>
          <p:cNvPr id="15872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7F0ECCB8-ECB2-4273-8552-7DD6B17B8379}" type="slidenum">
              <a:rPr lang="tr-TR" altLang="tr-TR" sz="1200" smtClean="0">
                <a:latin typeface="Times New Roman" panose="02020603050405020304" pitchFamily="18" charset="0"/>
              </a:rPr>
              <a:pPr/>
              <a:t>9</a:t>
            </a:fld>
            <a:endParaRPr lang="tr-TR" altLang="tr-TR" sz="1200">
              <a:latin typeface="Times New Roman" panose="02020603050405020304" pitchFamily="18" charset="0"/>
            </a:endParaRPr>
          </a:p>
        </p:txBody>
      </p:sp>
    </p:spTree>
    <p:extLst>
      <p:ext uri="{BB962C8B-B14F-4D97-AF65-F5344CB8AC3E}">
        <p14:creationId xmlns:p14="http://schemas.microsoft.com/office/powerpoint/2010/main" val="386300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10</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149177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fld id="{18FB2F51-877D-4E75-8874-AC82C95C69A7}" type="slidenum">
              <a:rPr lang="tr-TR" altLang="tr-TR" sz="1200" smtClean="0">
                <a:latin typeface="Times New Roman" panose="02020603050405020304" pitchFamily="18" charset="0"/>
              </a:rPr>
              <a:pPr/>
              <a:t>11</a:t>
            </a:fld>
            <a:endParaRPr lang="tr-TR"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a:p>
            <a:endParaRPr lang="tr-TR" altLang="tr-TR" dirty="0"/>
          </a:p>
        </p:txBody>
      </p:sp>
    </p:spTree>
    <p:extLst>
      <p:ext uri="{BB962C8B-B14F-4D97-AF65-F5344CB8AC3E}">
        <p14:creationId xmlns:p14="http://schemas.microsoft.com/office/powerpoint/2010/main" val="63061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93750" y="2201863"/>
            <a:ext cx="9004300" cy="1519237"/>
          </a:xfrm>
        </p:spPr>
        <p:txBody>
          <a:bodyPr/>
          <a:lstStyle/>
          <a:p>
            <a:r>
              <a:rPr lang="tr-TR"/>
              <a:t>Asıl başlık stili için tıklatın</a:t>
            </a:r>
          </a:p>
        </p:txBody>
      </p:sp>
      <p:sp>
        <p:nvSpPr>
          <p:cNvPr id="3" name="2 Alt Başlık"/>
          <p:cNvSpPr>
            <a:spLocks noGrp="1"/>
          </p:cNvSpPr>
          <p:nvPr>
            <p:ph type="subTitle" idx="1"/>
          </p:nvPr>
        </p:nvSpPr>
        <p:spPr>
          <a:xfrm>
            <a:off x="1589088" y="4016375"/>
            <a:ext cx="7413625" cy="1809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FDADC1D3-AE34-4C47-AF33-0883630617C8}"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61527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B7F63C4D-D6F3-4226-B4FE-4C4D908523D6}"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73292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829550" y="190500"/>
            <a:ext cx="2251075" cy="56769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076325" y="190500"/>
            <a:ext cx="6600825" cy="56769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95971047-BAB3-4D3E-8E96-3024DA90423B}"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14378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07333291-7402-4FBF-AA53-4A49B357A776}"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12626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36613" y="4554538"/>
            <a:ext cx="9002712" cy="140652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836613" y="3003550"/>
            <a:ext cx="9002712" cy="15509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F7679891-7905-4E34-A39E-FDD2345164EF}"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4805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076325" y="1616075"/>
            <a:ext cx="442595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654675" y="1616075"/>
            <a:ext cx="442595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lvl1pPr>
              <a:defRPr/>
            </a:lvl1pPr>
          </a:lstStyle>
          <a:p>
            <a:pPr>
              <a:defRPr/>
            </a:pPr>
            <a:endParaRPr lang="tr-TR" altLang="tr-TR"/>
          </a:p>
        </p:txBody>
      </p:sp>
      <p:sp>
        <p:nvSpPr>
          <p:cNvPr id="6" name="5 Altbilgi Yer Tutucusu"/>
          <p:cNvSpPr>
            <a:spLocks noGrp="1"/>
          </p:cNvSpPr>
          <p:nvPr>
            <p:ph type="ftr" sz="quarter" idx="11"/>
          </p:nvPr>
        </p:nvSpPr>
        <p:spPr/>
        <p:txBody>
          <a:bodyPr/>
          <a:lstStyle>
            <a:lvl1pPr>
              <a:defRPr/>
            </a:lvl1pPr>
          </a:lstStyle>
          <a:p>
            <a:pPr>
              <a:defRPr/>
            </a:pPr>
            <a:endParaRPr lang="tr-TR" altLang="tr-TR"/>
          </a:p>
        </p:txBody>
      </p:sp>
      <p:sp>
        <p:nvSpPr>
          <p:cNvPr id="7" name="6 Slayt Numarası Yer Tutucusu"/>
          <p:cNvSpPr>
            <a:spLocks noGrp="1"/>
          </p:cNvSpPr>
          <p:nvPr>
            <p:ph type="sldNum" sz="quarter" idx="12"/>
          </p:nvPr>
        </p:nvSpPr>
        <p:spPr/>
        <p:txBody>
          <a:bodyPr/>
          <a:lstStyle>
            <a:lvl1pPr>
              <a:defRPr/>
            </a:lvl1pPr>
          </a:lstStyle>
          <a:p>
            <a:pPr>
              <a:defRPr/>
            </a:pPr>
            <a:fld id="{32002422-7416-4ACC-BFA4-87A0C25EA162}"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100411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0225" y="284163"/>
            <a:ext cx="9531350" cy="11811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530225" y="1585913"/>
            <a:ext cx="4679950" cy="661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530225" y="2247900"/>
            <a:ext cx="4679950" cy="4083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5380038" y="1585913"/>
            <a:ext cx="4681537" cy="661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5380038" y="2247900"/>
            <a:ext cx="4681537" cy="4083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lvl1pPr>
              <a:defRPr/>
            </a:lvl1pPr>
          </a:lstStyle>
          <a:p>
            <a:pPr>
              <a:defRPr/>
            </a:pPr>
            <a:endParaRPr lang="tr-TR" altLang="tr-TR"/>
          </a:p>
        </p:txBody>
      </p:sp>
      <p:sp>
        <p:nvSpPr>
          <p:cNvPr id="8" name="7 Altbilgi Yer Tutucusu"/>
          <p:cNvSpPr>
            <a:spLocks noGrp="1"/>
          </p:cNvSpPr>
          <p:nvPr>
            <p:ph type="ftr" sz="quarter" idx="11"/>
          </p:nvPr>
        </p:nvSpPr>
        <p:spPr/>
        <p:txBody>
          <a:bodyPr/>
          <a:lstStyle>
            <a:lvl1pPr>
              <a:defRPr/>
            </a:lvl1pPr>
          </a:lstStyle>
          <a:p>
            <a:pPr>
              <a:defRPr/>
            </a:pPr>
            <a:endParaRPr lang="tr-TR" altLang="tr-TR"/>
          </a:p>
        </p:txBody>
      </p:sp>
      <p:sp>
        <p:nvSpPr>
          <p:cNvPr id="9" name="8 Slayt Numarası Yer Tutucusu"/>
          <p:cNvSpPr>
            <a:spLocks noGrp="1"/>
          </p:cNvSpPr>
          <p:nvPr>
            <p:ph type="sldNum" sz="quarter" idx="12"/>
          </p:nvPr>
        </p:nvSpPr>
        <p:spPr/>
        <p:txBody>
          <a:bodyPr/>
          <a:lstStyle>
            <a:lvl1pPr>
              <a:defRPr/>
            </a:lvl1pPr>
          </a:lstStyle>
          <a:p>
            <a:pPr>
              <a:defRPr/>
            </a:pPr>
            <a:fld id="{D280654E-BEAE-4E2B-A238-A497DE7853BC}"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96348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lvl1pPr>
              <a:defRPr/>
            </a:lvl1pPr>
          </a:lstStyle>
          <a:p>
            <a:pPr>
              <a:defRPr/>
            </a:pPr>
            <a:endParaRPr lang="tr-TR" altLang="tr-TR"/>
          </a:p>
        </p:txBody>
      </p:sp>
      <p:sp>
        <p:nvSpPr>
          <p:cNvPr id="4" name="3 Altbilgi Yer Tutucusu"/>
          <p:cNvSpPr>
            <a:spLocks noGrp="1"/>
          </p:cNvSpPr>
          <p:nvPr>
            <p:ph type="ftr" sz="quarter" idx="11"/>
          </p:nvPr>
        </p:nvSpPr>
        <p:spPr/>
        <p:txBody>
          <a:bodyPr/>
          <a:lstStyle>
            <a:lvl1pPr>
              <a:defRPr/>
            </a:lvl1pPr>
          </a:lstStyle>
          <a:p>
            <a:pPr>
              <a:defRPr/>
            </a:pPr>
            <a:endParaRPr lang="tr-TR" altLang="tr-TR"/>
          </a:p>
        </p:txBody>
      </p:sp>
      <p:sp>
        <p:nvSpPr>
          <p:cNvPr id="5" name="4 Slayt Numarası Yer Tutucusu"/>
          <p:cNvSpPr>
            <a:spLocks noGrp="1"/>
          </p:cNvSpPr>
          <p:nvPr>
            <p:ph type="sldNum" sz="quarter" idx="12"/>
          </p:nvPr>
        </p:nvSpPr>
        <p:spPr/>
        <p:txBody>
          <a:bodyPr/>
          <a:lstStyle>
            <a:lvl1pPr>
              <a:defRPr/>
            </a:lvl1pPr>
          </a:lstStyle>
          <a:p>
            <a:pPr>
              <a:defRPr/>
            </a:pPr>
            <a:fld id="{3B2D0A23-0D93-4777-9FFC-A5B91BA43985}"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370191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endParaRPr lang="tr-TR" altLang="tr-TR"/>
          </a:p>
        </p:txBody>
      </p:sp>
      <p:sp>
        <p:nvSpPr>
          <p:cNvPr id="3" name="2 Altbilgi Yer Tutucusu"/>
          <p:cNvSpPr>
            <a:spLocks noGrp="1"/>
          </p:cNvSpPr>
          <p:nvPr>
            <p:ph type="ftr" sz="quarter" idx="11"/>
          </p:nvPr>
        </p:nvSpPr>
        <p:spPr/>
        <p:txBody>
          <a:bodyPr/>
          <a:lstStyle>
            <a:lvl1pPr>
              <a:defRPr/>
            </a:lvl1pPr>
          </a:lstStyle>
          <a:p>
            <a:pPr>
              <a:defRPr/>
            </a:pPr>
            <a:endParaRPr lang="tr-TR" altLang="tr-TR"/>
          </a:p>
        </p:txBody>
      </p:sp>
      <p:sp>
        <p:nvSpPr>
          <p:cNvPr id="4" name="3 Slayt Numarası Yer Tutucusu"/>
          <p:cNvSpPr>
            <a:spLocks noGrp="1"/>
          </p:cNvSpPr>
          <p:nvPr>
            <p:ph type="sldNum" sz="quarter" idx="12"/>
          </p:nvPr>
        </p:nvSpPr>
        <p:spPr/>
        <p:txBody>
          <a:bodyPr/>
          <a:lstStyle>
            <a:lvl1pPr>
              <a:defRPr/>
            </a:lvl1pPr>
          </a:lstStyle>
          <a:p>
            <a:pPr>
              <a:defRPr/>
            </a:pPr>
            <a:fld id="{755B0B72-3D38-4B0E-B433-B033D8DE9BFB}"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6325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0225" y="282575"/>
            <a:ext cx="3484563" cy="12001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141788" y="282575"/>
            <a:ext cx="5919787" cy="6048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530225" y="1482725"/>
            <a:ext cx="3484563" cy="4848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endParaRPr lang="tr-TR" altLang="tr-TR"/>
          </a:p>
        </p:txBody>
      </p:sp>
      <p:sp>
        <p:nvSpPr>
          <p:cNvPr id="6" name="5 Altbilgi Yer Tutucusu"/>
          <p:cNvSpPr>
            <a:spLocks noGrp="1"/>
          </p:cNvSpPr>
          <p:nvPr>
            <p:ph type="ftr" sz="quarter" idx="11"/>
          </p:nvPr>
        </p:nvSpPr>
        <p:spPr/>
        <p:txBody>
          <a:bodyPr/>
          <a:lstStyle>
            <a:lvl1pPr>
              <a:defRPr/>
            </a:lvl1pPr>
          </a:lstStyle>
          <a:p>
            <a:pPr>
              <a:defRPr/>
            </a:pPr>
            <a:endParaRPr lang="tr-TR" altLang="tr-TR"/>
          </a:p>
        </p:txBody>
      </p:sp>
      <p:sp>
        <p:nvSpPr>
          <p:cNvPr id="7" name="6 Slayt Numarası Yer Tutucusu"/>
          <p:cNvSpPr>
            <a:spLocks noGrp="1"/>
          </p:cNvSpPr>
          <p:nvPr>
            <p:ph type="sldNum" sz="quarter" idx="12"/>
          </p:nvPr>
        </p:nvSpPr>
        <p:spPr/>
        <p:txBody>
          <a:bodyPr/>
          <a:lstStyle>
            <a:lvl1pPr>
              <a:defRPr/>
            </a:lvl1pPr>
          </a:lstStyle>
          <a:p>
            <a:pPr>
              <a:defRPr/>
            </a:pPr>
            <a:fld id="{A2D177BF-577D-4F76-B6D3-6DE2221D4F0D}"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6642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76450" y="4960938"/>
            <a:ext cx="6354763" cy="585787"/>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076450" y="633413"/>
            <a:ext cx="6354763"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076450" y="5546725"/>
            <a:ext cx="6354763" cy="831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endParaRPr lang="tr-TR" altLang="tr-TR"/>
          </a:p>
        </p:txBody>
      </p:sp>
      <p:sp>
        <p:nvSpPr>
          <p:cNvPr id="6" name="5 Altbilgi Yer Tutucusu"/>
          <p:cNvSpPr>
            <a:spLocks noGrp="1"/>
          </p:cNvSpPr>
          <p:nvPr>
            <p:ph type="ftr" sz="quarter" idx="11"/>
          </p:nvPr>
        </p:nvSpPr>
        <p:spPr/>
        <p:txBody>
          <a:bodyPr/>
          <a:lstStyle>
            <a:lvl1pPr>
              <a:defRPr/>
            </a:lvl1pPr>
          </a:lstStyle>
          <a:p>
            <a:pPr>
              <a:defRPr/>
            </a:pPr>
            <a:endParaRPr lang="tr-TR" altLang="tr-TR"/>
          </a:p>
        </p:txBody>
      </p:sp>
      <p:sp>
        <p:nvSpPr>
          <p:cNvPr id="7" name="6 Slayt Numarası Yer Tutucusu"/>
          <p:cNvSpPr>
            <a:spLocks noGrp="1"/>
          </p:cNvSpPr>
          <p:nvPr>
            <p:ph type="sldNum" sz="quarter" idx="12"/>
          </p:nvPr>
        </p:nvSpPr>
        <p:spPr/>
        <p:txBody>
          <a:bodyPr/>
          <a:lstStyle>
            <a:lvl1pPr>
              <a:defRPr/>
            </a:lvl1pPr>
          </a:lstStyle>
          <a:p>
            <a:pPr>
              <a:defRPr/>
            </a:pPr>
            <a:fld id="{698EFBCF-CAB6-43EE-AD00-00EF475336DB}" type="slidenum">
              <a:rPr lang="tr-TR" altLang="tr-TR"/>
              <a:pPr>
                <a:defRPr/>
              </a:pPr>
              <a:t>‹#›</a:t>
            </a:fld>
            <a:endParaRPr lang="tr-TR" altLang="tr-TR">
              <a:latin typeface="Times New Roman Tur" panose="02020603050405020304" pitchFamily="18" charset="0"/>
            </a:endParaRPr>
          </a:p>
        </p:txBody>
      </p:sp>
    </p:spTree>
    <p:extLst>
      <p:ext uri="{BB962C8B-B14F-4D97-AF65-F5344CB8AC3E}">
        <p14:creationId xmlns:p14="http://schemas.microsoft.com/office/powerpoint/2010/main" val="2982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6325" y="190500"/>
            <a:ext cx="90043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ctr" anchorCtr="0" compatLnSpc="1">
            <a:prstTxWarp prst="textNoShape">
              <a:avLst/>
            </a:prstTxWarp>
          </a:bodyPr>
          <a:lstStyle/>
          <a:p>
            <a:pPr lvl="0"/>
            <a:r>
              <a:rPr lang="tr-TR" altLang="tr-TR"/>
              <a:t>Click to edit Master title style</a:t>
            </a:r>
          </a:p>
        </p:txBody>
      </p:sp>
      <p:sp>
        <p:nvSpPr>
          <p:cNvPr id="1027" name="Rectangle 3"/>
          <p:cNvSpPr>
            <a:spLocks noGrp="1" noChangeArrowheads="1"/>
          </p:cNvSpPr>
          <p:nvPr>
            <p:ph type="body" idx="1"/>
          </p:nvPr>
        </p:nvSpPr>
        <p:spPr bwMode="auto">
          <a:xfrm>
            <a:off x="1076325" y="1616075"/>
            <a:ext cx="90043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p:cNvSpPr>
            <a:spLocks noGrp="1" noChangeArrowheads="1"/>
          </p:cNvSpPr>
          <p:nvPr>
            <p:ph type="dt" sz="half" idx="2"/>
          </p:nvPr>
        </p:nvSpPr>
        <p:spPr bwMode="auto">
          <a:xfrm>
            <a:off x="793750" y="6456363"/>
            <a:ext cx="2206625" cy="473075"/>
          </a:xfrm>
          <a:prstGeom prst="rect">
            <a:avLst/>
          </a:prstGeom>
          <a:noFill/>
          <a:ln w="9525">
            <a:noFill/>
            <a:miter lim="800000"/>
            <a:headEnd/>
            <a:tailEnd/>
          </a:ln>
          <a:effectLst/>
        </p:spPr>
        <p:txBody>
          <a:bodyPr vert="horz" wrap="square" lIns="101600" tIns="50800" rIns="101600" bIns="50800" numCol="1" anchor="t" anchorCtr="0" compatLnSpc="1">
            <a:prstTxWarp prst="textNoShape">
              <a:avLst/>
            </a:prstTxWarp>
          </a:bodyPr>
          <a:lstStyle>
            <a:lvl1pPr>
              <a:defRPr sz="1500"/>
            </a:lvl1pPr>
          </a:lstStyle>
          <a:p>
            <a:pPr>
              <a:defRPr/>
            </a:pPr>
            <a:endParaRPr lang="tr-TR" altLang="tr-TR"/>
          </a:p>
        </p:txBody>
      </p:sp>
      <p:sp>
        <p:nvSpPr>
          <p:cNvPr id="1029" name="Rectangle 5"/>
          <p:cNvSpPr>
            <a:spLocks noGrp="1" noChangeArrowheads="1"/>
          </p:cNvSpPr>
          <p:nvPr>
            <p:ph type="ftr" sz="quarter" idx="3"/>
          </p:nvPr>
        </p:nvSpPr>
        <p:spPr bwMode="auto">
          <a:xfrm>
            <a:off x="3619500" y="6456363"/>
            <a:ext cx="3352800" cy="473075"/>
          </a:xfrm>
          <a:prstGeom prst="rect">
            <a:avLst/>
          </a:prstGeom>
          <a:noFill/>
          <a:ln w="9525">
            <a:noFill/>
            <a:miter lim="800000"/>
            <a:headEnd/>
            <a:tailEnd/>
          </a:ln>
          <a:effectLst/>
        </p:spPr>
        <p:txBody>
          <a:bodyPr vert="horz" wrap="square" lIns="101600" tIns="50800" rIns="101600" bIns="50800" numCol="1" anchor="t" anchorCtr="0" compatLnSpc="1">
            <a:prstTxWarp prst="textNoShape">
              <a:avLst/>
            </a:prstTxWarp>
          </a:bodyPr>
          <a:lstStyle>
            <a:lvl1pPr algn="ctr">
              <a:defRPr sz="1500"/>
            </a:lvl1pPr>
          </a:lstStyle>
          <a:p>
            <a:pPr>
              <a:defRPr/>
            </a:pPr>
            <a:endParaRPr lang="tr-TR" altLang="tr-TR"/>
          </a:p>
        </p:txBody>
      </p:sp>
      <p:sp>
        <p:nvSpPr>
          <p:cNvPr id="1030" name="Rectangle 6"/>
          <p:cNvSpPr>
            <a:spLocks noGrp="1" noChangeArrowheads="1"/>
          </p:cNvSpPr>
          <p:nvPr>
            <p:ph type="sldNum" sz="quarter" idx="4"/>
          </p:nvPr>
        </p:nvSpPr>
        <p:spPr bwMode="auto">
          <a:xfrm>
            <a:off x="7591425" y="6456363"/>
            <a:ext cx="2206625" cy="473075"/>
          </a:xfrm>
          <a:prstGeom prst="rect">
            <a:avLst/>
          </a:prstGeom>
          <a:noFill/>
          <a:ln w="9525">
            <a:noFill/>
            <a:miter lim="800000"/>
            <a:headEnd/>
            <a:tailEnd/>
          </a:ln>
          <a:effectLst/>
        </p:spPr>
        <p:txBody>
          <a:bodyPr vert="horz" wrap="square" lIns="101600" tIns="50800" rIns="101600" bIns="50800" numCol="1" anchor="t" anchorCtr="0" compatLnSpc="1">
            <a:prstTxWarp prst="textNoShape">
              <a:avLst/>
            </a:prstTxWarp>
          </a:bodyPr>
          <a:lstStyle>
            <a:lvl1pPr algn="r">
              <a:defRPr sz="1500">
                <a:latin typeface="Times New Roman" panose="02020603050405020304" pitchFamily="18" charset="0"/>
              </a:defRPr>
            </a:lvl1pPr>
          </a:lstStyle>
          <a:p>
            <a:pPr>
              <a:defRPr/>
            </a:pPr>
            <a:fld id="{B3821857-F1D9-47A4-85A3-A7D31151ECC7}"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Lst>
  <p:txStyles>
    <p:titleStyle>
      <a:lvl1pPr algn="ctr" defTabSz="1009650" rtl="0" eaLnBrk="0" fontAlgn="base" hangingPunct="0">
        <a:spcBef>
          <a:spcPct val="0"/>
        </a:spcBef>
        <a:spcAft>
          <a:spcPct val="0"/>
        </a:spcAft>
        <a:defRPr sz="5400" b="1">
          <a:solidFill>
            <a:srgbClr val="FFFF00"/>
          </a:solidFill>
          <a:latin typeface="+mj-lt"/>
          <a:ea typeface="+mj-ea"/>
          <a:cs typeface="+mj-cs"/>
        </a:defRPr>
      </a:lvl1pPr>
      <a:lvl2pPr algn="ctr" defTabSz="1009650" rtl="0" eaLnBrk="0" fontAlgn="base" hangingPunct="0">
        <a:spcBef>
          <a:spcPct val="0"/>
        </a:spcBef>
        <a:spcAft>
          <a:spcPct val="0"/>
        </a:spcAft>
        <a:defRPr sz="5400" b="1">
          <a:solidFill>
            <a:srgbClr val="FFFF00"/>
          </a:solidFill>
          <a:latin typeface="Arial" pitchFamily="34" charset="0"/>
        </a:defRPr>
      </a:lvl2pPr>
      <a:lvl3pPr algn="ctr" defTabSz="1009650" rtl="0" eaLnBrk="0" fontAlgn="base" hangingPunct="0">
        <a:spcBef>
          <a:spcPct val="0"/>
        </a:spcBef>
        <a:spcAft>
          <a:spcPct val="0"/>
        </a:spcAft>
        <a:defRPr sz="5400" b="1">
          <a:solidFill>
            <a:srgbClr val="FFFF00"/>
          </a:solidFill>
          <a:latin typeface="Arial" pitchFamily="34" charset="0"/>
        </a:defRPr>
      </a:lvl3pPr>
      <a:lvl4pPr algn="ctr" defTabSz="1009650" rtl="0" eaLnBrk="0" fontAlgn="base" hangingPunct="0">
        <a:spcBef>
          <a:spcPct val="0"/>
        </a:spcBef>
        <a:spcAft>
          <a:spcPct val="0"/>
        </a:spcAft>
        <a:defRPr sz="5400" b="1">
          <a:solidFill>
            <a:srgbClr val="FFFF00"/>
          </a:solidFill>
          <a:latin typeface="Arial" pitchFamily="34" charset="0"/>
        </a:defRPr>
      </a:lvl4pPr>
      <a:lvl5pPr algn="ctr" defTabSz="1009650" rtl="0" eaLnBrk="0" fontAlgn="base" hangingPunct="0">
        <a:spcBef>
          <a:spcPct val="0"/>
        </a:spcBef>
        <a:spcAft>
          <a:spcPct val="0"/>
        </a:spcAft>
        <a:defRPr sz="5400" b="1">
          <a:solidFill>
            <a:srgbClr val="FFFF00"/>
          </a:solidFill>
          <a:latin typeface="Arial" pitchFamily="34" charset="0"/>
        </a:defRPr>
      </a:lvl5pPr>
      <a:lvl6pPr marL="457200" algn="ctr" defTabSz="1009650" rtl="0" eaLnBrk="0" fontAlgn="base" hangingPunct="0">
        <a:spcBef>
          <a:spcPct val="0"/>
        </a:spcBef>
        <a:spcAft>
          <a:spcPct val="0"/>
        </a:spcAft>
        <a:defRPr sz="5400" b="1">
          <a:solidFill>
            <a:srgbClr val="FFFF00"/>
          </a:solidFill>
          <a:latin typeface="Arial" pitchFamily="34" charset="0"/>
        </a:defRPr>
      </a:lvl6pPr>
      <a:lvl7pPr marL="914400" algn="ctr" defTabSz="1009650" rtl="0" eaLnBrk="0" fontAlgn="base" hangingPunct="0">
        <a:spcBef>
          <a:spcPct val="0"/>
        </a:spcBef>
        <a:spcAft>
          <a:spcPct val="0"/>
        </a:spcAft>
        <a:defRPr sz="5400" b="1">
          <a:solidFill>
            <a:srgbClr val="FFFF00"/>
          </a:solidFill>
          <a:latin typeface="Arial" pitchFamily="34" charset="0"/>
        </a:defRPr>
      </a:lvl7pPr>
      <a:lvl8pPr marL="1371600" algn="ctr" defTabSz="1009650" rtl="0" eaLnBrk="0" fontAlgn="base" hangingPunct="0">
        <a:spcBef>
          <a:spcPct val="0"/>
        </a:spcBef>
        <a:spcAft>
          <a:spcPct val="0"/>
        </a:spcAft>
        <a:defRPr sz="5400" b="1">
          <a:solidFill>
            <a:srgbClr val="FFFF00"/>
          </a:solidFill>
          <a:latin typeface="Arial" pitchFamily="34" charset="0"/>
        </a:defRPr>
      </a:lvl8pPr>
      <a:lvl9pPr marL="1828800" algn="ctr" defTabSz="1009650" rtl="0" eaLnBrk="0" fontAlgn="base" hangingPunct="0">
        <a:spcBef>
          <a:spcPct val="0"/>
        </a:spcBef>
        <a:spcAft>
          <a:spcPct val="0"/>
        </a:spcAft>
        <a:defRPr sz="5400" b="1">
          <a:solidFill>
            <a:srgbClr val="FFFF00"/>
          </a:solidFill>
          <a:latin typeface="Arial" pitchFamily="34" charset="0"/>
        </a:defRPr>
      </a:lvl9pPr>
    </p:titleStyle>
    <p:bodyStyle>
      <a:lvl1pPr marL="379413" indent="-379413" algn="l" defTabSz="1009650" rtl="0" eaLnBrk="0" fontAlgn="base" hangingPunct="0">
        <a:lnSpc>
          <a:spcPct val="120000"/>
        </a:lnSpc>
        <a:spcBef>
          <a:spcPct val="20000"/>
        </a:spcBef>
        <a:spcAft>
          <a:spcPct val="0"/>
        </a:spcAft>
        <a:buClr>
          <a:srgbClr val="FFFF00"/>
        </a:buClr>
        <a:buSzPct val="89000"/>
        <a:buFont typeface="Monotype Sorts" charset="2"/>
        <a:buChar char="l"/>
        <a:defRPr sz="3200" b="1">
          <a:solidFill>
            <a:schemeClr val="bg1"/>
          </a:solidFill>
          <a:latin typeface="+mn-lt"/>
          <a:ea typeface="+mn-ea"/>
          <a:cs typeface="+mn-cs"/>
        </a:defRPr>
      </a:lvl1pPr>
      <a:lvl2pPr marL="820738" indent="-315913" algn="l" defTabSz="1009650" rtl="0" eaLnBrk="0" fontAlgn="base" hangingPunct="0">
        <a:lnSpc>
          <a:spcPct val="120000"/>
        </a:lnSpc>
        <a:spcBef>
          <a:spcPct val="20000"/>
        </a:spcBef>
        <a:spcAft>
          <a:spcPct val="0"/>
        </a:spcAft>
        <a:buClr>
          <a:srgbClr val="FFFF00"/>
        </a:buClr>
        <a:buSzPct val="89000"/>
        <a:buChar char="–"/>
        <a:defRPr sz="2800" b="1">
          <a:solidFill>
            <a:schemeClr val="bg1"/>
          </a:solidFill>
          <a:latin typeface="+mn-lt"/>
        </a:defRPr>
      </a:lvl2pPr>
      <a:lvl3pPr marL="1262063" indent="-252413" algn="l" defTabSz="1009650" rtl="0" eaLnBrk="0" fontAlgn="base" hangingPunct="0">
        <a:lnSpc>
          <a:spcPct val="120000"/>
        </a:lnSpc>
        <a:spcBef>
          <a:spcPct val="20000"/>
        </a:spcBef>
        <a:spcAft>
          <a:spcPct val="0"/>
        </a:spcAft>
        <a:buChar char="•"/>
        <a:defRPr sz="2800" b="1">
          <a:solidFill>
            <a:schemeClr val="bg1"/>
          </a:solidFill>
          <a:latin typeface="+mn-lt"/>
        </a:defRPr>
      </a:lvl3pPr>
      <a:lvl4pPr marL="1768475" indent="-254000" algn="l" defTabSz="1009650" rtl="0" eaLnBrk="0" fontAlgn="base" hangingPunct="0">
        <a:lnSpc>
          <a:spcPct val="120000"/>
        </a:lnSpc>
        <a:spcBef>
          <a:spcPct val="20000"/>
        </a:spcBef>
        <a:spcAft>
          <a:spcPct val="0"/>
        </a:spcAft>
        <a:buChar char="–"/>
        <a:defRPr sz="2200" b="1">
          <a:solidFill>
            <a:schemeClr val="bg1"/>
          </a:solidFill>
          <a:latin typeface="+mn-lt"/>
        </a:defRPr>
      </a:lvl4pPr>
      <a:lvl5pPr marL="2273300" indent="-252413" algn="l" defTabSz="1009650" rtl="0" eaLnBrk="0" fontAlgn="base" hangingPunct="0">
        <a:lnSpc>
          <a:spcPct val="120000"/>
        </a:lnSpc>
        <a:spcBef>
          <a:spcPct val="20000"/>
        </a:spcBef>
        <a:spcAft>
          <a:spcPct val="0"/>
        </a:spcAft>
        <a:buChar char="»"/>
        <a:defRPr sz="2200" b="1">
          <a:solidFill>
            <a:schemeClr val="bg1"/>
          </a:solidFill>
          <a:latin typeface="+mn-lt"/>
        </a:defRPr>
      </a:lvl5pPr>
      <a:lvl6pPr marL="2730500" indent="-252413" algn="l" defTabSz="1009650" rtl="0" eaLnBrk="0" fontAlgn="base" hangingPunct="0">
        <a:lnSpc>
          <a:spcPct val="120000"/>
        </a:lnSpc>
        <a:spcBef>
          <a:spcPct val="20000"/>
        </a:spcBef>
        <a:spcAft>
          <a:spcPct val="0"/>
        </a:spcAft>
        <a:buChar char="»"/>
        <a:defRPr sz="2200" b="1">
          <a:solidFill>
            <a:schemeClr val="bg1"/>
          </a:solidFill>
          <a:latin typeface="+mn-lt"/>
        </a:defRPr>
      </a:lvl6pPr>
      <a:lvl7pPr marL="3187700" indent="-252413" algn="l" defTabSz="1009650" rtl="0" eaLnBrk="0" fontAlgn="base" hangingPunct="0">
        <a:lnSpc>
          <a:spcPct val="120000"/>
        </a:lnSpc>
        <a:spcBef>
          <a:spcPct val="20000"/>
        </a:spcBef>
        <a:spcAft>
          <a:spcPct val="0"/>
        </a:spcAft>
        <a:buChar char="»"/>
        <a:defRPr sz="2200" b="1">
          <a:solidFill>
            <a:schemeClr val="bg1"/>
          </a:solidFill>
          <a:latin typeface="+mn-lt"/>
        </a:defRPr>
      </a:lvl7pPr>
      <a:lvl8pPr marL="3644900" indent="-252413" algn="l" defTabSz="1009650" rtl="0" eaLnBrk="0" fontAlgn="base" hangingPunct="0">
        <a:lnSpc>
          <a:spcPct val="120000"/>
        </a:lnSpc>
        <a:spcBef>
          <a:spcPct val="20000"/>
        </a:spcBef>
        <a:spcAft>
          <a:spcPct val="0"/>
        </a:spcAft>
        <a:buChar char="»"/>
        <a:defRPr sz="2200" b="1">
          <a:solidFill>
            <a:schemeClr val="bg1"/>
          </a:solidFill>
          <a:latin typeface="+mn-lt"/>
        </a:defRPr>
      </a:lvl8pPr>
      <a:lvl9pPr marL="4102100" indent="-252413" algn="l" defTabSz="1009650" rtl="0" eaLnBrk="0" fontAlgn="base" hangingPunct="0">
        <a:lnSpc>
          <a:spcPct val="120000"/>
        </a:lnSpc>
        <a:spcBef>
          <a:spcPct val="20000"/>
        </a:spcBef>
        <a:spcAft>
          <a:spcPct val="0"/>
        </a:spcAft>
        <a:buChar char="»"/>
        <a:defRPr sz="2200" b="1">
          <a:solidFill>
            <a:schemeClr val="bg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ekinakpolat.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ndyprofessor.com/2010/09/20/keep-slim-and-trim-with-domino-sugar-advertising-in-the-195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590550"/>
            <a:ext cx="9967913" cy="1181100"/>
          </a:xfrm>
        </p:spPr>
        <p:txBody>
          <a:bodyPr/>
          <a:lstStyle/>
          <a:p>
            <a:r>
              <a:rPr lang="tr-TR" sz="4400" dirty="0" smtClean="0">
                <a:latin typeface="Comic Sans MS" panose="030F0702030302020204" pitchFamily="66" charset="0"/>
              </a:rPr>
              <a:t>SU TUZ VE SOSYAL MEDYA</a:t>
            </a:r>
            <a:endParaRPr lang="tr-TR" altLang="en-US" sz="4400" dirty="0">
              <a:latin typeface="Comic Sans MS" panose="030F0702030302020204" pitchFamily="66" charset="0"/>
            </a:endParaRPr>
          </a:p>
        </p:txBody>
      </p:sp>
      <p:sp>
        <p:nvSpPr>
          <p:cNvPr id="15363" name="Rectangle 3"/>
          <p:cNvSpPr>
            <a:spLocks noGrp="1" noChangeArrowheads="1"/>
          </p:cNvSpPr>
          <p:nvPr>
            <p:ph type="body" idx="1"/>
          </p:nvPr>
        </p:nvSpPr>
        <p:spPr>
          <a:xfrm>
            <a:off x="1047750" y="2247900"/>
            <a:ext cx="9004300" cy="4251325"/>
          </a:xfrm>
        </p:spPr>
        <p:txBody>
          <a:bodyPr/>
          <a:lstStyle/>
          <a:p>
            <a:pPr algn="ctr">
              <a:buFont typeface="Monotype Sorts" charset="2"/>
              <a:buNone/>
            </a:pPr>
            <a:r>
              <a:rPr lang="tr-TR" altLang="en-US" dirty="0">
                <a:latin typeface="Comic Sans MS" panose="030F0702030302020204" pitchFamily="66" charset="0"/>
              </a:rPr>
              <a:t>Prof. Dr. Tekin AKPOLAT</a:t>
            </a:r>
          </a:p>
          <a:p>
            <a:pPr algn="ctr">
              <a:buFont typeface="Monotype Sorts" charset="2"/>
              <a:buNone/>
            </a:pPr>
            <a:r>
              <a:rPr lang="tr-TR" altLang="en-US" dirty="0">
                <a:latin typeface="Comic Sans MS" panose="030F0702030302020204" pitchFamily="66" charset="0"/>
              </a:rPr>
              <a:t>Liv </a:t>
            </a:r>
            <a:r>
              <a:rPr lang="tr-TR" altLang="en-US" dirty="0" err="1">
                <a:latin typeface="Comic Sans MS" panose="030F0702030302020204" pitchFamily="66" charset="0"/>
              </a:rPr>
              <a:t>Hospital</a:t>
            </a:r>
            <a:r>
              <a:rPr lang="tr-TR" altLang="en-US" dirty="0">
                <a:latin typeface="Comic Sans MS" panose="030F0702030302020204" pitchFamily="66" charset="0"/>
              </a:rPr>
              <a:t>-İSTANBUL</a:t>
            </a:r>
          </a:p>
          <a:p>
            <a:pPr algn="ctr">
              <a:buFont typeface="Monotype Sorts" charset="2"/>
              <a:buNone/>
            </a:pPr>
            <a:r>
              <a:rPr lang="tr-TR" altLang="en-US" dirty="0">
                <a:latin typeface="Comic Sans MS" panose="030F0702030302020204" pitchFamily="66" charset="0"/>
              </a:rPr>
              <a:t>İstinye Üniversitesi Tıp Fakültesi</a:t>
            </a:r>
          </a:p>
          <a:p>
            <a:pPr algn="ctr">
              <a:buFont typeface="Monotype Sorts" charset="2"/>
              <a:buNone/>
            </a:pPr>
            <a:r>
              <a:rPr lang="tr-TR" altLang="en-US" dirty="0" smtClean="0">
                <a:latin typeface="Comic Sans MS" panose="030F0702030302020204" pitchFamily="66" charset="0"/>
              </a:rPr>
              <a:t>10 Aralık 2025</a:t>
            </a:r>
            <a:endParaRPr lang="tr-TR" altLang="en-US" dirty="0">
              <a:latin typeface="Comic Sans MS" panose="030F0702030302020204" pitchFamily="66" charset="0"/>
            </a:endParaRPr>
          </a:p>
          <a:p>
            <a:pPr algn="ctr">
              <a:buFont typeface="Monotype Sorts" charset="2"/>
              <a:buNone/>
            </a:pPr>
            <a:r>
              <a:rPr lang="tr-TR" altLang="en-US" dirty="0">
                <a:solidFill>
                  <a:srgbClr val="FFFF00"/>
                </a:solidFill>
                <a:latin typeface="Comic Sans MS" panose="030F0702030302020204" pitchFamily="66" charset="0"/>
              </a:rPr>
              <a:t>www.tekinakpolat.com</a:t>
            </a:r>
          </a:p>
          <a:p>
            <a:pPr algn="ctr">
              <a:buFont typeface="Monotype Sorts" charset="2"/>
              <a:buNone/>
            </a:pPr>
            <a:endParaRPr lang="tr-TR" altLang="en-US" dirty="0">
              <a:latin typeface="Comic Sans MS" panose="030F0702030302020204" pitchFamily="66" charset="0"/>
            </a:endParaRPr>
          </a:p>
        </p:txBody>
      </p:sp>
      <p:pic>
        <p:nvPicPr>
          <p:cNvPr id="15364" name="Picture 6" descr="https://encrypted-tbn0.gstatic.com/images?q=tbn:ANd9GcRAYcEN429V7jCAWWVWfiAQe6EQwS9p79gy7mAXTS7ZTSELGx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400550"/>
            <a:ext cx="23764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tekin.akpolat\Desktop\hepsison\onemliler\kongre nefroloji 2017\istinye universite logo 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8650" y="4400550"/>
            <a:ext cx="22145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dirty="0">
                <a:latin typeface="Comic Sans MS" panose="030F0702030302020204" pitchFamily="66" charset="0"/>
              </a:rPr>
              <a:t>Plan</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Sosyal medya </a:t>
            </a: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gelişimi</a:t>
            </a:r>
          </a:p>
          <a:p>
            <a:pPr>
              <a:lnSpc>
                <a:spcPct val="100000"/>
              </a:lnSpc>
            </a:pPr>
            <a:r>
              <a:rPr lang="tr-TR" altLang="tr-TR" dirty="0" smtClean="0">
                <a:solidFill>
                  <a:srgbClr val="FFFF00"/>
                </a:solidFill>
                <a:latin typeface="Comic Sans MS" panose="030F0702030302020204" pitchFamily="66" charset="0"/>
                <a:ea typeface="Comic Sans MS" panose="030F0702030302020204" pitchFamily="66" charset="0"/>
                <a:cs typeface="Comic Sans MS" panose="030F0702030302020204" pitchFamily="66" charset="0"/>
              </a:rPr>
              <a:t>Sosyal Medya Yanlışları 1</a:t>
            </a:r>
          </a:p>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Ne kadar su ihtiyacımız var</a:t>
            </a:r>
          </a:p>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Ne kadar tuz ihtiyacımız var</a:t>
            </a:r>
          </a:p>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Sosyal Medya Yanlışları </a:t>
            </a: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2</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a:p>
            <a:pPr>
              <a:lnSpc>
                <a:spcPct val="100000"/>
              </a:lnSpc>
            </a:pPr>
            <a:r>
              <a:rPr lang="tr-TR" altLang="tr-TR" dirty="0" smtClean="0">
                <a:latin typeface="Comic Sans MS" panose="030F0702030302020204" pitchFamily="66" charset="0"/>
              </a:rPr>
              <a:t>Özet</a:t>
            </a:r>
            <a:endParaRPr lang="tr-TR" altLang="tr-TR" dirty="0">
              <a:latin typeface="Comic Sans MS" panose="030F0702030302020204" pitchFamily="66" charset="0"/>
            </a:endParaRPr>
          </a:p>
        </p:txBody>
      </p:sp>
    </p:spTree>
    <p:extLst>
      <p:ext uri="{BB962C8B-B14F-4D97-AF65-F5344CB8AC3E}">
        <p14:creationId xmlns:p14="http://schemas.microsoft.com/office/powerpoint/2010/main" val="239235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Su içmek-İdrar-Alkali su</a:t>
            </a:r>
          </a:p>
        </p:txBody>
      </p:sp>
      <p:sp>
        <p:nvSpPr>
          <p:cNvPr id="17411" name="Rectangle 3"/>
          <p:cNvSpPr>
            <a:spLocks noGrp="1" noChangeArrowheads="1"/>
          </p:cNvSpPr>
          <p:nvPr>
            <p:ph type="body" idx="1"/>
          </p:nvPr>
        </p:nvSpPr>
        <p:spPr>
          <a:xfrm>
            <a:off x="1050999" y="1599084"/>
            <a:ext cx="9004300" cy="4251325"/>
          </a:xfrm>
        </p:spPr>
        <p:txBody>
          <a:bodyPr/>
          <a:lstStyle/>
          <a:p>
            <a:pPr>
              <a:lnSpc>
                <a:spcPct val="100000"/>
              </a:lnSpc>
            </a:pPr>
            <a:r>
              <a:rPr lang="tr-TR" altLang="tr-TR" dirty="0">
                <a:solidFill>
                  <a:srgbClr val="FFFF00"/>
                </a:solidFill>
                <a:latin typeface="Comic Sans MS" panose="030F0902030302020204" pitchFamily="66" charset="0"/>
              </a:rPr>
              <a:t>YANLIŞ</a:t>
            </a:r>
          </a:p>
          <a:p>
            <a:pPr marL="0" indent="0">
              <a:buNone/>
            </a:pPr>
            <a:r>
              <a:rPr lang="tr-TR" dirty="0">
                <a:latin typeface="Comic Sans MS" panose="030F0902030302020204" pitchFamily="66" charset="0"/>
              </a:rPr>
              <a:t>Su içince idrarın geliyorsa alkali su içmelisin.</a:t>
            </a:r>
          </a:p>
          <a:p>
            <a:pPr>
              <a:lnSpc>
                <a:spcPct val="100000"/>
              </a:lnSpc>
            </a:pPr>
            <a:r>
              <a:rPr lang="tr-TR" altLang="tr-TR" dirty="0">
                <a:solidFill>
                  <a:srgbClr val="FFFF00"/>
                </a:solidFill>
                <a:latin typeface="Comic Sans MS" panose="030F0902030302020204" pitchFamily="66" charset="0"/>
              </a:rPr>
              <a:t>DOĞRU</a:t>
            </a:r>
          </a:p>
          <a:p>
            <a:pPr marL="0" indent="0">
              <a:buNone/>
            </a:pPr>
            <a:r>
              <a:rPr lang="tr-TR" dirty="0">
                <a:latin typeface="Comic Sans MS" panose="030F0902030302020204" pitchFamily="66" charset="0"/>
              </a:rPr>
              <a:t>Aralarında bir ilişki yoktur.</a:t>
            </a:r>
          </a:p>
        </p:txBody>
      </p:sp>
    </p:spTree>
    <p:extLst>
      <p:ext uri="{BB962C8B-B14F-4D97-AF65-F5344CB8AC3E}">
        <p14:creationId xmlns:p14="http://schemas.microsoft.com/office/powerpoint/2010/main" val="266035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Su-Sıvı</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lnSpc>
                <a:spcPct val="100000"/>
              </a:lnSpc>
              <a:buNone/>
            </a:pPr>
            <a:r>
              <a:rPr lang="tr-TR" altLang="tr-TR" dirty="0">
                <a:latin typeface="Comic Sans MS" panose="030F0702030302020204" pitchFamily="66" charset="0"/>
              </a:rPr>
              <a:t>Çay kahve ile alınan sıvı su sayılmaz.</a:t>
            </a:r>
          </a:p>
          <a:p>
            <a:pPr>
              <a:lnSpc>
                <a:spcPct val="100000"/>
              </a:lnSpc>
            </a:pPr>
            <a:r>
              <a:rPr lang="tr-TR" altLang="tr-TR" dirty="0">
                <a:solidFill>
                  <a:srgbClr val="FFFF00"/>
                </a:solidFill>
                <a:latin typeface="Comic Sans MS" panose="030F0702030302020204" pitchFamily="66" charset="0"/>
              </a:rPr>
              <a:t>DOĞRU</a:t>
            </a:r>
          </a:p>
          <a:p>
            <a:pPr marL="0" indent="0">
              <a:lnSpc>
                <a:spcPct val="100000"/>
              </a:lnSpc>
              <a:buNone/>
            </a:pPr>
            <a:r>
              <a:rPr lang="tr-TR" altLang="tr-TR" dirty="0">
                <a:latin typeface="Comic Sans MS" panose="030F0702030302020204" pitchFamily="66" charset="0"/>
              </a:rPr>
              <a:t>Çay, kahve, yoğurt, çorba, elma ile alınan sıvı da su sayılır, önemli olan alınan sıvının tuz, şeker içeriği ve miktarıdır.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67371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2A07-742C-DE64-C68F-53AF75B83BA2}"/>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554A1315-92D0-D80B-8431-180E3959D57C}"/>
              </a:ext>
            </a:extLst>
          </p:cNvPr>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Su-Sıvı</a:t>
            </a:r>
          </a:p>
        </p:txBody>
      </p:sp>
      <p:sp>
        <p:nvSpPr>
          <p:cNvPr id="17411" name="Rectangle 3">
            <a:extLst>
              <a:ext uri="{FF2B5EF4-FFF2-40B4-BE49-F238E27FC236}">
                <a16:creationId xmlns:a16="http://schemas.microsoft.com/office/drawing/2014/main" id="{66F4024F-D190-17A6-6831-A3E1E45D8045}"/>
              </a:ext>
            </a:extLst>
          </p:cNvPr>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902030302020204" pitchFamily="66" charset="0"/>
              </a:rPr>
              <a:t>YANLIŞ</a:t>
            </a:r>
          </a:p>
          <a:p>
            <a:pPr marL="0" indent="0">
              <a:buNone/>
            </a:pPr>
            <a:r>
              <a:rPr lang="tr-TR" dirty="0">
                <a:latin typeface="Comic Sans MS" panose="030F0902030302020204" pitchFamily="66" charset="0"/>
              </a:rPr>
              <a:t>Gece yatmadan önce mutlaka su içilmelidir.</a:t>
            </a:r>
          </a:p>
          <a:p>
            <a:pPr>
              <a:lnSpc>
                <a:spcPct val="100000"/>
              </a:lnSpc>
            </a:pPr>
            <a:r>
              <a:rPr lang="tr-TR" altLang="tr-TR" dirty="0">
                <a:solidFill>
                  <a:srgbClr val="FFFF00"/>
                </a:solidFill>
                <a:latin typeface="Comic Sans MS" panose="030F0902030302020204" pitchFamily="66" charset="0"/>
              </a:rPr>
              <a:t>DOĞRU</a:t>
            </a:r>
          </a:p>
          <a:p>
            <a:pPr marL="0" indent="0">
              <a:buNone/>
            </a:pPr>
            <a:r>
              <a:rPr lang="tr-TR" dirty="0">
                <a:latin typeface="Comic Sans MS" panose="030F0902030302020204" pitchFamily="66" charset="0"/>
              </a:rPr>
              <a:t>Yatmadan su içmek gece idrara kalkmaya neden olur, uyku kalitesini bozar ve halsizlik yapabilir. Özellikle yaşlılarda gece idrara kalkmak problem olabilir, düşmeye bağlı kırıklara neden olabilir. </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24891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205D-B162-B31E-3F0F-C2881F77C2CF}"/>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9E0FA0BA-6BDE-7443-1FBB-950BA6215164}"/>
              </a:ext>
            </a:extLst>
          </p:cNvPr>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Su-Sıvı</a:t>
            </a:r>
          </a:p>
        </p:txBody>
      </p:sp>
      <p:sp>
        <p:nvSpPr>
          <p:cNvPr id="17411" name="Rectangle 3">
            <a:extLst>
              <a:ext uri="{FF2B5EF4-FFF2-40B4-BE49-F238E27FC236}">
                <a16:creationId xmlns:a16="http://schemas.microsoft.com/office/drawing/2014/main" id="{69ABACD3-762D-61B5-2F64-52B016A8592A}"/>
              </a:ext>
            </a:extLst>
          </p:cNvPr>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902030302020204" pitchFamily="66" charset="0"/>
              </a:rPr>
              <a:t>YANLIŞ</a:t>
            </a:r>
          </a:p>
          <a:p>
            <a:pPr marL="0" indent="0">
              <a:lnSpc>
                <a:spcPct val="100000"/>
              </a:lnSpc>
              <a:buNone/>
            </a:pPr>
            <a:r>
              <a:rPr lang="tr-TR" dirty="0">
                <a:latin typeface="Comic Sans MS" panose="030F0902030302020204" pitchFamily="66" charset="0"/>
              </a:rPr>
              <a:t>Baş aşağı su içmek böbreği canlandırır.</a:t>
            </a:r>
            <a:endParaRPr lang="tr-TR" altLang="tr-TR" dirty="0">
              <a:latin typeface="Comic Sans MS" panose="030F0902030302020204" pitchFamily="66" charset="0"/>
            </a:endParaRPr>
          </a:p>
          <a:p>
            <a:pPr>
              <a:lnSpc>
                <a:spcPct val="100000"/>
              </a:lnSpc>
            </a:pPr>
            <a:r>
              <a:rPr lang="tr-TR" altLang="tr-TR" dirty="0">
                <a:solidFill>
                  <a:srgbClr val="FFFF00"/>
                </a:solidFill>
                <a:latin typeface="Comic Sans MS" panose="030F0902030302020204" pitchFamily="66" charset="0"/>
              </a:rPr>
              <a:t>DOĞRU</a:t>
            </a:r>
          </a:p>
          <a:p>
            <a:pPr marL="0" indent="0">
              <a:buNone/>
            </a:pPr>
            <a:r>
              <a:rPr lang="tr-TR" dirty="0">
                <a:latin typeface="Comic Sans MS" panose="030F0902030302020204" pitchFamily="66" charset="0"/>
              </a:rPr>
              <a:t>Suyun içilme şekli böbrek kanlanmasını ve çalışmasını etkilemez. Bu tür paylaşımlar genellikle mizahi veya yanlış bilgi yayma amaçlı veya dikkat çekmek içindir. </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16575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Tuz</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lnSpc>
                <a:spcPct val="100000"/>
              </a:lnSpc>
              <a:buNone/>
            </a:pPr>
            <a:r>
              <a:rPr lang="tr-TR" altLang="tr-TR" dirty="0">
                <a:latin typeface="Comic Sans MS" panose="030F0702030302020204" pitchFamily="66" charset="0"/>
              </a:rPr>
              <a:t>Kaya tuzu, </a:t>
            </a:r>
            <a:r>
              <a:rPr lang="tr-TR" altLang="tr-TR" dirty="0" err="1">
                <a:latin typeface="Comic Sans MS" panose="030F0702030302020204" pitchFamily="66" charset="0"/>
              </a:rPr>
              <a:t>Himalaya</a:t>
            </a:r>
            <a:r>
              <a:rPr lang="tr-TR" altLang="tr-TR" dirty="0">
                <a:latin typeface="Comic Sans MS" panose="030F0702030302020204" pitchFamily="66" charset="0"/>
              </a:rPr>
              <a:t> tuzu yararlıdır.</a:t>
            </a:r>
          </a:p>
          <a:p>
            <a:pPr>
              <a:lnSpc>
                <a:spcPct val="100000"/>
              </a:lnSpc>
            </a:pPr>
            <a:r>
              <a:rPr lang="tr-TR" altLang="tr-TR" dirty="0">
                <a:solidFill>
                  <a:srgbClr val="FFFF00"/>
                </a:solidFill>
                <a:latin typeface="Comic Sans MS" panose="030F0702030302020204" pitchFamily="66" charset="0"/>
              </a:rPr>
              <a:t>DOĞRU</a:t>
            </a:r>
          </a:p>
          <a:p>
            <a:pPr marL="0" indent="0">
              <a:lnSpc>
                <a:spcPct val="100000"/>
              </a:lnSpc>
              <a:buNone/>
            </a:pPr>
            <a:r>
              <a:rPr lang="tr-TR" altLang="tr-TR" dirty="0">
                <a:latin typeface="Comic Sans MS" panose="030F0702030302020204" pitchFamily="66" charset="0"/>
              </a:rPr>
              <a:t>Kaya tuzu, </a:t>
            </a:r>
            <a:r>
              <a:rPr lang="tr-TR" altLang="tr-TR" dirty="0" err="1">
                <a:latin typeface="Comic Sans MS" panose="030F0702030302020204" pitchFamily="66" charset="0"/>
              </a:rPr>
              <a:t>Himalaya</a:t>
            </a:r>
            <a:r>
              <a:rPr lang="tr-TR" altLang="tr-TR" dirty="0">
                <a:latin typeface="Comic Sans MS" panose="030F0702030302020204" pitchFamily="66" charset="0"/>
              </a:rPr>
              <a:t> tuzu da sodyum klorür içerir.</a:t>
            </a: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94212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 </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lnSpc>
                <a:spcPct val="100000"/>
              </a:lnSpc>
              <a:buNone/>
            </a:pPr>
            <a:r>
              <a:rPr lang="tr-TR" altLang="tr-TR" dirty="0">
                <a:latin typeface="Comic Sans MS" panose="030F0702030302020204" pitchFamily="66" charset="0"/>
              </a:rPr>
              <a:t>İdrar rengin koyu ise hemen su içmelisin.</a:t>
            </a:r>
          </a:p>
          <a:p>
            <a:pPr>
              <a:lnSpc>
                <a:spcPct val="100000"/>
              </a:lnSpc>
            </a:pPr>
            <a:r>
              <a:rPr lang="tr-TR" altLang="tr-TR" dirty="0">
                <a:solidFill>
                  <a:srgbClr val="FFFF00"/>
                </a:solidFill>
                <a:latin typeface="Comic Sans MS" panose="030F0702030302020204" pitchFamily="66" charset="0"/>
              </a:rPr>
              <a:t>DOĞRU</a:t>
            </a:r>
          </a:p>
          <a:p>
            <a:pPr marL="0" indent="0">
              <a:lnSpc>
                <a:spcPct val="100000"/>
              </a:lnSpc>
              <a:buNone/>
            </a:pPr>
            <a:r>
              <a:rPr lang="tr-TR" altLang="tr-TR" dirty="0">
                <a:latin typeface="Comic Sans MS" panose="030F0702030302020204" pitchFamily="66" charset="0"/>
              </a:rPr>
              <a:t>Bazı gıdalar, vitaminler, ilaçlar idrarın rengini değiştirebilir, koyu yapabilir üstelik böbreklerin su dengesini ayarlayan mükemmel makineler olduğu unutulmamalıdır.</a:t>
            </a: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508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Su-Sıvı</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lnSpc>
                <a:spcPct val="100000"/>
              </a:lnSpc>
              <a:buNone/>
            </a:pPr>
            <a:r>
              <a:rPr lang="tr-TR" altLang="tr-TR" dirty="0">
                <a:latin typeface="Comic Sans MS" panose="030F0702030302020204" pitchFamily="66" charset="0"/>
              </a:rPr>
              <a:t>Alkali su yararlıdır.</a:t>
            </a:r>
          </a:p>
          <a:p>
            <a:pPr>
              <a:lnSpc>
                <a:spcPct val="100000"/>
              </a:lnSpc>
            </a:pPr>
            <a:r>
              <a:rPr lang="tr-TR" altLang="tr-TR" dirty="0">
                <a:solidFill>
                  <a:srgbClr val="FFFF00"/>
                </a:solidFill>
                <a:latin typeface="Comic Sans MS" panose="030F0702030302020204" pitchFamily="66" charset="0"/>
              </a:rPr>
              <a:t>DOĞRU</a:t>
            </a:r>
          </a:p>
          <a:p>
            <a:pPr marL="0" indent="0">
              <a:lnSpc>
                <a:spcPct val="100000"/>
              </a:lnSpc>
              <a:buNone/>
            </a:pPr>
            <a:r>
              <a:rPr lang="tr-TR" altLang="tr-TR" dirty="0">
                <a:latin typeface="Comic Sans MS" panose="030F0702030302020204" pitchFamily="66" charset="0"/>
              </a:rPr>
              <a:t>Alkali su pahalıdır.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01668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Unvan 1"/>
          <p:cNvSpPr>
            <a:spLocks noGrp="1" noChangeArrowheads="1"/>
          </p:cNvSpPr>
          <p:nvPr>
            <p:ph type="title"/>
          </p:nvPr>
        </p:nvSpPr>
        <p:spPr/>
        <p:txBody>
          <a:bodyPr/>
          <a:lstStyle/>
          <a:p>
            <a:r>
              <a:rPr lang="en-US" altLang="tr-TR" smtClean="0">
                <a:latin typeface="Comic Sans MS" panose="030F0702030302020204" pitchFamily="66" charset="0"/>
              </a:rPr>
              <a:t>Tuzun keşfi ve tarihi</a:t>
            </a:r>
            <a:endParaRPr lang="tr-TR" altLang="tr-TR" smtClean="0">
              <a:latin typeface="Comic Sans MS" panose="030F0702030302020204" pitchFamily="66" charset="0"/>
            </a:endParaRPr>
          </a:p>
        </p:txBody>
      </p:sp>
      <p:sp>
        <p:nvSpPr>
          <p:cNvPr id="22531" name="İçerik Yer Tutucusu 2"/>
          <p:cNvSpPr>
            <a:spLocks noGrp="1" noChangeArrowheads="1"/>
          </p:cNvSpPr>
          <p:nvPr>
            <p:ph idx="1"/>
          </p:nvPr>
        </p:nvSpPr>
        <p:spPr/>
        <p:txBody>
          <a:bodyPr/>
          <a:lstStyle/>
          <a:p>
            <a:r>
              <a:rPr lang="en-US" altLang="tr-TR" sz="2800" dirty="0" err="1" smtClean="0">
                <a:latin typeface="Comic Sans MS" panose="030F0702030302020204" pitchFamily="66" charset="0"/>
              </a:rPr>
              <a:t>Tuz</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yaklaşık</a:t>
            </a:r>
            <a:r>
              <a:rPr lang="en-US" altLang="tr-TR" sz="2800" dirty="0" smtClean="0">
                <a:latin typeface="Comic Sans MS" panose="030F0702030302020204" pitchFamily="66" charset="0"/>
              </a:rPr>
              <a:t> 5000 </a:t>
            </a:r>
            <a:r>
              <a:rPr lang="en-US" altLang="tr-TR" sz="2800" dirty="0" err="1" smtClean="0">
                <a:latin typeface="Comic Sans MS" panose="030F0702030302020204" pitchFamily="66" charset="0"/>
              </a:rPr>
              <a:t>yıl</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önce</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Çin’de</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keşfedilmiştir</a:t>
            </a:r>
            <a:r>
              <a:rPr lang="en-US" altLang="tr-TR" sz="2800" dirty="0" smtClean="0">
                <a:latin typeface="Comic Sans MS" panose="030F0702030302020204" pitchFamily="66" charset="0"/>
              </a:rPr>
              <a:t>.</a:t>
            </a:r>
            <a:endParaRPr lang="tr-TR" altLang="tr-TR" sz="2800" dirty="0" smtClean="0">
              <a:latin typeface="Comic Sans MS" panose="030F0702030302020204" pitchFamily="66" charset="0"/>
            </a:endParaRPr>
          </a:p>
          <a:p>
            <a:r>
              <a:rPr lang="en-US" altLang="tr-TR" sz="2800" dirty="0" err="1" smtClean="0">
                <a:latin typeface="Comic Sans MS" panose="030F0702030302020204" pitchFamily="66" charset="0"/>
              </a:rPr>
              <a:t>Eskiçağ’da</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tuz</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stratejik</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bir</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malzeme</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olmamıştır</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çünkü</a:t>
            </a:r>
            <a:r>
              <a:rPr lang="en-US" altLang="tr-TR" sz="2800" dirty="0" smtClean="0">
                <a:latin typeface="Comic Sans MS" panose="030F0702030302020204" pitchFamily="66" charset="0"/>
              </a:rPr>
              <a:t> her </a:t>
            </a:r>
            <a:r>
              <a:rPr lang="en-US" altLang="tr-TR" sz="2800" dirty="0" err="1" smtClean="0">
                <a:latin typeface="Comic Sans MS" panose="030F0702030302020204" pitchFamily="66" charset="0"/>
              </a:rPr>
              <a:t>halkın</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kendi</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özel</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tuz</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kaynakları</a:t>
            </a:r>
            <a:r>
              <a:rPr lang="en-US" altLang="tr-TR" sz="2800" dirty="0" smtClean="0">
                <a:latin typeface="Comic Sans MS" panose="030F0702030302020204" pitchFamily="66" charset="0"/>
              </a:rPr>
              <a:t> </a:t>
            </a:r>
            <a:r>
              <a:rPr lang="en-US" altLang="tr-TR" sz="2800" dirty="0" err="1" smtClean="0">
                <a:latin typeface="Comic Sans MS" panose="030F0702030302020204" pitchFamily="66" charset="0"/>
              </a:rPr>
              <a:t>varmış</a:t>
            </a:r>
            <a:r>
              <a:rPr lang="en-US" altLang="tr-TR" sz="2800" dirty="0" smtClean="0">
                <a:latin typeface="Comic Sans MS" panose="030F0702030302020204" pitchFamily="66" charset="0"/>
              </a:rPr>
              <a:t>.</a:t>
            </a:r>
            <a:endParaRPr lang="tr-TR" altLang="tr-TR" sz="2800" dirty="0" smtClean="0">
              <a:latin typeface="Comic Sans MS" panose="030F0702030302020204" pitchFamily="66" charset="0"/>
            </a:endParaRPr>
          </a:p>
          <a:p>
            <a:pPr marL="0" indent="0">
              <a:buNone/>
            </a:pPr>
            <a:endParaRPr lang="en-US" altLang="tr-TR" sz="2800" dirty="0" smtClean="0"/>
          </a:p>
        </p:txBody>
      </p:sp>
    </p:spTree>
    <p:extLst>
      <p:ext uri="{BB962C8B-B14F-4D97-AF65-F5344CB8AC3E}">
        <p14:creationId xmlns:p14="http://schemas.microsoft.com/office/powerpoint/2010/main" val="28327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r>
              <a:rPr lang="tr-TR" altLang="tr-TR" smtClean="0">
                <a:latin typeface="Comic Sans MS" panose="030F0702030302020204" pitchFamily="66" charset="0"/>
              </a:rPr>
              <a:t>Tuz metabolizması</a:t>
            </a:r>
          </a:p>
        </p:txBody>
      </p:sp>
      <p:sp>
        <p:nvSpPr>
          <p:cNvPr id="38915" name="Content Placeholder 2"/>
          <p:cNvSpPr>
            <a:spLocks noGrp="1"/>
          </p:cNvSpPr>
          <p:nvPr>
            <p:ph idx="1"/>
          </p:nvPr>
        </p:nvSpPr>
        <p:spPr/>
        <p:txBody>
          <a:bodyPr/>
          <a:lstStyle/>
          <a:p>
            <a:r>
              <a:rPr lang="tr-TR" altLang="tr-TR" smtClean="0">
                <a:latin typeface="Comic Sans MS" panose="030F0702030302020204" pitchFamily="66" charset="0"/>
              </a:rPr>
              <a:t>Tuz kaybı: Ter, dışkı ve idrar</a:t>
            </a:r>
          </a:p>
          <a:p>
            <a:r>
              <a:rPr lang="tr-TR" altLang="tr-TR" smtClean="0">
                <a:latin typeface="Comic Sans MS" panose="030F0702030302020204" pitchFamily="66" charset="0"/>
              </a:rPr>
              <a:t>Ter ve dışkı pratik olarak 10 mEq’dan az, 580 mg ama tuzsuz ortamda 100 mg altına bile inebilir</a:t>
            </a:r>
          </a:p>
          <a:p>
            <a:r>
              <a:rPr lang="tr-TR" altLang="tr-TR" smtClean="0">
                <a:latin typeface="Comic Sans MS" panose="030F0702030302020204" pitchFamily="66" charset="0"/>
              </a:rPr>
              <a:t>150 mEq yaklaşık olarak 8-9 gram </a:t>
            </a:r>
          </a:p>
          <a:p>
            <a:r>
              <a:rPr lang="tr-TR" altLang="tr-TR" smtClean="0">
                <a:latin typeface="Comic Sans MS" panose="030F0702030302020204" pitchFamily="66" charset="0"/>
              </a:rPr>
              <a:t>150 mEq tuz alan biri 10 mEq ter ve dışkı ile kalanını idrarla atar</a:t>
            </a:r>
          </a:p>
          <a:p>
            <a:pPr>
              <a:buFont typeface="Monotype Sorts" charset="2"/>
              <a:buNone/>
            </a:pPr>
            <a:endParaRPr lang="tr-TR" altLang="tr-TR" smtClean="0"/>
          </a:p>
        </p:txBody>
      </p:sp>
    </p:spTree>
    <p:extLst>
      <p:ext uri="{BB962C8B-B14F-4D97-AF65-F5344CB8AC3E}">
        <p14:creationId xmlns:p14="http://schemas.microsoft.com/office/powerpoint/2010/main" val="11503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dirty="0">
                <a:latin typeface="Comic Sans MS" panose="030F0702030302020204" pitchFamily="66" charset="0"/>
              </a:rPr>
              <a:t>Plan</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Sosyal medya </a:t>
            </a: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gelişimi</a:t>
            </a:r>
          </a:p>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Sosyal Medya Yanlışları 1</a:t>
            </a:r>
          </a:p>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Ne kadar su ihtiyacımız var</a:t>
            </a:r>
          </a:p>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Ne kadar tuz ihtiyacımız var</a:t>
            </a:r>
          </a:p>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Sosyal Medya Yanlışları </a:t>
            </a: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2</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a:p>
            <a:pPr>
              <a:lnSpc>
                <a:spcPct val="100000"/>
              </a:lnSpc>
            </a:pPr>
            <a:r>
              <a:rPr lang="tr-TR" altLang="tr-TR" dirty="0" smtClean="0">
                <a:latin typeface="Comic Sans MS" panose="030F0702030302020204" pitchFamily="66" charset="0"/>
              </a:rPr>
              <a:t>Özet</a:t>
            </a:r>
            <a:endParaRPr lang="tr-TR" altLang="tr-TR" dirty="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tr-TR" altLang="tr-TR" smtClean="0">
                <a:latin typeface="Comic Sans MS" panose="030F0702030302020204" pitchFamily="66" charset="0"/>
              </a:rPr>
              <a:t>Tuz metabolizması</a:t>
            </a:r>
          </a:p>
        </p:txBody>
      </p:sp>
      <p:sp>
        <p:nvSpPr>
          <p:cNvPr id="39939" name="Content Placeholder 2"/>
          <p:cNvSpPr>
            <a:spLocks noGrp="1" noChangeArrowheads="1"/>
          </p:cNvSpPr>
          <p:nvPr>
            <p:ph idx="1"/>
          </p:nvPr>
        </p:nvSpPr>
        <p:spPr/>
        <p:txBody>
          <a:bodyPr/>
          <a:lstStyle/>
          <a:p>
            <a:r>
              <a:rPr lang="tr-TR" altLang="tr-TR" smtClean="0">
                <a:latin typeface="Comic Sans MS" panose="030F0702030302020204" pitchFamily="66" charset="0"/>
              </a:rPr>
              <a:t>Tuz alımı azalınca hem idrar hem de ter-dışkı ile sodyum kaybı azalır</a:t>
            </a:r>
          </a:p>
          <a:p>
            <a:r>
              <a:rPr lang="tr-TR" altLang="tr-TR" smtClean="0">
                <a:latin typeface="Comic Sans MS" panose="030F0702030302020204" pitchFamily="66" charset="0"/>
              </a:rPr>
              <a:t>Vücut özellikle böbrekler harika tuz düzenleyici makinelerdir</a:t>
            </a:r>
          </a:p>
          <a:p>
            <a:r>
              <a:rPr lang="tr-TR" altLang="tr-TR" smtClean="0">
                <a:latin typeface="Comic Sans MS" panose="030F0702030302020204" pitchFamily="66" charset="0"/>
              </a:rPr>
              <a:t>Pratik olarak idrarla atılan tuz ağızdan alınan tuza eşittir</a:t>
            </a:r>
          </a:p>
        </p:txBody>
      </p:sp>
    </p:spTree>
    <p:extLst>
      <p:ext uri="{BB962C8B-B14F-4D97-AF65-F5344CB8AC3E}">
        <p14:creationId xmlns:p14="http://schemas.microsoft.com/office/powerpoint/2010/main" val="312873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tr-TR" altLang="tr-TR" smtClean="0">
                <a:latin typeface="Comic Sans MS" panose="030F0702030302020204" pitchFamily="66" charset="0"/>
              </a:rPr>
              <a:t>Tuz metabolizması</a:t>
            </a:r>
          </a:p>
        </p:txBody>
      </p:sp>
      <p:sp>
        <p:nvSpPr>
          <p:cNvPr id="40963" name="Content Placeholder 2"/>
          <p:cNvSpPr>
            <a:spLocks noGrp="1" noChangeArrowheads="1"/>
          </p:cNvSpPr>
          <p:nvPr>
            <p:ph idx="1"/>
          </p:nvPr>
        </p:nvSpPr>
        <p:spPr/>
        <p:txBody>
          <a:bodyPr/>
          <a:lstStyle/>
          <a:p>
            <a:r>
              <a:rPr lang="tr-TR" altLang="tr-TR" smtClean="0">
                <a:latin typeface="Comic Sans MS" panose="030F0702030302020204" pitchFamily="66" charset="0"/>
              </a:rPr>
              <a:t>Tuz alımı artarsa idrarla atılan sodyum kaybı artar</a:t>
            </a:r>
          </a:p>
          <a:p>
            <a:r>
              <a:rPr lang="tr-TR" altLang="tr-TR" smtClean="0">
                <a:solidFill>
                  <a:srgbClr val="FFFF00"/>
                </a:solidFill>
                <a:latin typeface="Comic Sans MS" panose="030F0702030302020204" pitchFamily="66" charset="0"/>
              </a:rPr>
              <a:t>Vücut özellikle böbrekler harika tuz düzenleyici makinelerdir</a:t>
            </a:r>
          </a:p>
          <a:p>
            <a:r>
              <a:rPr lang="tr-TR" altLang="tr-TR" smtClean="0">
                <a:solidFill>
                  <a:srgbClr val="FFFF00"/>
                </a:solidFill>
                <a:latin typeface="Comic Sans MS" panose="030F0702030302020204" pitchFamily="66" charset="0"/>
              </a:rPr>
              <a:t>Pratik olarak idrarla atılan tuz ağızdan alınan tuza eşittir</a:t>
            </a:r>
          </a:p>
          <a:p>
            <a:r>
              <a:rPr lang="tr-TR" altLang="tr-TR" smtClean="0">
                <a:latin typeface="Comic Sans MS" panose="030F0702030302020204" pitchFamily="66" charset="0"/>
              </a:rPr>
              <a:t>İdrarla fazla tuzun atılması için devreye giren sistemler tansiyonu yükseltir</a:t>
            </a:r>
          </a:p>
        </p:txBody>
      </p:sp>
    </p:spTree>
    <p:extLst>
      <p:ext uri="{BB962C8B-B14F-4D97-AF65-F5344CB8AC3E}">
        <p14:creationId xmlns:p14="http://schemas.microsoft.com/office/powerpoint/2010/main" val="113838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lt Bilgi Yer Tutucusu 4"/>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r>
              <a:rPr lang="tr-TR" altLang="tr-TR" b="1" smtClean="0">
                <a:solidFill>
                  <a:schemeClr val="bg1"/>
                </a:solidFill>
              </a:rPr>
              <a:t>www.tekinakpolat.com</a:t>
            </a:r>
          </a:p>
        </p:txBody>
      </p:sp>
      <p:sp>
        <p:nvSpPr>
          <p:cNvPr id="46083" name="Rectangle 2"/>
          <p:cNvSpPr>
            <a:spLocks noGrp="1" noChangeArrowheads="1"/>
          </p:cNvSpPr>
          <p:nvPr>
            <p:ph type="title"/>
          </p:nvPr>
        </p:nvSpPr>
        <p:spPr/>
        <p:txBody>
          <a:bodyPr/>
          <a:lstStyle/>
          <a:p>
            <a:r>
              <a:rPr lang="tr-TR" altLang="tr-TR" smtClean="0">
                <a:latin typeface="Comic Sans MS" panose="030F0702030302020204" pitchFamily="66" charset="0"/>
              </a:rPr>
              <a:t>Tuzla ilgili rakamlar</a:t>
            </a:r>
          </a:p>
        </p:txBody>
      </p:sp>
      <p:sp>
        <p:nvSpPr>
          <p:cNvPr id="46084" name="Rectangle 3"/>
          <p:cNvSpPr>
            <a:spLocks noGrp="1" noChangeArrowheads="1"/>
          </p:cNvSpPr>
          <p:nvPr>
            <p:ph type="body" idx="1"/>
          </p:nvPr>
        </p:nvSpPr>
        <p:spPr>
          <a:xfrm>
            <a:off x="1052513" y="1371600"/>
            <a:ext cx="9004300" cy="4806950"/>
          </a:xfrm>
        </p:spPr>
        <p:txBody>
          <a:bodyPr/>
          <a:lstStyle/>
          <a:p>
            <a:pPr marL="0" indent="0">
              <a:buFont typeface="Monotype Sorts" charset="2"/>
              <a:buNone/>
            </a:pPr>
            <a:r>
              <a:rPr lang="tr-TR" altLang="tr-TR" sz="2800" smtClean="0"/>
              <a:t>Türkiye (SALTURK 2)    		15 gram/gün </a:t>
            </a:r>
          </a:p>
          <a:p>
            <a:pPr marL="0" indent="0">
              <a:buFont typeface="Monotype Sorts" charset="2"/>
              <a:buNone/>
            </a:pPr>
            <a:r>
              <a:rPr lang="tr-TR" altLang="tr-TR" sz="2800" smtClean="0"/>
              <a:t>Türkiye (SALTURK)    		18 gram/gün </a:t>
            </a:r>
            <a:endParaRPr lang="en-US" altLang="tr-TR" sz="2800" smtClean="0"/>
          </a:p>
          <a:p>
            <a:pPr marL="0" indent="0">
              <a:buFont typeface="Monotype Sorts" charset="2"/>
              <a:buNone/>
            </a:pPr>
            <a:r>
              <a:rPr lang="tr-TR" altLang="tr-TR" sz="2800" smtClean="0"/>
              <a:t>Avrupa Ülkeleri                         9-12 gram/gün</a:t>
            </a:r>
            <a:endParaRPr lang="en-US" altLang="tr-TR" sz="2800" smtClean="0"/>
          </a:p>
          <a:p>
            <a:pPr marL="0" indent="0">
              <a:buFont typeface="Monotype Sorts" charset="2"/>
              <a:buNone/>
            </a:pPr>
            <a:r>
              <a:rPr lang="tr-TR" altLang="tr-TR" sz="2800" smtClean="0"/>
              <a:t>İngiltere				8 gram/gün</a:t>
            </a:r>
            <a:endParaRPr lang="en-US" altLang="tr-TR" sz="2800" smtClean="0"/>
          </a:p>
          <a:p>
            <a:pPr marL="0" indent="0">
              <a:buFont typeface="Monotype Sorts" charset="2"/>
              <a:buNone/>
            </a:pPr>
            <a:r>
              <a:rPr lang="tr-TR" altLang="tr-TR" sz="2800" smtClean="0"/>
              <a:t>İzin verilen tuz (ilk hedef)        5-6 gram/gün</a:t>
            </a:r>
            <a:endParaRPr lang="en-US" altLang="tr-TR" sz="2800" smtClean="0"/>
          </a:p>
          <a:p>
            <a:pPr marL="0" indent="0">
              <a:buFont typeface="Monotype Sorts" charset="2"/>
              <a:buNone/>
            </a:pPr>
            <a:r>
              <a:rPr lang="tr-TR" altLang="tr-TR" sz="2800" smtClean="0"/>
              <a:t>İzin verilen tuz (ikinci hedef)   3 gram/gün</a:t>
            </a:r>
            <a:endParaRPr lang="en-US" altLang="tr-TR" sz="2800" smtClean="0"/>
          </a:p>
          <a:p>
            <a:pPr marL="0" indent="0">
              <a:buFont typeface="Monotype Sorts" charset="2"/>
              <a:buNone/>
            </a:pPr>
            <a:r>
              <a:rPr lang="tr-TR" altLang="tr-TR" sz="2800" smtClean="0"/>
              <a:t>5000 yıl önceki atalarımız 	100-150 mg/gün </a:t>
            </a:r>
          </a:p>
          <a:p>
            <a:pPr marL="0" indent="0">
              <a:buFont typeface="Monotype Sorts" charset="2"/>
              <a:buNone/>
            </a:pPr>
            <a:r>
              <a:rPr lang="tr-TR" altLang="tr-TR" sz="2800" smtClean="0"/>
              <a:t>(Taş devri) </a:t>
            </a:r>
            <a:endParaRPr lang="en-US" altLang="tr-TR" sz="2800" smtClean="0"/>
          </a:p>
        </p:txBody>
      </p:sp>
    </p:spTree>
    <p:extLst>
      <p:ext uri="{BB962C8B-B14F-4D97-AF65-F5344CB8AC3E}">
        <p14:creationId xmlns:p14="http://schemas.microsoft.com/office/powerpoint/2010/main" val="2939496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US" altLang="tr-TR" smtClean="0">
                <a:latin typeface="Comic Sans MS" panose="030F0702030302020204" pitchFamily="66" charset="0"/>
              </a:rPr>
              <a:t>N</a:t>
            </a:r>
            <a:r>
              <a:rPr lang="tr-TR" altLang="tr-TR" smtClean="0">
                <a:latin typeface="Comic Sans MS" panose="030F0702030302020204" pitchFamily="66" charset="0"/>
              </a:rPr>
              <a:t>e kadar tuz yiyelim</a:t>
            </a:r>
          </a:p>
        </p:txBody>
      </p:sp>
      <p:sp>
        <p:nvSpPr>
          <p:cNvPr id="48131" name="Content Placeholder 2"/>
          <p:cNvSpPr>
            <a:spLocks noGrp="1" noChangeArrowheads="1"/>
          </p:cNvSpPr>
          <p:nvPr>
            <p:ph idx="1"/>
          </p:nvPr>
        </p:nvSpPr>
        <p:spPr/>
        <p:txBody>
          <a:bodyPr/>
          <a:lstStyle/>
          <a:p>
            <a:r>
              <a:rPr lang="tr-TR" altLang="tr-TR" smtClean="0">
                <a:latin typeface="Comic Sans MS" panose="030F0702030302020204" pitchFamily="66" charset="0"/>
              </a:rPr>
              <a:t>İzin verilen miktar günde 6 gramdır</a:t>
            </a:r>
          </a:p>
          <a:p>
            <a:r>
              <a:rPr lang="tr-TR" altLang="tr-TR" smtClean="0">
                <a:latin typeface="Comic Sans MS" panose="030F0702030302020204" pitchFamily="66" charset="0"/>
              </a:rPr>
              <a:t>Daha az olması daha iyidir</a:t>
            </a:r>
          </a:p>
          <a:p>
            <a:r>
              <a:rPr lang="tr-TR" altLang="tr-TR" smtClean="0">
                <a:latin typeface="Comic Sans MS" panose="030F0702030302020204" pitchFamily="66" charset="0"/>
              </a:rPr>
              <a:t>6 gram ihtiyaç duyulan tuz miktarı değildir, izin verilen (daha fazla tuz tüketenler için) tuz miktarıdır</a:t>
            </a:r>
          </a:p>
        </p:txBody>
      </p:sp>
    </p:spTree>
    <p:extLst>
      <p:ext uri="{BB962C8B-B14F-4D97-AF65-F5344CB8AC3E}">
        <p14:creationId xmlns:p14="http://schemas.microsoft.com/office/powerpoint/2010/main" val="319229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tr-TR" altLang="tr-TR" smtClean="0">
                <a:latin typeface="Comic Sans MS" panose="030F0702030302020204" pitchFamily="66" charset="0"/>
              </a:rPr>
              <a:t>Tuz ihtiyacı ne kadar</a:t>
            </a:r>
          </a:p>
        </p:txBody>
      </p:sp>
      <p:sp>
        <p:nvSpPr>
          <p:cNvPr id="49155" name="Content Placeholder 2"/>
          <p:cNvSpPr>
            <a:spLocks noGrp="1" noChangeArrowheads="1"/>
          </p:cNvSpPr>
          <p:nvPr>
            <p:ph idx="1"/>
          </p:nvPr>
        </p:nvSpPr>
        <p:spPr/>
        <p:txBody>
          <a:bodyPr/>
          <a:lstStyle/>
          <a:p>
            <a:r>
              <a:rPr lang="tr-TR" altLang="tr-TR" smtClean="0">
                <a:latin typeface="Comic Sans MS" panose="030F0702030302020204" pitchFamily="66" charset="0"/>
              </a:rPr>
              <a:t>Atalarımıza bakalım</a:t>
            </a:r>
          </a:p>
        </p:txBody>
      </p:sp>
    </p:spTree>
    <p:extLst>
      <p:ext uri="{BB962C8B-B14F-4D97-AF65-F5344CB8AC3E}">
        <p14:creationId xmlns:p14="http://schemas.microsoft.com/office/powerpoint/2010/main" val="278490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37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8575"/>
            <a:ext cx="92170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02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tr-TR" altLang="tr-TR" smtClean="0">
                <a:latin typeface="Comic Sans MS" panose="030F0702030302020204" pitchFamily="66" charset="0"/>
              </a:rPr>
              <a:t>Yanomamo yerlileri</a:t>
            </a:r>
          </a:p>
        </p:txBody>
      </p:sp>
      <p:sp>
        <p:nvSpPr>
          <p:cNvPr id="51203" name="Rectangle 3"/>
          <p:cNvSpPr>
            <a:spLocks noGrp="1" noChangeArrowheads="1"/>
          </p:cNvSpPr>
          <p:nvPr>
            <p:ph type="body" idx="1"/>
          </p:nvPr>
        </p:nvSpPr>
        <p:spPr/>
        <p:txBody>
          <a:bodyPr/>
          <a:lstStyle/>
          <a:p>
            <a:r>
              <a:rPr lang="tr-TR" altLang="tr-TR" smtClean="0">
                <a:latin typeface="Comic Sans MS" panose="030F0702030302020204" pitchFamily="66" charset="0"/>
              </a:rPr>
              <a:t>Brezilyada yaşar</a:t>
            </a:r>
          </a:p>
          <a:p>
            <a:r>
              <a:rPr lang="tr-TR" altLang="tr-TR" smtClean="0">
                <a:latin typeface="Comic Sans MS" panose="030F0702030302020204" pitchFamily="66" charset="0"/>
              </a:rPr>
              <a:t>Günlük Na tüketimi 1 mmol (100 mg’dan az)</a:t>
            </a:r>
          </a:p>
          <a:p>
            <a:r>
              <a:rPr lang="tr-TR" altLang="tr-TR" smtClean="0">
                <a:latin typeface="Comic Sans MS" panose="030F0702030302020204" pitchFamily="66" charset="0"/>
              </a:rPr>
              <a:t>Ortalama kan basıncı: </a:t>
            </a:r>
          </a:p>
          <a:p>
            <a:pPr>
              <a:buFont typeface="Monotype Sorts" charset="2"/>
              <a:buNone/>
            </a:pPr>
            <a:r>
              <a:rPr lang="tr-TR" altLang="tr-TR" smtClean="0">
                <a:latin typeface="Comic Sans MS" panose="030F0702030302020204" pitchFamily="66" charset="0"/>
              </a:rPr>
              <a:t>Erkeklerde 107/67 mm Hg</a:t>
            </a:r>
          </a:p>
          <a:p>
            <a:pPr>
              <a:buFont typeface="Monotype Sorts" charset="2"/>
              <a:buNone/>
            </a:pPr>
            <a:r>
              <a:rPr lang="tr-TR" altLang="tr-TR" smtClean="0">
                <a:latin typeface="Comic Sans MS" panose="030F0702030302020204" pitchFamily="66" charset="0"/>
              </a:rPr>
              <a:t>Kadınlarda 98/62 mm Hg</a:t>
            </a:r>
          </a:p>
          <a:p>
            <a:r>
              <a:rPr lang="tr-TR" altLang="tr-TR" smtClean="0">
                <a:latin typeface="Comic Sans MS" panose="030F0702030302020204" pitchFamily="66" charset="0"/>
              </a:rPr>
              <a:t>Hipertansiyon izlenmiyor</a:t>
            </a:r>
          </a:p>
          <a:p>
            <a:pPr>
              <a:buFont typeface="Monotype Sorts" charset="2"/>
              <a:buNone/>
            </a:pPr>
            <a:endParaRPr lang="tr-TR" altLang="tr-TR" smtClean="0"/>
          </a:p>
        </p:txBody>
      </p:sp>
    </p:spTree>
    <p:extLst>
      <p:ext uri="{BB962C8B-B14F-4D97-AF65-F5344CB8AC3E}">
        <p14:creationId xmlns:p14="http://schemas.microsoft.com/office/powerpoint/2010/main" val="2895715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tr-TR" altLang="tr-TR" smtClean="0">
                <a:latin typeface="Comic Sans MS" panose="030F0702030302020204" pitchFamily="66" charset="0"/>
              </a:rPr>
              <a:t>Hiç tuz yemesek ne olur</a:t>
            </a:r>
          </a:p>
        </p:txBody>
      </p:sp>
      <p:sp>
        <p:nvSpPr>
          <p:cNvPr id="52227" name="Content Placeholder 2"/>
          <p:cNvSpPr>
            <a:spLocks noGrp="1" noChangeArrowheads="1"/>
          </p:cNvSpPr>
          <p:nvPr>
            <p:ph idx="1"/>
          </p:nvPr>
        </p:nvSpPr>
        <p:spPr/>
        <p:txBody>
          <a:bodyPr/>
          <a:lstStyle/>
          <a:p>
            <a:r>
              <a:rPr lang="tr-TR" altLang="tr-TR" dirty="0" smtClean="0">
                <a:latin typeface="Comic Sans MS" panose="030F0702030302020204" pitchFamily="66" charset="0"/>
              </a:rPr>
              <a:t>İdrarla kaybedilen tuz miktarı alınan tuz miktarına eşittir</a:t>
            </a:r>
          </a:p>
          <a:p>
            <a:r>
              <a:rPr lang="tr-TR" altLang="tr-TR" dirty="0" smtClean="0">
                <a:latin typeface="Comic Sans MS" panose="030F0702030302020204" pitchFamily="66" charset="0"/>
              </a:rPr>
              <a:t>Hiç tuz alınmazsa böbrekten/vücuttan atılan tuz miktarı pratik olarak sıfır olur</a:t>
            </a:r>
          </a:p>
          <a:p>
            <a:r>
              <a:rPr lang="tr-TR" altLang="tr-TR" dirty="0" smtClean="0">
                <a:latin typeface="Comic Sans MS" panose="030F0702030302020204" pitchFamily="66" charset="0"/>
              </a:rPr>
              <a:t>Vücut tuz tutmaya odaklanmıştır</a:t>
            </a:r>
          </a:p>
          <a:p>
            <a:endParaRPr lang="tr-TR" altLang="tr-TR" dirty="0" smtClean="0"/>
          </a:p>
        </p:txBody>
      </p:sp>
    </p:spTree>
    <p:extLst>
      <p:ext uri="{BB962C8B-B14F-4D97-AF65-F5344CB8AC3E}">
        <p14:creationId xmlns:p14="http://schemas.microsoft.com/office/powerpoint/2010/main" val="169812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tr-TR" altLang="tr-TR" smtClean="0">
                <a:latin typeface="Comic Sans MS" panose="030F0702030302020204" pitchFamily="66" charset="0"/>
              </a:rPr>
              <a:t>Önerilen tuz miktarı</a:t>
            </a:r>
          </a:p>
        </p:txBody>
      </p:sp>
      <p:sp>
        <p:nvSpPr>
          <p:cNvPr id="53251" name="Content Placeholder 2"/>
          <p:cNvSpPr>
            <a:spLocks noGrp="1" noChangeArrowheads="1"/>
          </p:cNvSpPr>
          <p:nvPr>
            <p:ph idx="1"/>
          </p:nvPr>
        </p:nvSpPr>
        <p:spPr/>
        <p:txBody>
          <a:bodyPr/>
          <a:lstStyle/>
          <a:p>
            <a:r>
              <a:rPr lang="tr-TR" altLang="tr-TR" smtClean="0">
                <a:latin typeface="Comic Sans MS" panose="030F0702030302020204" pitchFamily="66" charset="0"/>
              </a:rPr>
              <a:t>Olabildiğince az</a:t>
            </a:r>
          </a:p>
        </p:txBody>
      </p:sp>
    </p:spTree>
    <p:extLst>
      <p:ext uri="{BB962C8B-B14F-4D97-AF65-F5344CB8AC3E}">
        <p14:creationId xmlns:p14="http://schemas.microsoft.com/office/powerpoint/2010/main" val="377767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lt Bilgi Yer Tutucusu 4"/>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Tur" panose="02020603050405020304" pitchFamily="18" charset="0"/>
              </a:defRPr>
            </a:lvl1pPr>
            <a:lvl2pPr marL="742950" indent="-285750">
              <a:defRPr sz="2400">
                <a:solidFill>
                  <a:schemeClr val="tx1"/>
                </a:solidFill>
                <a:latin typeface="Times New Roman Tur" panose="02020603050405020304" pitchFamily="18" charset="0"/>
              </a:defRPr>
            </a:lvl2pPr>
            <a:lvl3pPr marL="1143000" indent="-228600">
              <a:defRPr sz="2400">
                <a:solidFill>
                  <a:schemeClr val="tx1"/>
                </a:solidFill>
                <a:latin typeface="Times New Roman Tur" panose="02020603050405020304" pitchFamily="18" charset="0"/>
              </a:defRPr>
            </a:lvl3pPr>
            <a:lvl4pPr marL="1600200" indent="-228600">
              <a:defRPr sz="2400">
                <a:solidFill>
                  <a:schemeClr val="tx1"/>
                </a:solidFill>
                <a:latin typeface="Times New Roman Tur" panose="02020603050405020304" pitchFamily="18" charset="0"/>
              </a:defRPr>
            </a:lvl4pPr>
            <a:lvl5pPr marL="2057400" indent="-228600">
              <a:defRPr sz="2400">
                <a:solidFill>
                  <a:schemeClr val="tx1"/>
                </a:solidFill>
                <a:latin typeface="Times New Roman Tur"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Tur"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Tur"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Tur"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Tur" panose="02020603050405020304" pitchFamily="18" charset="0"/>
              </a:defRPr>
            </a:lvl9pPr>
          </a:lstStyle>
          <a:p>
            <a:r>
              <a:rPr lang="tr-TR" altLang="tr-TR" b="1" smtClean="0">
                <a:solidFill>
                  <a:schemeClr val="bg1"/>
                </a:solidFill>
              </a:rPr>
              <a:t>www.tekinakpolat.com</a:t>
            </a:r>
          </a:p>
        </p:txBody>
      </p:sp>
      <p:sp>
        <p:nvSpPr>
          <p:cNvPr id="80899" name="Rectangle 2"/>
          <p:cNvSpPr>
            <a:spLocks noGrp="1" noChangeArrowheads="1"/>
          </p:cNvSpPr>
          <p:nvPr>
            <p:ph type="title"/>
          </p:nvPr>
        </p:nvSpPr>
        <p:spPr/>
        <p:txBody>
          <a:bodyPr/>
          <a:lstStyle/>
          <a:p>
            <a:r>
              <a:rPr lang="tr-TR" altLang="tr-TR" smtClean="0">
                <a:latin typeface="Comic Sans MS" panose="030F0702030302020204" pitchFamily="66" charset="0"/>
              </a:rPr>
              <a:t>Sıvı dengesi</a:t>
            </a:r>
          </a:p>
        </p:txBody>
      </p:sp>
      <p:sp>
        <p:nvSpPr>
          <p:cNvPr id="80900" name="Rectangle 3"/>
          <p:cNvSpPr>
            <a:spLocks noGrp="1" noChangeArrowheads="1"/>
          </p:cNvSpPr>
          <p:nvPr>
            <p:ph type="body" idx="1"/>
          </p:nvPr>
        </p:nvSpPr>
        <p:spPr>
          <a:xfrm>
            <a:off x="1052513" y="1371600"/>
            <a:ext cx="9004300" cy="4806950"/>
          </a:xfrm>
        </p:spPr>
        <p:txBody>
          <a:bodyPr/>
          <a:lstStyle/>
          <a:p>
            <a:r>
              <a:rPr lang="tr-TR" altLang="tr-TR" sz="2800" smtClean="0">
                <a:latin typeface="Comic Sans MS" panose="030F0702030302020204" pitchFamily="66" charset="0"/>
              </a:rPr>
              <a:t>Sıvı dengesi havuz problemlerine benzetilebilir.</a:t>
            </a:r>
          </a:p>
          <a:p>
            <a:r>
              <a:rPr lang="tr-TR" altLang="tr-TR" sz="2800" smtClean="0">
                <a:latin typeface="Comic Sans MS" panose="030F0702030302020204" pitchFamily="66" charset="0"/>
              </a:rPr>
              <a:t>Musluklar ve giderler arasında bir denge vardır. </a:t>
            </a:r>
          </a:p>
          <a:p>
            <a:r>
              <a:rPr lang="tr-TR" altLang="tr-TR" sz="2800" smtClean="0">
                <a:latin typeface="Comic Sans MS" panose="030F0702030302020204" pitchFamily="66" charset="0"/>
              </a:rPr>
              <a:t>Normal koşullarda tek musluk (ağızdan sıvı alımı) ve dört gider (idrar, gastrointestinal sistem, ter, akciğerler) vardır. </a:t>
            </a:r>
            <a:endParaRPr lang="en-US" altLang="tr-TR" sz="2800" smtClean="0">
              <a:latin typeface="Comic Sans MS" panose="030F0702030302020204" pitchFamily="66" charset="0"/>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405279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Comic Sans MS" panose="030F0702030302020204" pitchFamily="66" charset="0"/>
              </a:rPr>
              <a:t>Sosyal Medya Gelişimi</a:t>
            </a:r>
            <a:endParaRPr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3567819"/>
              </p:ext>
            </p:extLst>
          </p:nvPr>
        </p:nvGraphicFramePr>
        <p:xfrm>
          <a:off x="1047428" y="1743100"/>
          <a:ext cx="9145017" cy="4968555"/>
        </p:xfrm>
        <a:graphic>
          <a:graphicData uri="http://schemas.openxmlformats.org/drawingml/2006/table">
            <a:tbl>
              <a:tblPr firstRow="1" bandRow="1">
                <a:tableStyleId>{5C22544A-7EE6-4342-B048-85BDC9FD1C3A}</a:tableStyleId>
              </a:tblPr>
              <a:tblGrid>
                <a:gridCol w="2235449">
                  <a:extLst>
                    <a:ext uri="{9D8B030D-6E8A-4147-A177-3AD203B41FA5}">
                      <a16:colId xmlns:a16="http://schemas.microsoft.com/office/drawing/2014/main" val="20000"/>
                    </a:ext>
                  </a:extLst>
                </a:gridCol>
                <a:gridCol w="2488182">
                  <a:extLst>
                    <a:ext uri="{9D8B030D-6E8A-4147-A177-3AD203B41FA5}">
                      <a16:colId xmlns:a16="http://schemas.microsoft.com/office/drawing/2014/main" val="20001"/>
                    </a:ext>
                  </a:extLst>
                </a:gridCol>
                <a:gridCol w="4421386">
                  <a:extLst>
                    <a:ext uri="{9D8B030D-6E8A-4147-A177-3AD203B41FA5}">
                      <a16:colId xmlns:a16="http://schemas.microsoft.com/office/drawing/2014/main" val="20002"/>
                    </a:ext>
                  </a:extLst>
                </a:gridCol>
              </a:tblGrid>
              <a:tr h="709793">
                <a:tc>
                  <a:txBody>
                    <a:bodyPr/>
                    <a:lstStyle/>
                    <a:p>
                      <a:r>
                        <a:rPr sz="1000" dirty="0" err="1"/>
                        <a:t>Dönem</a:t>
                      </a:r>
                      <a:r>
                        <a:rPr sz="1000" dirty="0"/>
                        <a:t> / </a:t>
                      </a:r>
                      <a:r>
                        <a:rPr sz="1000" dirty="0" err="1"/>
                        <a:t>Yıl</a:t>
                      </a:r>
                      <a:r>
                        <a:rPr sz="1000" dirty="0"/>
                        <a:t> </a:t>
                      </a:r>
                      <a:r>
                        <a:rPr sz="1000" dirty="0" err="1"/>
                        <a:t>Aralığı</a:t>
                      </a:r>
                      <a:endParaRPr sz="1000" dirty="0"/>
                    </a:p>
                  </a:txBody>
                  <a:tcPr marL="94488" marR="94488" marT="47244" marB="47244"/>
                </a:tc>
                <a:tc>
                  <a:txBody>
                    <a:bodyPr/>
                    <a:lstStyle/>
                    <a:p>
                      <a:r>
                        <a:rPr sz="1000"/>
                        <a:t>Öne Çıkan Platformlar</a:t>
                      </a:r>
                    </a:p>
                  </a:txBody>
                  <a:tcPr marL="94488" marR="94488" marT="47244" marB="47244"/>
                </a:tc>
                <a:tc>
                  <a:txBody>
                    <a:bodyPr/>
                    <a:lstStyle/>
                    <a:p>
                      <a:r>
                        <a:rPr sz="1000"/>
                        <a:t>Temel Özellikler ve Toplumsal Etkiler</a:t>
                      </a:r>
                    </a:p>
                  </a:txBody>
                  <a:tcPr marL="94488" marR="94488" marT="47244" marB="47244"/>
                </a:tc>
                <a:extLst>
                  <a:ext uri="{0D108BD9-81ED-4DB2-BD59-A6C34878D82A}">
                    <a16:rowId xmlns:a16="http://schemas.microsoft.com/office/drawing/2014/main" val="10000"/>
                  </a:ext>
                </a:extLst>
              </a:tr>
              <a:tr h="709793">
                <a:tc>
                  <a:txBody>
                    <a:bodyPr/>
                    <a:lstStyle/>
                    <a:p>
                      <a:r>
                        <a:rPr sz="1000"/>
                        <a:t>1990’lar – 2004</a:t>
                      </a:r>
                    </a:p>
                    <a:p>
                      <a:r>
                        <a:rPr sz="1000"/>
                        <a:t>(Başlangıç Dönemi)</a:t>
                      </a:r>
                    </a:p>
                  </a:txBody>
                  <a:tcPr marL="94488" marR="94488" marT="47244" marB="47244"/>
                </a:tc>
                <a:tc>
                  <a:txBody>
                    <a:bodyPr/>
                    <a:lstStyle/>
                    <a:p>
                      <a:r>
                        <a:rPr sz="1000"/>
                        <a:t>SixDegrees, Friendster, MySpace</a:t>
                      </a:r>
                    </a:p>
                  </a:txBody>
                  <a:tcPr marL="94488" marR="94488" marT="47244" marB="47244"/>
                </a:tc>
                <a:tc>
                  <a:txBody>
                    <a:bodyPr/>
                    <a:lstStyle/>
                    <a:p>
                      <a:r>
                        <a:rPr sz="1000"/>
                        <a:t>İlk çevrimiçi kimlikler, blog kültürü, dijital toplulukların doğuşu.</a:t>
                      </a:r>
                    </a:p>
                  </a:txBody>
                  <a:tcPr marL="94488" marR="94488" marT="47244" marB="47244"/>
                </a:tc>
                <a:extLst>
                  <a:ext uri="{0D108BD9-81ED-4DB2-BD59-A6C34878D82A}">
                    <a16:rowId xmlns:a16="http://schemas.microsoft.com/office/drawing/2014/main" val="10001"/>
                  </a:ext>
                </a:extLst>
              </a:tr>
              <a:tr h="709793">
                <a:tc>
                  <a:txBody>
                    <a:bodyPr/>
                    <a:lstStyle/>
                    <a:p>
                      <a:r>
                        <a:rPr sz="1000"/>
                        <a:t>2004 – 2010</a:t>
                      </a:r>
                    </a:p>
                    <a:p>
                      <a:r>
                        <a:rPr sz="1000"/>
                        <a:t>(Patlama Dönemi)</a:t>
                      </a:r>
                    </a:p>
                  </a:txBody>
                  <a:tcPr marL="94488" marR="94488" marT="47244" marB="47244"/>
                </a:tc>
                <a:tc>
                  <a:txBody>
                    <a:bodyPr/>
                    <a:lstStyle/>
                    <a:p>
                      <a:r>
                        <a:rPr sz="1000"/>
                        <a:t>Facebook, YouTube, Twitter, LinkedIn</a:t>
                      </a:r>
                    </a:p>
                  </a:txBody>
                  <a:tcPr marL="94488" marR="94488" marT="47244" marB="47244"/>
                </a:tc>
                <a:tc>
                  <a:txBody>
                    <a:bodyPr/>
                    <a:lstStyle/>
                    <a:p>
                      <a:r>
                        <a:rPr sz="1400" b="1" dirty="0" err="1">
                          <a:solidFill>
                            <a:srgbClr val="FF0000"/>
                          </a:solidFill>
                        </a:rPr>
                        <a:t>Gerçek</a:t>
                      </a:r>
                      <a:r>
                        <a:rPr sz="1400" b="1" dirty="0">
                          <a:solidFill>
                            <a:srgbClr val="FF0000"/>
                          </a:solidFill>
                        </a:rPr>
                        <a:t> </a:t>
                      </a:r>
                      <a:r>
                        <a:rPr sz="1400" b="1" dirty="0" err="1">
                          <a:solidFill>
                            <a:srgbClr val="FF0000"/>
                          </a:solidFill>
                        </a:rPr>
                        <a:t>kimlik</a:t>
                      </a:r>
                      <a:r>
                        <a:rPr sz="1400" b="1" dirty="0">
                          <a:solidFill>
                            <a:srgbClr val="FF0000"/>
                          </a:solidFill>
                        </a:rPr>
                        <a:t>, </a:t>
                      </a:r>
                      <a:r>
                        <a:rPr sz="1000" dirty="0"/>
                        <a:t>video </a:t>
                      </a:r>
                      <a:r>
                        <a:rPr sz="1000" dirty="0" err="1"/>
                        <a:t>paylaşımı</a:t>
                      </a:r>
                      <a:r>
                        <a:rPr sz="1000" dirty="0"/>
                        <a:t>, </a:t>
                      </a:r>
                      <a:r>
                        <a:rPr sz="1000" dirty="0" err="1"/>
                        <a:t>küresel</a:t>
                      </a:r>
                      <a:r>
                        <a:rPr sz="1000" dirty="0"/>
                        <a:t> </a:t>
                      </a:r>
                      <a:r>
                        <a:rPr sz="1000" dirty="0" err="1"/>
                        <a:t>sosyal</a:t>
                      </a:r>
                      <a:r>
                        <a:rPr sz="1000" dirty="0"/>
                        <a:t> </a:t>
                      </a:r>
                      <a:r>
                        <a:rPr sz="1000" dirty="0" err="1"/>
                        <a:t>ağ</a:t>
                      </a:r>
                      <a:r>
                        <a:rPr sz="1000" dirty="0"/>
                        <a:t> </a:t>
                      </a:r>
                      <a:r>
                        <a:rPr sz="1000" dirty="0" err="1"/>
                        <a:t>etkisi</a:t>
                      </a:r>
                      <a:r>
                        <a:rPr sz="1000" dirty="0"/>
                        <a:t>.</a:t>
                      </a:r>
                    </a:p>
                  </a:txBody>
                  <a:tcPr marL="94488" marR="94488" marT="47244" marB="47244"/>
                </a:tc>
                <a:extLst>
                  <a:ext uri="{0D108BD9-81ED-4DB2-BD59-A6C34878D82A}">
                    <a16:rowId xmlns:a16="http://schemas.microsoft.com/office/drawing/2014/main" val="10002"/>
                  </a:ext>
                </a:extLst>
              </a:tr>
              <a:tr h="709793">
                <a:tc>
                  <a:txBody>
                    <a:bodyPr/>
                    <a:lstStyle/>
                    <a:p>
                      <a:r>
                        <a:rPr sz="1000" dirty="0"/>
                        <a:t>2010 – 2016</a:t>
                      </a:r>
                    </a:p>
                    <a:p>
                      <a:r>
                        <a:rPr sz="1000" dirty="0"/>
                        <a:t>(Mobil </a:t>
                      </a:r>
                      <a:r>
                        <a:rPr sz="1000" dirty="0" err="1"/>
                        <a:t>ve</a:t>
                      </a:r>
                      <a:r>
                        <a:rPr sz="1000" dirty="0"/>
                        <a:t> </a:t>
                      </a:r>
                      <a:r>
                        <a:rPr sz="1000" dirty="0" err="1"/>
                        <a:t>Görsel</a:t>
                      </a:r>
                      <a:r>
                        <a:rPr sz="1000" dirty="0"/>
                        <a:t> </a:t>
                      </a:r>
                      <a:r>
                        <a:rPr sz="1000" dirty="0" err="1"/>
                        <a:t>Çağ</a:t>
                      </a:r>
                      <a:r>
                        <a:rPr sz="1000" dirty="0"/>
                        <a:t>)</a:t>
                      </a:r>
                    </a:p>
                  </a:txBody>
                  <a:tcPr marL="94488" marR="94488" marT="47244" marB="47244"/>
                </a:tc>
                <a:tc>
                  <a:txBody>
                    <a:bodyPr/>
                    <a:lstStyle/>
                    <a:p>
                      <a:r>
                        <a:rPr sz="1000" dirty="0"/>
                        <a:t>Instagram, Snapchat, Pinterest, WhatsApp</a:t>
                      </a:r>
                    </a:p>
                  </a:txBody>
                  <a:tcPr marL="94488" marR="94488" marT="47244" marB="47244"/>
                </a:tc>
                <a:tc>
                  <a:txBody>
                    <a:bodyPr/>
                    <a:lstStyle/>
                    <a:p>
                      <a:r>
                        <a:rPr sz="1000" dirty="0"/>
                        <a:t>Mobil </a:t>
                      </a:r>
                      <a:r>
                        <a:rPr sz="1000" dirty="0" err="1"/>
                        <a:t>erişim</a:t>
                      </a:r>
                      <a:r>
                        <a:rPr sz="1000" dirty="0"/>
                        <a:t>, </a:t>
                      </a:r>
                      <a:r>
                        <a:rPr sz="1000" dirty="0" err="1"/>
                        <a:t>görsel</a:t>
                      </a:r>
                      <a:r>
                        <a:rPr sz="1000" dirty="0"/>
                        <a:t> </a:t>
                      </a:r>
                      <a:r>
                        <a:rPr sz="1000" dirty="0" err="1"/>
                        <a:t>kültür</a:t>
                      </a:r>
                      <a:r>
                        <a:rPr sz="1000" dirty="0"/>
                        <a:t>, </a:t>
                      </a:r>
                      <a:r>
                        <a:rPr sz="1400" b="1" dirty="0">
                          <a:solidFill>
                            <a:srgbClr val="FF0000"/>
                          </a:solidFill>
                        </a:rPr>
                        <a:t>influencer </a:t>
                      </a:r>
                      <a:r>
                        <a:rPr sz="1400" b="1" dirty="0" err="1">
                          <a:solidFill>
                            <a:srgbClr val="FF0000"/>
                          </a:solidFill>
                        </a:rPr>
                        <a:t>yükselişi</a:t>
                      </a:r>
                      <a:r>
                        <a:rPr sz="1400" b="1" dirty="0">
                          <a:solidFill>
                            <a:srgbClr val="FF0000"/>
                          </a:solidFill>
                        </a:rPr>
                        <a:t>.</a:t>
                      </a:r>
                    </a:p>
                  </a:txBody>
                  <a:tcPr marL="94488" marR="94488" marT="47244" marB="47244"/>
                </a:tc>
                <a:extLst>
                  <a:ext uri="{0D108BD9-81ED-4DB2-BD59-A6C34878D82A}">
                    <a16:rowId xmlns:a16="http://schemas.microsoft.com/office/drawing/2014/main" val="10003"/>
                  </a:ext>
                </a:extLst>
              </a:tr>
              <a:tr h="709793">
                <a:tc>
                  <a:txBody>
                    <a:bodyPr/>
                    <a:lstStyle/>
                    <a:p>
                      <a:r>
                        <a:rPr sz="1000" dirty="0"/>
                        <a:t>2016 – 2020</a:t>
                      </a:r>
                    </a:p>
                    <a:p>
                      <a:r>
                        <a:rPr sz="1000" dirty="0"/>
                        <a:t>(</a:t>
                      </a:r>
                      <a:r>
                        <a:rPr sz="1000" dirty="0" err="1"/>
                        <a:t>Algoritma</a:t>
                      </a:r>
                      <a:r>
                        <a:rPr sz="1000" dirty="0"/>
                        <a:t> </a:t>
                      </a:r>
                      <a:r>
                        <a:rPr sz="1000" dirty="0" err="1"/>
                        <a:t>ve</a:t>
                      </a:r>
                      <a:r>
                        <a:rPr sz="1000" dirty="0"/>
                        <a:t> </a:t>
                      </a:r>
                      <a:r>
                        <a:rPr sz="1000" dirty="0" err="1"/>
                        <a:t>Manipülasyon</a:t>
                      </a:r>
                      <a:r>
                        <a:rPr sz="1000" dirty="0"/>
                        <a:t> </a:t>
                      </a:r>
                      <a:r>
                        <a:rPr sz="1000" dirty="0" err="1"/>
                        <a:t>Çağı</a:t>
                      </a:r>
                      <a:r>
                        <a:rPr sz="1000" dirty="0"/>
                        <a:t>)</a:t>
                      </a:r>
                    </a:p>
                  </a:txBody>
                  <a:tcPr marL="94488" marR="94488" marT="47244" marB="47244"/>
                </a:tc>
                <a:tc>
                  <a:txBody>
                    <a:bodyPr/>
                    <a:lstStyle/>
                    <a:p>
                      <a:r>
                        <a:rPr sz="1000"/>
                        <a:t>Facebook, Instagram, Twitter, Reddit, TikTok</a:t>
                      </a:r>
                    </a:p>
                  </a:txBody>
                  <a:tcPr marL="94488" marR="94488" marT="47244" marB="47244"/>
                </a:tc>
                <a:tc>
                  <a:txBody>
                    <a:bodyPr/>
                    <a:lstStyle/>
                    <a:p>
                      <a:r>
                        <a:rPr sz="1400" b="1" dirty="0" err="1">
                          <a:solidFill>
                            <a:srgbClr val="FF0000"/>
                          </a:solidFill>
                        </a:rPr>
                        <a:t>Algoritmalar</a:t>
                      </a:r>
                      <a:r>
                        <a:rPr sz="1400" b="1" dirty="0">
                          <a:solidFill>
                            <a:srgbClr val="FF0000"/>
                          </a:solidFill>
                        </a:rPr>
                        <a:t>, fake news, </a:t>
                      </a:r>
                      <a:r>
                        <a:rPr sz="1400" b="1" dirty="0" err="1">
                          <a:solidFill>
                            <a:srgbClr val="FF0000"/>
                          </a:solidFill>
                        </a:rPr>
                        <a:t>beğeni</a:t>
                      </a:r>
                      <a:r>
                        <a:rPr sz="1400" b="1" dirty="0">
                          <a:solidFill>
                            <a:srgbClr val="FF0000"/>
                          </a:solidFill>
                        </a:rPr>
                        <a:t> </a:t>
                      </a:r>
                      <a:r>
                        <a:rPr sz="1400" b="1" dirty="0" err="1">
                          <a:solidFill>
                            <a:srgbClr val="FF0000"/>
                          </a:solidFill>
                        </a:rPr>
                        <a:t>ekonomisi</a:t>
                      </a:r>
                      <a:r>
                        <a:rPr sz="1400" b="1" dirty="0">
                          <a:solidFill>
                            <a:srgbClr val="FF0000"/>
                          </a:solidFill>
                        </a:rPr>
                        <a:t>.</a:t>
                      </a:r>
                    </a:p>
                  </a:txBody>
                  <a:tcPr marL="94488" marR="94488" marT="47244" marB="47244"/>
                </a:tc>
                <a:extLst>
                  <a:ext uri="{0D108BD9-81ED-4DB2-BD59-A6C34878D82A}">
                    <a16:rowId xmlns:a16="http://schemas.microsoft.com/office/drawing/2014/main" val="10004"/>
                  </a:ext>
                </a:extLst>
              </a:tr>
              <a:tr h="709793">
                <a:tc>
                  <a:txBody>
                    <a:bodyPr/>
                    <a:lstStyle/>
                    <a:p>
                      <a:r>
                        <a:rPr sz="1000"/>
                        <a:t>2020 – Günümüz</a:t>
                      </a:r>
                    </a:p>
                    <a:p>
                      <a:r>
                        <a:rPr sz="1000"/>
                        <a:t>(Yapay Zekâ ve Kısa Video Çağı)</a:t>
                      </a:r>
                    </a:p>
                  </a:txBody>
                  <a:tcPr marL="94488" marR="94488" marT="47244" marB="47244"/>
                </a:tc>
                <a:tc>
                  <a:txBody>
                    <a:bodyPr/>
                    <a:lstStyle/>
                    <a:p>
                      <a:r>
                        <a:rPr sz="1000"/>
                        <a:t>TikTok, Threads, BeReal, Clubhouse, X, YouTube Shorts</a:t>
                      </a:r>
                    </a:p>
                  </a:txBody>
                  <a:tcPr marL="94488" marR="94488" marT="47244" marB="47244"/>
                </a:tc>
                <a:tc>
                  <a:txBody>
                    <a:bodyPr/>
                    <a:lstStyle/>
                    <a:p>
                      <a:r>
                        <a:rPr sz="1000"/>
                        <a:t>Kısa videolar, yapay zekâ, mahremiyet tartışmaları.</a:t>
                      </a:r>
                    </a:p>
                  </a:txBody>
                  <a:tcPr marL="94488" marR="94488" marT="47244" marB="47244"/>
                </a:tc>
                <a:extLst>
                  <a:ext uri="{0D108BD9-81ED-4DB2-BD59-A6C34878D82A}">
                    <a16:rowId xmlns:a16="http://schemas.microsoft.com/office/drawing/2014/main" val="10005"/>
                  </a:ext>
                </a:extLst>
              </a:tr>
              <a:tr h="709797">
                <a:tc>
                  <a:txBody>
                    <a:bodyPr/>
                    <a:lstStyle/>
                    <a:p>
                      <a:r>
                        <a:rPr sz="1000"/>
                        <a:t>Gelecek (2025+)</a:t>
                      </a:r>
                    </a:p>
                  </a:txBody>
                  <a:tcPr marL="94488" marR="94488" marT="47244" marB="47244"/>
                </a:tc>
                <a:tc>
                  <a:txBody>
                    <a:bodyPr/>
                    <a:lstStyle/>
                    <a:p>
                      <a:r>
                        <a:rPr sz="1000"/>
                        <a:t>Yapay zekâ platformları, Metaverse, VR/AR</a:t>
                      </a:r>
                    </a:p>
                  </a:txBody>
                  <a:tcPr marL="94488" marR="94488" marT="47244" marB="47244"/>
                </a:tc>
                <a:tc>
                  <a:txBody>
                    <a:bodyPr/>
                    <a:lstStyle/>
                    <a:p>
                      <a:r>
                        <a:rPr sz="1000" dirty="0" err="1"/>
                        <a:t>Kişiselleştirme</a:t>
                      </a:r>
                      <a:r>
                        <a:rPr sz="1000" dirty="0"/>
                        <a:t>, </a:t>
                      </a:r>
                      <a:r>
                        <a:rPr sz="1000" dirty="0" err="1"/>
                        <a:t>veri</a:t>
                      </a:r>
                      <a:r>
                        <a:rPr sz="1000" dirty="0"/>
                        <a:t> </a:t>
                      </a:r>
                      <a:r>
                        <a:rPr sz="1000" dirty="0" err="1"/>
                        <a:t>güvenliği</a:t>
                      </a:r>
                      <a:r>
                        <a:rPr sz="1000" dirty="0"/>
                        <a:t>, </a:t>
                      </a:r>
                      <a:r>
                        <a:rPr sz="1000" dirty="0" err="1"/>
                        <a:t>dijital</a:t>
                      </a:r>
                      <a:r>
                        <a:rPr sz="1000" dirty="0"/>
                        <a:t> </a:t>
                      </a:r>
                      <a:r>
                        <a:rPr sz="1000" dirty="0" err="1"/>
                        <a:t>kimlik</a:t>
                      </a:r>
                      <a:r>
                        <a:rPr sz="1000" dirty="0"/>
                        <a:t> </a:t>
                      </a:r>
                      <a:r>
                        <a:rPr sz="1000" dirty="0" err="1"/>
                        <a:t>dönüşümü</a:t>
                      </a:r>
                      <a:r>
                        <a:rPr sz="1000" dirty="0"/>
                        <a:t>.</a:t>
                      </a:r>
                    </a:p>
                  </a:txBody>
                  <a:tcPr marL="94488" marR="94488" marT="47244" marB="4724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2908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r>
              <a:rPr lang="tr-TR" altLang="tr-TR" smtClean="0">
                <a:latin typeface="Comic Sans MS" panose="030F0702030302020204" pitchFamily="66" charset="0"/>
              </a:rPr>
              <a:t>Su metabolizması</a:t>
            </a:r>
          </a:p>
        </p:txBody>
      </p:sp>
      <p:sp>
        <p:nvSpPr>
          <p:cNvPr id="43011" name="Content Placeholder 2"/>
          <p:cNvSpPr>
            <a:spLocks noGrp="1" noChangeArrowheads="1"/>
          </p:cNvSpPr>
          <p:nvPr>
            <p:ph idx="1"/>
          </p:nvPr>
        </p:nvSpPr>
        <p:spPr/>
        <p:txBody>
          <a:bodyPr/>
          <a:lstStyle/>
          <a:p>
            <a:r>
              <a:rPr lang="tr-TR" altLang="tr-TR" smtClean="0">
                <a:latin typeface="Comic Sans MS" panose="030F0702030302020204" pitchFamily="66" charset="0"/>
              </a:rPr>
              <a:t>Sıvı kaybı olursa hissedilmeyen kayıp azalır</a:t>
            </a:r>
          </a:p>
          <a:p>
            <a:r>
              <a:rPr lang="tr-TR" altLang="tr-TR" smtClean="0">
                <a:latin typeface="Comic Sans MS" panose="030F0702030302020204" pitchFamily="66" charset="0"/>
              </a:rPr>
              <a:t>Sıvı kaybı olursa idrar miktarı azalır ama günde 500 ml altına inmesi böbrek yetmezliğidir</a:t>
            </a:r>
          </a:p>
          <a:p>
            <a:r>
              <a:rPr lang="en-US" altLang="tr-TR" smtClean="0">
                <a:latin typeface="Comic Sans MS" panose="030F0702030302020204" pitchFamily="66" charset="0"/>
              </a:rPr>
              <a:t>Ç</a:t>
            </a:r>
            <a:r>
              <a:rPr lang="tr-TR" altLang="tr-TR" smtClean="0">
                <a:latin typeface="Comic Sans MS" panose="030F0702030302020204" pitchFamily="66" charset="0"/>
              </a:rPr>
              <a:t>ok sıvı alınırsa idrar miktarı arta</a:t>
            </a:r>
            <a:r>
              <a:rPr lang="tr-TR" altLang="tr-TR" smtClean="0"/>
              <a:t>r</a:t>
            </a:r>
          </a:p>
        </p:txBody>
      </p:sp>
    </p:spTree>
    <p:extLst>
      <p:ext uri="{BB962C8B-B14F-4D97-AF65-F5344CB8AC3E}">
        <p14:creationId xmlns:p14="http://schemas.microsoft.com/office/powerpoint/2010/main" val="162369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tr-TR" altLang="tr-TR" smtClean="0">
                <a:latin typeface="Comic Sans MS" panose="030F0702030302020204" pitchFamily="66" charset="0"/>
              </a:rPr>
              <a:t>Su metabolizması</a:t>
            </a:r>
          </a:p>
        </p:txBody>
      </p:sp>
      <p:sp>
        <p:nvSpPr>
          <p:cNvPr id="41987" name="Content Placeholder 2"/>
          <p:cNvSpPr>
            <a:spLocks noGrp="1" noChangeArrowheads="1"/>
          </p:cNvSpPr>
          <p:nvPr>
            <p:ph idx="1"/>
          </p:nvPr>
        </p:nvSpPr>
        <p:spPr/>
        <p:txBody>
          <a:bodyPr/>
          <a:lstStyle/>
          <a:p>
            <a:r>
              <a:rPr lang="tr-TR" altLang="tr-TR" smtClean="0">
                <a:latin typeface="Comic Sans MS" panose="030F0702030302020204" pitchFamily="66" charset="0"/>
              </a:rPr>
              <a:t>Su kaybı: Ter, dışkı, solunum ve idrar</a:t>
            </a:r>
          </a:p>
          <a:p>
            <a:r>
              <a:rPr lang="tr-TR" altLang="tr-TR" smtClean="0">
                <a:latin typeface="Comic Sans MS" panose="030F0702030302020204" pitchFamily="66" charset="0"/>
              </a:rPr>
              <a:t>Ter, dışkı ve solunum hissedilmeyen sıvı kaybı</a:t>
            </a:r>
          </a:p>
          <a:p>
            <a:r>
              <a:rPr lang="tr-TR" altLang="tr-TR" smtClean="0">
                <a:latin typeface="Comic Sans MS" panose="030F0702030302020204" pitchFamily="66" charset="0"/>
              </a:rPr>
              <a:t>Hissedilmeyen kayıp günde yaklaşık 500-1000 ml</a:t>
            </a:r>
          </a:p>
          <a:p>
            <a:r>
              <a:rPr lang="tr-TR" altLang="tr-TR" smtClean="0">
                <a:latin typeface="Comic Sans MS" panose="030F0702030302020204" pitchFamily="66" charset="0"/>
              </a:rPr>
              <a:t>Günlük yapılması gereken idrar miktarı 500 ml</a:t>
            </a:r>
          </a:p>
        </p:txBody>
      </p:sp>
    </p:spTree>
    <p:extLst>
      <p:ext uri="{BB962C8B-B14F-4D97-AF65-F5344CB8AC3E}">
        <p14:creationId xmlns:p14="http://schemas.microsoft.com/office/powerpoint/2010/main" val="130148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p:txBody>
          <a:bodyPr/>
          <a:lstStyle/>
          <a:p>
            <a:endParaRPr lang="tr-TR" altLang="tr-TR" smtClean="0"/>
          </a:p>
        </p:txBody>
      </p:sp>
      <p:sp>
        <p:nvSpPr>
          <p:cNvPr id="62467" name="Content Placeholder 2"/>
          <p:cNvSpPr>
            <a:spLocks noGrp="1" noChangeArrowheads="1"/>
          </p:cNvSpPr>
          <p:nvPr>
            <p:ph idx="1"/>
          </p:nvPr>
        </p:nvSpPr>
        <p:spPr/>
        <p:txBody>
          <a:bodyPr/>
          <a:lstStyle/>
          <a:p>
            <a:r>
              <a:rPr lang="tr-TR" altLang="tr-TR" smtClean="0">
                <a:latin typeface="Comic Sans MS" panose="030F0702030302020204" pitchFamily="66" charset="0"/>
              </a:rPr>
              <a:t>Günlük sıvı ihtiyacı 1000-1500 ml arası (Gereken minimum idrar miktarı + Hissedilmeyen kayıp)</a:t>
            </a:r>
          </a:p>
          <a:p>
            <a:r>
              <a:rPr lang="tr-TR" altLang="tr-TR" smtClean="0">
                <a:latin typeface="Comic Sans MS" panose="030F0702030302020204" pitchFamily="66" charset="0"/>
              </a:rPr>
              <a:t>Bazı durumlarda sıvı ihtiyacı artar</a:t>
            </a:r>
          </a:p>
          <a:p>
            <a:r>
              <a:rPr lang="tr-TR" altLang="tr-TR" smtClean="0">
                <a:latin typeface="Comic Sans MS" panose="030F0702030302020204" pitchFamily="66" charset="0"/>
              </a:rPr>
              <a:t>Atalarımızın su ihtiyacı muhtemelen daha fazla idi, çünkü daha fazla hareket</a:t>
            </a:r>
          </a:p>
        </p:txBody>
      </p:sp>
    </p:spTree>
    <p:extLst>
      <p:ext uri="{BB962C8B-B14F-4D97-AF65-F5344CB8AC3E}">
        <p14:creationId xmlns:p14="http://schemas.microsoft.com/office/powerpoint/2010/main" val="360282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endParaRPr lang="en-US" altLang="en-US" smtClean="0"/>
          </a:p>
        </p:txBody>
      </p:sp>
      <p:pic>
        <p:nvPicPr>
          <p:cNvPr id="68611" name="Content Placeholder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190500"/>
            <a:ext cx="7277100" cy="6902450"/>
          </a:xfrm>
        </p:spPr>
      </p:pic>
    </p:spTree>
    <p:extLst>
      <p:ext uri="{BB962C8B-B14F-4D97-AF65-F5344CB8AC3E}">
        <p14:creationId xmlns:p14="http://schemas.microsoft.com/office/powerpoint/2010/main" val="392782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p:txBody>
          <a:bodyPr/>
          <a:lstStyle/>
          <a:p>
            <a:r>
              <a:rPr lang="tr-TR" altLang="tr-TR" smtClean="0">
                <a:latin typeface="Comic Sans MS" panose="030F0702030302020204" pitchFamily="66" charset="0"/>
              </a:rPr>
              <a:t>Volkert 2019</a:t>
            </a:r>
          </a:p>
        </p:txBody>
      </p:sp>
      <p:sp>
        <p:nvSpPr>
          <p:cNvPr id="70659" name="Content Placeholder 2"/>
          <p:cNvSpPr>
            <a:spLocks noGrp="1" noChangeArrowheads="1"/>
          </p:cNvSpPr>
          <p:nvPr>
            <p:ph idx="1"/>
          </p:nvPr>
        </p:nvSpPr>
        <p:spPr/>
        <p:txBody>
          <a:bodyPr/>
          <a:lstStyle/>
          <a:p>
            <a:r>
              <a:rPr lang="tr-TR" altLang="tr-TR" smtClean="0">
                <a:latin typeface="Comic Sans MS" panose="030F0702030302020204" pitchFamily="66" charset="0"/>
              </a:rPr>
              <a:t>Avrupa Gıda Güvenlik Otoritesi kadınlara günde 2, erkeklere günde 2.5 litre sıvı öneriyor</a:t>
            </a:r>
          </a:p>
          <a:p>
            <a:r>
              <a:rPr lang="tr-TR" altLang="tr-TR" smtClean="0">
                <a:latin typeface="Comic Sans MS" panose="030F0702030302020204" pitchFamily="66" charset="0"/>
              </a:rPr>
              <a:t>Alınan sıvının %80’</a:t>
            </a:r>
            <a:r>
              <a:rPr lang="en-US" altLang="tr-TR" smtClean="0">
                <a:latin typeface="Comic Sans MS" panose="030F0702030302020204" pitchFamily="66" charset="0"/>
              </a:rPr>
              <a:t>i</a:t>
            </a:r>
            <a:r>
              <a:rPr lang="tr-TR" altLang="tr-TR" smtClean="0">
                <a:latin typeface="Comic Sans MS" panose="030F0702030302020204" pitchFamily="66" charset="0"/>
              </a:rPr>
              <a:t> içecekten gelir</a:t>
            </a:r>
          </a:p>
          <a:p>
            <a:endParaRPr lang="tr-TR" altLang="tr-TR" smtClean="0"/>
          </a:p>
        </p:txBody>
      </p:sp>
    </p:spTree>
    <p:extLst>
      <p:ext uri="{BB962C8B-B14F-4D97-AF65-F5344CB8AC3E}">
        <p14:creationId xmlns:p14="http://schemas.microsoft.com/office/powerpoint/2010/main" val="2464204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p:txBody>
          <a:bodyPr/>
          <a:lstStyle/>
          <a:p>
            <a:r>
              <a:rPr lang="tr-TR" altLang="tr-TR" smtClean="0">
                <a:latin typeface="Comic Sans MS" panose="030F0702030302020204" pitchFamily="66" charset="0"/>
              </a:rPr>
              <a:t>Volkert 2019</a:t>
            </a:r>
          </a:p>
        </p:txBody>
      </p:sp>
      <p:sp>
        <p:nvSpPr>
          <p:cNvPr id="72707" name="Content Placeholder 2"/>
          <p:cNvSpPr>
            <a:spLocks noGrp="1" noChangeArrowheads="1"/>
          </p:cNvSpPr>
          <p:nvPr>
            <p:ph idx="1"/>
          </p:nvPr>
        </p:nvSpPr>
        <p:spPr/>
        <p:txBody>
          <a:bodyPr/>
          <a:lstStyle/>
          <a:p>
            <a:endParaRPr lang="tr-TR" altLang="tr-TR" smtClean="0"/>
          </a:p>
          <a:p>
            <a:r>
              <a:rPr lang="tr-TR" altLang="tr-TR" smtClean="0">
                <a:latin typeface="Comic Sans MS" panose="030F0702030302020204" pitchFamily="66" charset="0"/>
              </a:rPr>
              <a:t>Yaşlı kadınlar günde 1.6 litre içecek</a:t>
            </a:r>
          </a:p>
          <a:p>
            <a:r>
              <a:rPr lang="tr-TR" altLang="tr-TR" smtClean="0">
                <a:latin typeface="Comic Sans MS" panose="030F0702030302020204" pitchFamily="66" charset="0"/>
              </a:rPr>
              <a:t>Yaşlı erkekler günde 2 litre içecek</a:t>
            </a:r>
          </a:p>
        </p:txBody>
      </p:sp>
    </p:spTree>
    <p:extLst>
      <p:ext uri="{BB962C8B-B14F-4D97-AF65-F5344CB8AC3E}">
        <p14:creationId xmlns:p14="http://schemas.microsoft.com/office/powerpoint/2010/main" val="3332495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p:txBody>
          <a:bodyPr/>
          <a:lstStyle/>
          <a:p>
            <a:endParaRPr lang="tr-TR" altLang="tr-TR" smtClean="0"/>
          </a:p>
        </p:txBody>
      </p:sp>
      <p:pic>
        <p:nvPicPr>
          <p:cNvPr id="75779"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6325" y="1919288"/>
            <a:ext cx="9004300" cy="3644900"/>
          </a:xfrm>
        </p:spPr>
      </p:pic>
    </p:spTree>
    <p:extLst>
      <p:ext uri="{BB962C8B-B14F-4D97-AF65-F5344CB8AC3E}">
        <p14:creationId xmlns:p14="http://schemas.microsoft.com/office/powerpoint/2010/main" val="3284500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p:txBody>
          <a:bodyPr/>
          <a:lstStyle/>
          <a:p>
            <a:r>
              <a:rPr lang="tr-TR" altLang="tr-TR" smtClean="0">
                <a:latin typeface="Comic Sans MS" panose="030F0702030302020204" pitchFamily="66" charset="0"/>
              </a:rPr>
              <a:t>Acaba doğru mu?</a:t>
            </a:r>
          </a:p>
        </p:txBody>
      </p:sp>
      <p:sp>
        <p:nvSpPr>
          <p:cNvPr id="76803" name="Content Placeholder 2"/>
          <p:cNvSpPr>
            <a:spLocks noGrp="1" noChangeArrowheads="1"/>
          </p:cNvSpPr>
          <p:nvPr>
            <p:ph idx="1"/>
          </p:nvPr>
        </p:nvSpPr>
        <p:spPr/>
        <p:txBody>
          <a:bodyPr/>
          <a:lstStyle/>
          <a:p>
            <a:r>
              <a:rPr lang="tr-TR" altLang="tr-TR" dirty="0" smtClean="0">
                <a:latin typeface="Comic Sans MS" panose="030F0702030302020204" pitchFamily="66" charset="0"/>
              </a:rPr>
              <a:t>Günde 8x8 su için</a:t>
            </a:r>
          </a:p>
          <a:p>
            <a:r>
              <a:rPr lang="tr-TR" altLang="tr-TR" dirty="0" smtClean="0">
                <a:latin typeface="Comic Sans MS" panose="030F0702030302020204" pitchFamily="66" charset="0"/>
              </a:rPr>
              <a:t>8 kez, 8 </a:t>
            </a:r>
            <a:r>
              <a:rPr lang="tr-TR" altLang="tr-TR" dirty="0" err="1" smtClean="0">
                <a:latin typeface="Comic Sans MS" panose="030F0702030302020204" pitchFamily="66" charset="0"/>
              </a:rPr>
              <a:t>ounce</a:t>
            </a:r>
            <a:r>
              <a:rPr lang="tr-TR" altLang="tr-TR" dirty="0" smtClean="0">
                <a:latin typeface="Comic Sans MS" panose="030F0702030302020204" pitchFamily="66" charset="0"/>
              </a:rPr>
              <a:t> (1 </a:t>
            </a:r>
            <a:r>
              <a:rPr lang="tr-TR" altLang="tr-TR" dirty="0" err="1" smtClean="0">
                <a:latin typeface="Comic Sans MS" panose="030F0702030302020204" pitchFamily="66" charset="0"/>
              </a:rPr>
              <a:t>ounce</a:t>
            </a:r>
            <a:r>
              <a:rPr lang="tr-TR" altLang="tr-TR" dirty="0" smtClean="0">
                <a:latin typeface="Comic Sans MS" panose="030F0702030302020204" pitchFamily="66" charset="0"/>
              </a:rPr>
              <a:t> yaklaşık 30 gram)</a:t>
            </a:r>
          </a:p>
          <a:p>
            <a:r>
              <a:rPr lang="tr-TR" altLang="tr-TR" dirty="0" smtClean="0">
                <a:latin typeface="Comic Sans MS" panose="030F0702030302020204" pitchFamily="66" charset="0"/>
              </a:rPr>
              <a:t>8 bardak</a:t>
            </a:r>
          </a:p>
          <a:p>
            <a:r>
              <a:rPr lang="tr-TR" altLang="tr-TR" dirty="0" smtClean="0">
                <a:latin typeface="Comic Sans MS" panose="030F0702030302020204" pitchFamily="66" charset="0"/>
              </a:rPr>
              <a:t>Kahve ve alkollü içecekler sayılmaz</a:t>
            </a:r>
          </a:p>
          <a:p>
            <a:r>
              <a:rPr lang="tr-TR" altLang="tr-TR" dirty="0" smtClean="0">
                <a:latin typeface="Comic Sans MS" panose="030F0702030302020204" pitchFamily="66" charset="0"/>
              </a:rPr>
              <a:t>Kanıt var mı?</a:t>
            </a:r>
          </a:p>
        </p:txBody>
      </p:sp>
    </p:spTree>
    <p:extLst>
      <p:ext uri="{BB962C8B-B14F-4D97-AF65-F5344CB8AC3E}">
        <p14:creationId xmlns:p14="http://schemas.microsoft.com/office/powerpoint/2010/main" val="4022817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tr-TR" altLang="tr-TR" smtClean="0">
                <a:latin typeface="Comic Sans MS" panose="030F0702030302020204" pitchFamily="66" charset="0"/>
              </a:rPr>
              <a:t>Acaba doğru mu? Sonuç</a:t>
            </a:r>
          </a:p>
        </p:txBody>
      </p:sp>
      <p:sp>
        <p:nvSpPr>
          <p:cNvPr id="77827" name="Content Placeholder 2"/>
          <p:cNvSpPr>
            <a:spLocks noGrp="1" noChangeArrowheads="1"/>
          </p:cNvSpPr>
          <p:nvPr>
            <p:ph idx="1"/>
          </p:nvPr>
        </p:nvSpPr>
        <p:spPr>
          <a:xfrm>
            <a:off x="1076325" y="1349375"/>
            <a:ext cx="9004300" cy="4251325"/>
          </a:xfrm>
        </p:spPr>
        <p:txBody>
          <a:bodyPr/>
          <a:lstStyle/>
          <a:p>
            <a:r>
              <a:rPr lang="tr-TR" altLang="tr-TR" sz="2800" dirty="0" smtClean="0">
                <a:latin typeface="Comic Sans MS" panose="030F0702030302020204" pitchFamily="66" charset="0"/>
              </a:rPr>
              <a:t>Günde 8x8 destekleyen kanıt yok</a:t>
            </a:r>
          </a:p>
          <a:p>
            <a:r>
              <a:rPr lang="tr-TR" altLang="tr-TR" sz="2800" dirty="0" smtClean="0">
                <a:latin typeface="Comic Sans MS" panose="030F0702030302020204" pitchFamily="66" charset="0"/>
              </a:rPr>
              <a:t>Yapılan çalışmalarda bu kadar çok suya gerek yok</a:t>
            </a:r>
          </a:p>
          <a:p>
            <a:r>
              <a:rPr lang="tr-TR" altLang="tr-TR" sz="2800" dirty="0" smtClean="0">
                <a:latin typeface="Comic Sans MS" panose="030F0702030302020204" pitchFamily="66" charset="0"/>
              </a:rPr>
              <a:t>Üstelik kafeinli içecekler, kısmen de hafif alkoller toplam sıvıya dahil edilebilir</a:t>
            </a:r>
          </a:p>
          <a:p>
            <a:r>
              <a:rPr lang="tr-TR" altLang="tr-TR" sz="2800" dirty="0" smtClean="0">
                <a:latin typeface="Comic Sans MS" panose="030F0702030302020204" pitchFamily="66" charset="0"/>
              </a:rPr>
              <a:t>Bazı durumlarda sıvı ihtiyacı artabilir</a:t>
            </a:r>
          </a:p>
          <a:p>
            <a:r>
              <a:rPr lang="tr-TR" altLang="tr-TR" sz="2800" dirty="0" smtClean="0">
                <a:latin typeface="Comic Sans MS" panose="030F0702030302020204" pitchFamily="66" charset="0"/>
              </a:rPr>
              <a:t>Günde 8 bardak aksini ispatlamak zor, bir deli kuyuya taş atmış 40 akıllı çıkaramamış?</a:t>
            </a:r>
          </a:p>
          <a:p>
            <a:endParaRPr lang="tr-TR" altLang="tr-TR" dirty="0" smtClean="0"/>
          </a:p>
        </p:txBody>
      </p:sp>
    </p:spTree>
    <p:extLst>
      <p:ext uri="{BB962C8B-B14F-4D97-AF65-F5344CB8AC3E}">
        <p14:creationId xmlns:p14="http://schemas.microsoft.com/office/powerpoint/2010/main" val="863201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Her gün 3 litre su içmek gerekir.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lnSpc>
                <a:spcPct val="100000"/>
              </a:lnSpc>
              <a:buNone/>
            </a:pPr>
            <a:r>
              <a:rPr lang="tr-TR" dirty="0">
                <a:latin typeface="Comic Sans MS" panose="030F0702030302020204" pitchFamily="66" charset="0"/>
              </a:rPr>
              <a:t>Bazı kişiler (örneğin kalp veya böbrek yetmezliği hastaları) için 3 litre su fazla olabilir, tehlikeli olabilir.</a:t>
            </a: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4532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omic Sans MS" panose="030F0702030302020204" pitchFamily="66" charset="0"/>
              </a:rPr>
              <a:t>Sosyal Medya Öncesi</a:t>
            </a:r>
            <a:endParaRPr lang="tr-TR" dirty="0"/>
          </a:p>
        </p:txBody>
      </p:sp>
      <p:sp>
        <p:nvSpPr>
          <p:cNvPr id="3" name="İçerik Yer Tutucusu 2"/>
          <p:cNvSpPr>
            <a:spLocks noGrp="1"/>
          </p:cNvSpPr>
          <p:nvPr>
            <p:ph idx="1"/>
          </p:nvPr>
        </p:nvSpPr>
        <p:spPr/>
        <p:txBody>
          <a:bodyPr/>
          <a:lstStyle/>
          <a:p>
            <a:r>
              <a:rPr lang="tr-TR" dirty="0">
                <a:latin typeface="Comic Sans MS" panose="030F0702030302020204" pitchFamily="66" charset="0"/>
              </a:rPr>
              <a:t>Medya (özellikle TV), Reklamlar</a:t>
            </a:r>
          </a:p>
          <a:p>
            <a:r>
              <a:rPr lang="tr-TR" dirty="0" err="1">
                <a:latin typeface="Comic Sans MS" panose="030F0702030302020204" pitchFamily="66" charset="0"/>
              </a:rPr>
              <a:t>Email</a:t>
            </a:r>
            <a:r>
              <a:rPr lang="tr-TR" dirty="0">
                <a:latin typeface="Comic Sans MS" panose="030F0702030302020204" pitchFamily="66" charset="0"/>
              </a:rPr>
              <a:t> grupları</a:t>
            </a:r>
          </a:p>
          <a:p>
            <a:r>
              <a:rPr lang="tr-TR" dirty="0">
                <a:latin typeface="Comic Sans MS" panose="030F0702030302020204" pitchFamily="66" charset="0"/>
              </a:rPr>
              <a:t>Kitaplar</a:t>
            </a:r>
          </a:p>
          <a:p>
            <a:r>
              <a:rPr lang="tr-TR" dirty="0">
                <a:latin typeface="Comic Sans MS" panose="030F0702030302020204" pitchFamily="66" charset="0"/>
              </a:rPr>
              <a:t>Web sayfaları</a:t>
            </a:r>
          </a:p>
          <a:p>
            <a:r>
              <a:rPr lang="tr-TR" dirty="0">
                <a:latin typeface="Comic Sans MS" panose="030F0702030302020204" pitchFamily="66" charset="0"/>
              </a:rPr>
              <a:t>Alternatif tıbbın popüler olması</a:t>
            </a:r>
          </a:p>
          <a:p>
            <a:endParaRPr lang="tr-TR" dirty="0">
              <a:latin typeface="Comic Sans MS" panose="030F0702030302020204" pitchFamily="66" charset="0"/>
            </a:endParaRPr>
          </a:p>
        </p:txBody>
      </p:sp>
    </p:spTree>
    <p:extLst>
      <p:ext uri="{BB962C8B-B14F-4D97-AF65-F5344CB8AC3E}">
        <p14:creationId xmlns:p14="http://schemas.microsoft.com/office/powerpoint/2010/main" val="2904240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Sıvı almak için soda, maden suyu da içebilirim.</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Soda ve maden suyunun içindeki sıvı da sıvıdır ancak içerdiği tuz sorun olabilir.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34724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Suyun </a:t>
            </a:r>
            <a:r>
              <a:rPr lang="tr-TR" dirty="0" err="1">
                <a:latin typeface="Comic Sans MS" panose="030F0702030302020204" pitchFamily="66" charset="0"/>
              </a:rPr>
              <a:t>pH’sı</a:t>
            </a:r>
            <a:r>
              <a:rPr lang="tr-TR" dirty="0">
                <a:latin typeface="Comic Sans MS" panose="030F0702030302020204" pitchFamily="66" charset="0"/>
              </a:rPr>
              <a:t> yüksek olmalı, alkali su böbreğe iyi gelir.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Alkali suyun böbrek sağlığı üzerinde kanıtlanmış bir faydası yoktur. Vücut, asit-baz dengesini böbrek ve akciğerlerle sıkı biçimde kontrol eder; içilen suyun </a:t>
            </a:r>
            <a:r>
              <a:rPr lang="tr-TR" dirty="0" err="1">
                <a:latin typeface="Comic Sans MS" panose="030F0702030302020204" pitchFamily="66" charset="0"/>
              </a:rPr>
              <a:t>pH’sı</a:t>
            </a:r>
            <a:r>
              <a:rPr lang="tr-TR" dirty="0">
                <a:latin typeface="Comic Sans MS" panose="030F0702030302020204" pitchFamily="66" charset="0"/>
              </a:rPr>
              <a:t> bu dengeyi pratik olarak değiştirmez.</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633942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Sabah aç karnına su içmek böbreği yeniler.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Sabah su içmenin genel sağlık açısından zararı yoktur, hatta güne bir bardak su içerek başlamak az su içen, az sıvı alanlarda alışkanlık edinmek için yararlı olabilir. Ama böbreği “yenileme” gibi bir etki söz konusu değildir.</a:t>
            </a:r>
          </a:p>
        </p:txBody>
      </p:sp>
    </p:spTree>
    <p:extLst>
      <p:ext uri="{BB962C8B-B14F-4D97-AF65-F5344CB8AC3E}">
        <p14:creationId xmlns:p14="http://schemas.microsoft.com/office/powerpoint/2010/main" val="1227522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Soğuk su içmek böbreğe zarar verir.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Suyun sıcaklığı böbrek fonksiyonlarını etkilemez. Bu tür iddiaların bir dayanağı yoktur. </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41966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Su içmekle </a:t>
            </a:r>
            <a:r>
              <a:rPr lang="tr-TR" dirty="0" err="1">
                <a:latin typeface="Comic Sans MS" panose="030F0702030302020204" pitchFamily="66" charset="0"/>
              </a:rPr>
              <a:t>detoks</a:t>
            </a:r>
            <a:r>
              <a:rPr lang="tr-TR" dirty="0">
                <a:latin typeface="Comic Sans MS" panose="030F0702030302020204" pitchFamily="66" charset="0"/>
              </a:rPr>
              <a:t> yapılabilir.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Böbrek, karaciğer ve akciğerin görevlerinden birisi toksinleri doğal olarak temizlemektir. Aşırı su alımı “</a:t>
            </a:r>
            <a:r>
              <a:rPr lang="tr-TR" dirty="0" err="1">
                <a:latin typeface="Comic Sans MS" panose="030F0702030302020204" pitchFamily="66" charset="0"/>
              </a:rPr>
              <a:t>detoks</a:t>
            </a:r>
            <a:r>
              <a:rPr lang="tr-TR" dirty="0">
                <a:latin typeface="Comic Sans MS" panose="030F0702030302020204" pitchFamily="66" charset="0"/>
              </a:rPr>
              <a:t>” değil, su zehirlenmesi yaratabilir.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130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Su içmek böbrek yetmezliğini tedavi eder.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Su içmek böbrek yetmezliğini tedavi etmez ama susuz kalmak böbrek hastalığını kötüleştirebilir. Böbrek yetmezliğini sadece su ile tedavi etmeye çalışmak tedaviyi olumsuz etkileyebilir.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760872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800" dirty="0">
                <a:solidFill>
                  <a:srgbClr val="FFFF00"/>
                </a:solidFill>
                <a:latin typeface="Comic Sans MS" panose="030F0702030302020204" pitchFamily="66" charset="0"/>
              </a:rPr>
              <a:t>YANLIŞ</a:t>
            </a:r>
          </a:p>
          <a:p>
            <a:pPr marL="0" indent="0">
              <a:buNone/>
            </a:pPr>
            <a:r>
              <a:rPr lang="tr-TR" sz="2800" dirty="0">
                <a:latin typeface="Comic Sans MS" panose="030F0702030302020204" pitchFamily="66" charset="0"/>
              </a:rPr>
              <a:t>Her idrara çıkışta su içmek, sıvı almak gerekir.</a:t>
            </a:r>
          </a:p>
          <a:p>
            <a:pPr>
              <a:lnSpc>
                <a:spcPct val="100000"/>
              </a:lnSpc>
            </a:pPr>
            <a:r>
              <a:rPr lang="tr-TR" altLang="tr-TR" sz="2800" dirty="0" smtClean="0">
                <a:solidFill>
                  <a:srgbClr val="FFFF00"/>
                </a:solidFill>
                <a:latin typeface="Comic Sans MS" panose="030F0702030302020204" pitchFamily="66" charset="0"/>
              </a:rPr>
              <a:t>DOĞRU</a:t>
            </a:r>
            <a:endParaRPr lang="tr-TR" altLang="tr-TR" sz="2800" dirty="0">
              <a:solidFill>
                <a:srgbClr val="FFFF00"/>
              </a:solidFill>
              <a:latin typeface="Comic Sans MS" panose="030F0702030302020204" pitchFamily="66" charset="0"/>
            </a:endParaRPr>
          </a:p>
          <a:p>
            <a:pPr marL="0" indent="0">
              <a:buNone/>
            </a:pPr>
            <a:r>
              <a:rPr lang="tr-TR" sz="2800" dirty="0">
                <a:latin typeface="Comic Sans MS" panose="030F0702030302020204" pitchFamily="66" charset="0"/>
              </a:rPr>
              <a:t>Vücudun su ihtiyacı idrara çıkma sayısına göre değil, vücut sıvı dengesine göre belirlenir. Bu dengeyi de mükemmel bir makine olan böbrekler ayarlar. Fazla sıvı alımı, kalp veya böbrek hastalarında sorunlara yol açabilir.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9362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Suyu bir seferde 7-8 bardak içmek daha etkilidir.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Sağlıklı böbrekler fazla suyu hızla idrar olarak atar. Ani ve fazla su içilmesi su zehirlenmesine neden olabilir. Su/Sıvı alımı gün içinde dengeli olmalıdır.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797907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Tuzlu su içmek böbreği çalıştırır.</a:t>
            </a:r>
          </a:p>
          <a:p>
            <a:pPr>
              <a:lnSpc>
                <a:spcPct val="100000"/>
              </a:lnSpc>
            </a:pPr>
            <a:r>
              <a:rPr lang="tr-TR" altLang="tr-TR" dirty="0" smtClean="0">
                <a:solidFill>
                  <a:srgbClr val="FFFF00"/>
                </a:solidFill>
                <a:latin typeface="Comic Sans MS" panose="030F0702030302020204" pitchFamily="66" charset="0"/>
              </a:rPr>
              <a:t>DOĞRU</a:t>
            </a:r>
          </a:p>
          <a:p>
            <a:pPr marL="0" indent="0">
              <a:lnSpc>
                <a:spcPct val="100000"/>
              </a:lnSpc>
              <a:buNone/>
            </a:pPr>
            <a:r>
              <a:rPr lang="tr-TR" dirty="0">
                <a:latin typeface="Comic Sans MS" panose="030F0702030302020204" pitchFamily="66" charset="0"/>
              </a:rPr>
              <a:t>Su içmek, hele tuzlu su içmek böbreği çalıştırmaz, Üstelik tuzlu su sıvı birikimi ve yüksek tansiyona yol açabilir, böbreğe zarar verebilir.</a:t>
            </a:r>
          </a:p>
          <a:p>
            <a:pPr>
              <a:lnSpc>
                <a:spcPct val="100000"/>
              </a:lnSpc>
            </a:pPr>
            <a:endParaRPr lang="tr-TR" altLang="tr-TR" dirty="0">
              <a:solidFill>
                <a:srgbClr val="FFFF00"/>
              </a:solidFill>
              <a:latin typeface="Comic Sans MS" panose="030F0702030302020204" pitchFamily="66" charset="0"/>
            </a:endParaRP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223967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Suyun belli saatlerde içilmesi böbreği dinlendirir.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Bazı sosyal medya “</a:t>
            </a:r>
            <a:r>
              <a:rPr lang="tr-TR" dirty="0" err="1">
                <a:latin typeface="Comic Sans MS" panose="030F0702030302020204" pitchFamily="66" charset="0"/>
              </a:rPr>
              <a:t>detoks</a:t>
            </a:r>
            <a:r>
              <a:rPr lang="tr-TR" dirty="0">
                <a:latin typeface="Comic Sans MS" panose="030F0702030302020204" pitchFamily="66" charset="0"/>
              </a:rPr>
              <a:t> programları” 07:00, 11:00, 15:00 gibi belirli saatlerde su içilmesini önerir. Bu tür “biyoritm” iddialarının hiçbir bilimsel dayanağı yoktur.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8721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3" y="230188"/>
            <a:ext cx="44894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36064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Günde 8 bardak su içmek gerekir.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Yaygın olan bu inanışın bilimsel dayanağı zayıftır. Günde 8 bardak su içmek tavsiye edilebilir ama bu zorunluluk değildir ve kişiye göre değişebilir. Üstelik çay, kahvenin içindeki sıvı da Su’dur.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236019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Su-Sıvı</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Günde 4-5 litre su içmek daha sağlıklıdır.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Su ihtiyacı kişiye, yaşa, aktiviteye ve hava sıcaklığına göre değişir. Böbrek ve kalp hastalarında gereğinden fazla su içmek sıvı birikimine neden olabilir.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462097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 </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a:solidFill>
                  <a:srgbClr val="FFFF00"/>
                </a:solidFill>
                <a:latin typeface="Comic Sans MS" panose="030F0702030302020204" pitchFamily="66" charset="0"/>
              </a:rPr>
              <a:t>YANLIŞ</a:t>
            </a:r>
          </a:p>
          <a:p>
            <a:pPr marL="0" indent="0">
              <a:buNone/>
            </a:pPr>
            <a:r>
              <a:rPr lang="tr-TR" sz="2400" dirty="0" err="1">
                <a:latin typeface="Comic Sans MS" panose="030F0702030302020204" pitchFamily="66" charset="0"/>
              </a:rPr>
              <a:t>Himalaya</a:t>
            </a:r>
            <a:r>
              <a:rPr lang="tr-TR" sz="2400" dirty="0">
                <a:latin typeface="Comic Sans MS" panose="030F0702030302020204" pitchFamily="66" charset="0"/>
              </a:rPr>
              <a:t> tuzu, Kaya tuzu veya Deniz tuzu sağlıklıdır.</a:t>
            </a:r>
          </a:p>
          <a:p>
            <a:pPr>
              <a:lnSpc>
                <a:spcPct val="100000"/>
              </a:lnSpc>
            </a:pPr>
            <a:r>
              <a:rPr lang="tr-TR" altLang="tr-TR" sz="2400" dirty="0" smtClean="0">
                <a:solidFill>
                  <a:srgbClr val="FFFF00"/>
                </a:solidFill>
                <a:latin typeface="Comic Sans MS" panose="030F0702030302020204" pitchFamily="66" charset="0"/>
              </a:rPr>
              <a:t>DOĞRU</a:t>
            </a:r>
            <a:endParaRPr lang="tr-TR" altLang="tr-TR" sz="2400" dirty="0">
              <a:solidFill>
                <a:srgbClr val="FFFF00"/>
              </a:solidFill>
              <a:latin typeface="Comic Sans MS" panose="030F0702030302020204" pitchFamily="66" charset="0"/>
            </a:endParaRPr>
          </a:p>
          <a:p>
            <a:pPr marL="0" indent="0">
              <a:buNone/>
            </a:pPr>
            <a:r>
              <a:rPr lang="tr-TR" sz="2400" dirty="0">
                <a:latin typeface="Comic Sans MS" panose="030F0702030302020204" pitchFamily="66" charset="0"/>
              </a:rPr>
              <a:t>Bu tuzlar da %90-95 oranında sodyum klorür içerir yani tansiyon, kalp, böbrek hastalığı ve felce neden olabilir. Bu tuzların sağlıklı olduğu iddiası bir pazarlama aldatmacasıdır. Lütfen markete gittiğiniz zaman normal sofra tuzu ile bu tuzlar arasındaki fiyat farkını kontrol ediniz.</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886902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800" dirty="0">
                <a:solidFill>
                  <a:srgbClr val="FFFF00"/>
                </a:solidFill>
                <a:latin typeface="Comic Sans MS" panose="030F0702030302020204" pitchFamily="66" charset="0"/>
              </a:rPr>
              <a:t>YANLIŞ</a:t>
            </a:r>
          </a:p>
          <a:p>
            <a:pPr marL="0" indent="0">
              <a:buNone/>
            </a:pPr>
            <a:r>
              <a:rPr lang="tr-TR" sz="2800" dirty="0">
                <a:latin typeface="Comic Sans MS" panose="030F0702030302020204" pitchFamily="66" charset="0"/>
              </a:rPr>
              <a:t>Sofra tuzunda bulunan kimyasallar zararlıdır.</a:t>
            </a:r>
          </a:p>
          <a:p>
            <a:pPr>
              <a:lnSpc>
                <a:spcPct val="100000"/>
              </a:lnSpc>
            </a:pPr>
            <a:r>
              <a:rPr lang="tr-TR" altLang="tr-TR" sz="2800" dirty="0" smtClean="0">
                <a:solidFill>
                  <a:srgbClr val="FFFF00"/>
                </a:solidFill>
                <a:latin typeface="Comic Sans MS" panose="030F0702030302020204" pitchFamily="66" charset="0"/>
              </a:rPr>
              <a:t>DOĞRU</a:t>
            </a:r>
            <a:endParaRPr lang="tr-TR" altLang="tr-TR" sz="2800" dirty="0">
              <a:solidFill>
                <a:srgbClr val="FFFF00"/>
              </a:solidFill>
              <a:latin typeface="Comic Sans MS" panose="030F0702030302020204" pitchFamily="66" charset="0"/>
            </a:endParaRPr>
          </a:p>
          <a:p>
            <a:pPr marL="0" indent="0">
              <a:buNone/>
            </a:pPr>
            <a:r>
              <a:rPr lang="tr-TR" sz="2800" dirty="0">
                <a:latin typeface="Comic Sans MS" panose="030F0702030302020204" pitchFamily="66" charset="0"/>
              </a:rPr>
              <a:t>Sofra tuzunun zararlı olmasının nedeni kimyasallardan çok içindeki sodyum klorürdür. Kimyasal içermediği iddia edilen, </a:t>
            </a:r>
            <a:r>
              <a:rPr lang="tr-TR" sz="2800" dirty="0" err="1">
                <a:latin typeface="Comic Sans MS" panose="030F0702030302020204" pitchFamily="66" charset="0"/>
              </a:rPr>
              <a:t>Himalaya</a:t>
            </a:r>
            <a:r>
              <a:rPr lang="tr-TR" sz="2800" dirty="0">
                <a:latin typeface="Comic Sans MS" panose="030F0702030302020204" pitchFamily="66" charset="0"/>
              </a:rPr>
              <a:t> tuzu, Kaya tuzu veya Deniz </a:t>
            </a:r>
            <a:r>
              <a:rPr lang="tr-TR" sz="2800" dirty="0" err="1">
                <a:latin typeface="Comic Sans MS" panose="030F0702030302020204" pitchFamily="66" charset="0"/>
              </a:rPr>
              <a:t>tuzu’nda</a:t>
            </a:r>
            <a:r>
              <a:rPr lang="tr-TR" sz="2800" dirty="0">
                <a:latin typeface="Comic Sans MS" panose="030F0702030302020204" pitchFamily="66" charset="0"/>
              </a:rPr>
              <a:t> da %90-95 oranında sodyum klorür vardır. Yani tuz meselesinde ana sorun mineraller veya kimyasallar değil içerdikleri sodyum </a:t>
            </a:r>
            <a:r>
              <a:rPr lang="tr-TR" sz="2800" dirty="0" err="1">
                <a:latin typeface="Comic Sans MS" panose="030F0702030302020204" pitchFamily="66" charset="0"/>
              </a:rPr>
              <a:t>klorür’dür</a:t>
            </a:r>
            <a:r>
              <a:rPr lang="tr-TR" sz="2800" dirty="0">
                <a:latin typeface="Comic Sans MS" panose="030F0702030302020204" pitchFamily="66" charset="0"/>
              </a:rPr>
              <a:t>.</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105676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Tuz tansiyonla ilişkisizdir.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Fazla tuz tüketimi tansiyonu yükseltir. Tuzu azaltmak yüksek tansiyon tedavisinde etkili yaşam düzeni değişikliklerinden birisidir. Tuzu azaltmak, tansiyonun ilaçsız tedavisinde etkili yöntemlerden birisidir.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163532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err="1">
                <a:latin typeface="Comic Sans MS" panose="030F0702030302020204" pitchFamily="66" charset="0"/>
              </a:rPr>
              <a:t>Himalaya</a:t>
            </a:r>
            <a:r>
              <a:rPr lang="tr-TR" dirty="0">
                <a:latin typeface="Comic Sans MS" panose="030F0702030302020204" pitchFamily="66" charset="0"/>
              </a:rPr>
              <a:t> tuzu, Kaya tuzu veya Deniz tuzu tansiyonu yükseltmez.</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Bu durum başarılı pazarlama ile yaratılmış bir efsanedir. Bu tuzların da %90-95 oranında sodyum klorür içerdiğini hatırlatmak isterim.</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556589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800" dirty="0">
                <a:solidFill>
                  <a:srgbClr val="FFFF00"/>
                </a:solidFill>
                <a:latin typeface="Comic Sans MS" panose="030F0702030302020204" pitchFamily="66" charset="0"/>
              </a:rPr>
              <a:t>YANLIŞ</a:t>
            </a:r>
          </a:p>
          <a:p>
            <a:pPr marL="0" indent="0">
              <a:buNone/>
            </a:pPr>
            <a:r>
              <a:rPr lang="tr-TR" sz="2800" dirty="0">
                <a:latin typeface="Comic Sans MS" panose="030F0702030302020204" pitchFamily="66" charset="0"/>
              </a:rPr>
              <a:t>Terleyince veya spor yapınca tuz alınmalı.</a:t>
            </a:r>
          </a:p>
          <a:p>
            <a:pPr>
              <a:lnSpc>
                <a:spcPct val="100000"/>
              </a:lnSpc>
            </a:pPr>
            <a:r>
              <a:rPr lang="tr-TR" altLang="tr-TR" sz="2800" dirty="0" smtClean="0">
                <a:solidFill>
                  <a:srgbClr val="FFFF00"/>
                </a:solidFill>
                <a:latin typeface="Comic Sans MS" panose="030F0702030302020204" pitchFamily="66" charset="0"/>
              </a:rPr>
              <a:t>DOĞRU</a:t>
            </a:r>
            <a:endParaRPr lang="tr-TR" altLang="tr-TR" sz="2800" dirty="0">
              <a:solidFill>
                <a:srgbClr val="FFFF00"/>
              </a:solidFill>
              <a:latin typeface="Comic Sans MS" panose="030F0702030302020204" pitchFamily="66" charset="0"/>
            </a:endParaRPr>
          </a:p>
          <a:p>
            <a:pPr marL="0" indent="0">
              <a:buNone/>
            </a:pPr>
            <a:r>
              <a:rPr lang="tr-TR" sz="2800" dirty="0">
                <a:latin typeface="Comic Sans MS" panose="030F0702030302020204" pitchFamily="66" charset="0"/>
              </a:rPr>
              <a:t>Terlemekle tuz kaybı olur ama bu sınırlı miktardadır ve sağlıklı beslenme ile bu kayıp yerine konur. Ayrıca böbrekler tuz dengesini ayarlayan mükemmel makinelerdir. Sadece çok ağır spor yapanlar veya uzun süre güneş altında çalışanların ilave tuz almaya ihtiyacı olabilir.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700767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Tuz </a:t>
            </a:r>
            <a:r>
              <a:rPr lang="tr-TR" dirty="0" err="1">
                <a:latin typeface="Comic Sans MS" panose="030F0702030302020204" pitchFamily="66" charset="0"/>
              </a:rPr>
              <a:t>detoks</a:t>
            </a:r>
            <a:r>
              <a:rPr lang="tr-TR" dirty="0">
                <a:latin typeface="Comic Sans MS" panose="030F0702030302020204" pitchFamily="66" charset="0"/>
              </a:rPr>
              <a:t> yapar.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Tuzlu su içmek tansiyonu yükseltebilir. Fazla tuzlu beslenmek bağırsak florasını da bozabilir. Tuzlu su </a:t>
            </a:r>
            <a:r>
              <a:rPr lang="tr-TR" dirty="0" err="1">
                <a:latin typeface="Comic Sans MS" panose="030F0702030302020204" pitchFamily="66" charset="0"/>
              </a:rPr>
              <a:t>detoksu</a:t>
            </a:r>
            <a:r>
              <a:rPr lang="tr-TR" dirty="0">
                <a:latin typeface="Comic Sans MS" panose="030F0702030302020204" pitchFamily="66" charset="0"/>
              </a:rPr>
              <a:t> olarak yapılan paylaşımlardan uzak durmak gerekir.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79692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800" dirty="0">
                <a:solidFill>
                  <a:srgbClr val="FFFF00"/>
                </a:solidFill>
                <a:latin typeface="Comic Sans MS" panose="030F0702030302020204" pitchFamily="66" charset="0"/>
              </a:rPr>
              <a:t>YANLIŞ</a:t>
            </a:r>
          </a:p>
          <a:p>
            <a:pPr marL="0" indent="0">
              <a:buNone/>
            </a:pPr>
            <a:r>
              <a:rPr lang="tr-TR" sz="2800" dirty="0">
                <a:latin typeface="Comic Sans MS" panose="030F0702030302020204" pitchFamily="66" charset="0"/>
              </a:rPr>
              <a:t>Yaptırdığım kan tahlilinde sodyum değerim düşük çıktı, tuz yemeliyim.</a:t>
            </a:r>
          </a:p>
          <a:p>
            <a:pPr>
              <a:lnSpc>
                <a:spcPct val="100000"/>
              </a:lnSpc>
            </a:pPr>
            <a:r>
              <a:rPr lang="tr-TR" altLang="tr-TR" sz="2800" dirty="0" smtClean="0">
                <a:solidFill>
                  <a:srgbClr val="FFFF00"/>
                </a:solidFill>
                <a:latin typeface="Comic Sans MS" panose="030F0702030302020204" pitchFamily="66" charset="0"/>
              </a:rPr>
              <a:t>DOĞRU</a:t>
            </a:r>
            <a:endParaRPr lang="tr-TR" altLang="tr-TR" sz="2800" dirty="0">
              <a:solidFill>
                <a:srgbClr val="FFFF00"/>
              </a:solidFill>
              <a:latin typeface="Comic Sans MS" panose="030F0702030302020204" pitchFamily="66" charset="0"/>
            </a:endParaRPr>
          </a:p>
          <a:p>
            <a:pPr marL="0" indent="0">
              <a:buNone/>
            </a:pPr>
            <a:r>
              <a:rPr lang="tr-TR" sz="2800" dirty="0">
                <a:latin typeface="Comic Sans MS" panose="030F0702030302020204" pitchFamily="66" charset="0"/>
              </a:rPr>
              <a:t>Kan sodyum düzeyi vücuttaki tuz miktarını yansıtmaz. Kanda sodyum düşüklüğü su fazlalığından da olabilir, bu durumun tedavisi tuz azaltmak da olabilir. Sonuç olarak düşük kan sodyum düzeyinin tedavisi için doktora danışmak gerekir.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19275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r>
              <a:rPr lang="tr-TR" dirty="0">
                <a:latin typeface="Comic Sans MS" panose="030F0702030302020204" pitchFamily="66" charset="0"/>
              </a:rPr>
              <a:t>Tuz vücuttaki negatif enerjiyi emer.</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r>
              <a:rPr lang="tr-TR" dirty="0">
                <a:latin typeface="Comic Sans MS" panose="030F0702030302020204" pitchFamily="66" charset="0"/>
              </a:rPr>
              <a:t>Vücutta negatif enerji mi varmış, varsa da ben bilmiyorum.</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49225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tr-TR" altLang="tr-TR" dirty="0">
                <a:latin typeface="Comic Sans MS" panose="030F0702030302020204" pitchFamily="66" charset="0"/>
              </a:rPr>
              <a:t>Üremi tedavisi</a:t>
            </a:r>
          </a:p>
        </p:txBody>
      </p:sp>
      <p:sp>
        <p:nvSpPr>
          <p:cNvPr id="49155" name="Rectangle 3"/>
          <p:cNvSpPr>
            <a:spLocks noGrp="1" noChangeArrowheads="1"/>
          </p:cNvSpPr>
          <p:nvPr>
            <p:ph type="body" idx="4294967295"/>
          </p:nvPr>
        </p:nvSpPr>
        <p:spPr/>
        <p:txBody>
          <a:bodyPr/>
          <a:lstStyle/>
          <a:p>
            <a:r>
              <a:rPr lang="tr-TR" altLang="tr-TR" dirty="0">
                <a:latin typeface="Comic Sans MS" panose="030F0702030302020204" pitchFamily="66" charset="0"/>
              </a:rPr>
              <a:t>Vücuttan üre atılımını kolaylaştıran pırasa, enginar (taze veya konserve), </a:t>
            </a:r>
            <a:r>
              <a:rPr lang="tr-TR" altLang="tr-TR" dirty="0">
                <a:solidFill>
                  <a:srgbClr val="FFFF00"/>
                </a:solidFill>
                <a:latin typeface="Comic Sans MS" panose="030F0702030302020204" pitchFamily="66" charset="0"/>
              </a:rPr>
              <a:t>muz</a:t>
            </a:r>
            <a:r>
              <a:rPr lang="tr-TR" altLang="tr-TR" dirty="0">
                <a:latin typeface="Comic Sans MS" panose="030F0702030302020204" pitchFamily="66" charset="0"/>
              </a:rPr>
              <a:t>, üzüm, domates, pirinç, soğan, ahududu, elma, limon, patates, marul gibi yiyecekler bol yenmelidir. </a:t>
            </a:r>
            <a:r>
              <a:rPr lang="tr-TR" altLang="tr-TR" dirty="0">
                <a:solidFill>
                  <a:srgbClr val="FFFF00"/>
                </a:solidFill>
                <a:latin typeface="Comic Sans MS" panose="030F0702030302020204" pitchFamily="66" charset="0"/>
              </a:rPr>
              <a:t>Bol maden suyu içilmelidir.</a:t>
            </a:r>
          </a:p>
        </p:txBody>
      </p:sp>
    </p:spTree>
    <p:extLst>
      <p:ext uri="{BB962C8B-B14F-4D97-AF65-F5344CB8AC3E}">
        <p14:creationId xmlns:p14="http://schemas.microsoft.com/office/powerpoint/2010/main" val="3701328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a:solidFill>
                  <a:srgbClr val="FFFF00"/>
                </a:solidFill>
                <a:latin typeface="Comic Sans MS" panose="030F0702030302020204" pitchFamily="66" charset="0"/>
              </a:rPr>
              <a:t>YANLIŞ</a:t>
            </a:r>
          </a:p>
          <a:p>
            <a:pPr marL="0" indent="0">
              <a:buNone/>
            </a:pPr>
            <a:r>
              <a:rPr lang="tr-TR" dirty="0">
                <a:latin typeface="Comic Sans MS" panose="030F0702030302020204" pitchFamily="66" charset="0"/>
              </a:rPr>
              <a:t>Az tuzlu yiyorum, tuzluk kullanmıyorum.</a:t>
            </a:r>
          </a:p>
          <a:p>
            <a:pPr>
              <a:lnSpc>
                <a:spcPct val="100000"/>
              </a:lnSpc>
            </a:pPr>
            <a:r>
              <a:rPr lang="tr-TR" altLang="tr-TR" dirty="0" smtClean="0">
                <a:solidFill>
                  <a:srgbClr val="FFFF00"/>
                </a:solidFill>
                <a:latin typeface="Comic Sans MS" panose="030F0702030302020204" pitchFamily="66" charset="0"/>
              </a:rPr>
              <a:t>DOĞRU</a:t>
            </a:r>
            <a:endParaRPr lang="tr-TR" altLang="tr-TR" dirty="0">
              <a:solidFill>
                <a:srgbClr val="FFFF00"/>
              </a:solidFill>
              <a:latin typeface="Comic Sans MS" panose="030F0702030302020204" pitchFamily="66" charset="0"/>
            </a:endParaRPr>
          </a:p>
          <a:p>
            <a:pPr marL="0" indent="0">
              <a:buNone/>
            </a:pPr>
            <a:r>
              <a:rPr lang="tr-TR" dirty="0">
                <a:latin typeface="Comic Sans MS" panose="030F0702030302020204" pitchFamily="66" charset="0"/>
              </a:rPr>
              <a:t>Tuzluk kullanmamak doğrudur ama tuzu azaltmak için yeterli değildir. Ülkemizde ana tuz kaynağı ekmek, yemek ve hamur işleridir.</a:t>
            </a:r>
          </a:p>
          <a:p>
            <a:pPr marL="0" indent="0">
              <a:lnSpc>
                <a:spcPct val="100000"/>
              </a:lnSpc>
              <a:buNone/>
            </a:pPr>
            <a:endParaRPr lang="tr-TR" altLang="tr-TR"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734739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smtClean="0">
                <a:latin typeface="Comic Sans MS" panose="030F0702030302020204" pitchFamily="66" charset="0"/>
                <a:ea typeface="Comic Sans MS" panose="030F0702030302020204" pitchFamily="66" charset="0"/>
                <a:cs typeface="Comic Sans MS" panose="030F0702030302020204" pitchFamily="66" charset="0"/>
              </a:rPr>
              <a:t>Tuz</a:t>
            </a:r>
            <a:endParaRPr lang="tr-TR" altLang="tr-TR"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smtClean="0">
                <a:solidFill>
                  <a:srgbClr val="FFFF00"/>
                </a:solidFill>
                <a:latin typeface="Comic Sans MS" panose="030F0702030302020204" pitchFamily="66" charset="0"/>
              </a:rPr>
              <a:t>YANLIŞ</a:t>
            </a:r>
          </a:p>
          <a:p>
            <a:pPr marL="0" indent="0">
              <a:lnSpc>
                <a:spcPct val="100000"/>
              </a:lnSpc>
              <a:buNone/>
            </a:pPr>
            <a:r>
              <a:rPr lang="tr-TR" sz="2400" dirty="0">
                <a:latin typeface="Comic Sans MS" panose="030F0702030302020204" pitchFamily="66" charset="0"/>
              </a:rPr>
              <a:t>Tuzsuz yemeğe alışılmaz.</a:t>
            </a:r>
          </a:p>
          <a:p>
            <a:pPr>
              <a:lnSpc>
                <a:spcPct val="100000"/>
              </a:lnSpc>
            </a:pPr>
            <a:r>
              <a:rPr lang="tr-TR" altLang="tr-TR" sz="2400" dirty="0" smtClean="0">
                <a:solidFill>
                  <a:srgbClr val="FFFF00"/>
                </a:solidFill>
                <a:latin typeface="Comic Sans MS" panose="030F0702030302020204" pitchFamily="66" charset="0"/>
              </a:rPr>
              <a:t>DOĞRU</a:t>
            </a:r>
          </a:p>
          <a:p>
            <a:pPr marL="0" indent="0">
              <a:lnSpc>
                <a:spcPct val="100000"/>
              </a:lnSpc>
              <a:buNone/>
            </a:pPr>
            <a:r>
              <a:rPr lang="tr-TR" sz="2400" dirty="0">
                <a:latin typeface="Comic Sans MS" panose="030F0702030302020204" pitchFamily="66" charset="0"/>
              </a:rPr>
              <a:t>Başlangıçta tuzu azaltmak, alışmak gerçekten zordur ama biraz sabırla 1-2 ayda alışılır. Kalp krizi, beyin kanaması geçiren birçok hasta bir günde bile tuzsuz diyete geçip alışıyor, önemli ve etkili olan bu sorunlarla karşılaşmadan yapmaktır. Yıllardır sigara içip kalp krizinden hemen sonra bırakan birçok arkadaşım, hastam var. Tuzu azaltmak sigarayı </a:t>
            </a:r>
            <a:r>
              <a:rPr lang="tr-TR" sz="2400" dirty="0" smtClean="0">
                <a:latin typeface="Comic Sans MS" panose="030F0702030302020204" pitchFamily="66" charset="0"/>
              </a:rPr>
              <a:t>bırakmaktan </a:t>
            </a:r>
            <a:r>
              <a:rPr lang="tr-TR" sz="2400" dirty="0">
                <a:latin typeface="Comic Sans MS" panose="030F0702030302020204" pitchFamily="66" charset="0"/>
              </a:rPr>
              <a:t>çok daha kolay olmalı.</a:t>
            </a:r>
          </a:p>
          <a:p>
            <a:pPr>
              <a:lnSpc>
                <a:spcPct val="100000"/>
              </a:lnSpc>
            </a:pPr>
            <a:endParaRPr lang="tr-TR" altLang="tr-TR" sz="2800" dirty="0" smtClean="0">
              <a:solidFill>
                <a:srgbClr val="FFFF00"/>
              </a:solidFill>
              <a:latin typeface="Comic Sans MS" panose="030F0702030302020204" pitchFamily="66" charset="0"/>
            </a:endParaRPr>
          </a:p>
          <a:p>
            <a:pPr marL="0" indent="0">
              <a:lnSpc>
                <a:spcPct val="100000"/>
              </a:lnSpc>
              <a:buNone/>
            </a:pPr>
            <a:endParaRPr lang="tr-TR" altLang="tr-TR" sz="28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955836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Alkali su-Limon-Sirke</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a:latin typeface="Comic Sans MS" panose="030F0702030302020204" pitchFamily="66" charset="0"/>
              </a:rPr>
              <a:t>Alkali su </a:t>
            </a:r>
            <a:r>
              <a:rPr lang="tr-TR" altLang="tr-TR" sz="2400" dirty="0" err="1">
                <a:latin typeface="Comic Sans MS" panose="030F0702030302020204" pitchFamily="66" charset="0"/>
              </a:rPr>
              <a:t>pH</a:t>
            </a:r>
            <a:r>
              <a:rPr lang="tr-TR" altLang="tr-TR" sz="2400" dirty="0">
                <a:latin typeface="Comic Sans MS" panose="030F0702030302020204" pitchFamily="66" charset="0"/>
              </a:rPr>
              <a:t> 8, Limon suyu </a:t>
            </a:r>
            <a:r>
              <a:rPr lang="tr-TR" altLang="tr-TR" sz="2400" dirty="0" err="1">
                <a:latin typeface="Comic Sans MS" panose="030F0702030302020204" pitchFamily="66" charset="0"/>
              </a:rPr>
              <a:t>pH</a:t>
            </a:r>
            <a:r>
              <a:rPr lang="tr-TR" altLang="tr-TR" sz="2400" dirty="0">
                <a:latin typeface="Comic Sans MS" panose="030F0702030302020204" pitchFamily="66" charset="0"/>
              </a:rPr>
              <a:t> 2, Sirke </a:t>
            </a:r>
            <a:r>
              <a:rPr lang="tr-TR" altLang="tr-TR" sz="2400" dirty="0" err="1">
                <a:latin typeface="Comic Sans MS" panose="030F0702030302020204" pitchFamily="66" charset="0"/>
              </a:rPr>
              <a:t>pH</a:t>
            </a:r>
            <a:r>
              <a:rPr lang="tr-TR" altLang="tr-TR" sz="2400" dirty="0">
                <a:latin typeface="Comic Sans MS" panose="030F0702030302020204" pitchFamily="66" charset="0"/>
              </a:rPr>
              <a:t> 3</a:t>
            </a:r>
          </a:p>
          <a:p>
            <a:pPr>
              <a:lnSpc>
                <a:spcPct val="100000"/>
              </a:lnSpc>
            </a:pPr>
            <a:r>
              <a:rPr lang="tr-TR" altLang="tr-TR" sz="2400" dirty="0">
                <a:latin typeface="Comic Sans MS" panose="030F0702030302020204" pitchFamily="66" charset="0"/>
              </a:rPr>
              <a:t>Aynı hacimdeki limon suyunda H konsantrasyonu alkali sudan 1 milyon kez fazla</a:t>
            </a:r>
          </a:p>
          <a:p>
            <a:pPr>
              <a:lnSpc>
                <a:spcPct val="100000"/>
              </a:lnSpc>
            </a:pPr>
            <a:r>
              <a:rPr lang="tr-TR" altLang="tr-TR" sz="2400" dirty="0">
                <a:latin typeface="Comic Sans MS" panose="030F0702030302020204" pitchFamily="66" charset="0"/>
              </a:rPr>
              <a:t>1 ml limon suyundaki veya 10 ml sirkedeki hidrojen 1000 litre alkali sudaki hidrojen miktarına eşit</a:t>
            </a:r>
          </a:p>
          <a:p>
            <a:pPr>
              <a:lnSpc>
                <a:spcPct val="100000"/>
              </a:lnSpc>
            </a:pPr>
            <a:r>
              <a:rPr lang="tr-TR" altLang="tr-TR" sz="2400" dirty="0">
                <a:latin typeface="Comic Sans MS" panose="030F0702030302020204" pitchFamily="66" charset="0"/>
              </a:rPr>
              <a:t>Yaklaşık 3 yıl günde 1 litre alkali su içmekle aldığınız </a:t>
            </a:r>
            <a:r>
              <a:rPr lang="tr-TR" altLang="tr-TR" sz="2400" dirty="0" err="1">
                <a:latin typeface="Comic Sans MS" panose="030F0702030302020204" pitchFamily="66" charset="0"/>
              </a:rPr>
              <a:t>asiti</a:t>
            </a:r>
            <a:r>
              <a:rPr lang="tr-TR" altLang="tr-TR" sz="2400" dirty="0">
                <a:latin typeface="Comic Sans MS" panose="030F0702030302020204" pitchFamily="66" charset="0"/>
              </a:rPr>
              <a:t> 1 ml limon suyu veya 10 ml sirke ile alıyorsunuz veya 1 ml limon suyu içerek alkali sudan sağlayacağınız yararı (eğer varsa) yok ediyorsunuz</a:t>
            </a:r>
          </a:p>
          <a:p>
            <a:pPr>
              <a:lnSpc>
                <a:spcPct val="100000"/>
              </a:lnSpc>
            </a:pPr>
            <a:r>
              <a:rPr lang="tr-TR" altLang="tr-TR" sz="2400" dirty="0">
                <a:latin typeface="Comic Sans MS" panose="030F0702030302020204" pitchFamily="66" charset="0"/>
              </a:rPr>
              <a:t>Kahve </a:t>
            </a:r>
            <a:r>
              <a:rPr lang="tr-TR" altLang="tr-TR" sz="2400" dirty="0" err="1">
                <a:latin typeface="Comic Sans MS" panose="030F0702030302020204" pitchFamily="66" charset="0"/>
              </a:rPr>
              <a:t>pH</a:t>
            </a:r>
            <a:r>
              <a:rPr lang="tr-TR" altLang="tr-TR" sz="2400" dirty="0">
                <a:latin typeface="Comic Sans MS" panose="030F0702030302020204" pitchFamily="66" charset="0"/>
              </a:rPr>
              <a:t> 5, yani bir fincan kahvede bile 1 litre alkali sudan daha fazla hidrojen vardır</a:t>
            </a:r>
          </a:p>
          <a:p>
            <a:pPr>
              <a:lnSpc>
                <a:spcPct val="100000"/>
              </a:lnSpc>
            </a:pPr>
            <a:r>
              <a:rPr lang="tr-TR" altLang="tr-TR" sz="2400" dirty="0">
                <a:latin typeface="Comic Sans MS" panose="030F0702030302020204" pitchFamily="66" charset="0"/>
              </a:rPr>
              <a:t>Mide sıvısının </a:t>
            </a:r>
            <a:r>
              <a:rPr lang="tr-TR" altLang="tr-TR" sz="2400" dirty="0" err="1">
                <a:latin typeface="Comic Sans MS" panose="030F0702030302020204" pitchFamily="66" charset="0"/>
              </a:rPr>
              <a:t>asiti</a:t>
            </a:r>
            <a:r>
              <a:rPr lang="tr-TR" altLang="tr-TR" sz="2400" dirty="0">
                <a:latin typeface="Comic Sans MS" panose="030F0702030302020204" pitchFamily="66" charset="0"/>
              </a:rPr>
              <a:t> de ayrı bir konu</a:t>
            </a:r>
          </a:p>
        </p:txBody>
      </p:sp>
    </p:spTree>
    <p:extLst>
      <p:ext uri="{BB962C8B-B14F-4D97-AF65-F5344CB8AC3E}">
        <p14:creationId xmlns:p14="http://schemas.microsoft.com/office/powerpoint/2010/main" val="792087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sz="4400" dirty="0">
                <a:latin typeface="Comic Sans MS" panose="030F0702030302020204" pitchFamily="66" charset="0"/>
                <a:ea typeface="Comic Sans MS" panose="030F0702030302020204" pitchFamily="66" charset="0"/>
                <a:cs typeface="Comic Sans MS" panose="030F0702030302020204" pitchFamily="66" charset="0"/>
              </a:rPr>
              <a:t>Alkali olmayan su-Limon-Sirke</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a:latin typeface="Comic Sans MS" panose="030F0702030302020204" pitchFamily="66" charset="0"/>
              </a:rPr>
              <a:t>Alkali olmayan su </a:t>
            </a:r>
            <a:r>
              <a:rPr lang="tr-TR" altLang="tr-TR" sz="2400" dirty="0" err="1">
                <a:latin typeface="Comic Sans MS" panose="030F0702030302020204" pitchFamily="66" charset="0"/>
              </a:rPr>
              <a:t>pH</a:t>
            </a:r>
            <a:r>
              <a:rPr lang="tr-TR" altLang="tr-TR" sz="2400" dirty="0">
                <a:latin typeface="Comic Sans MS" panose="030F0702030302020204" pitchFamily="66" charset="0"/>
              </a:rPr>
              <a:t> 6 olsun, Limon suyu </a:t>
            </a:r>
            <a:r>
              <a:rPr lang="tr-TR" altLang="tr-TR" sz="2400" dirty="0" err="1">
                <a:latin typeface="Comic Sans MS" panose="030F0702030302020204" pitchFamily="66" charset="0"/>
              </a:rPr>
              <a:t>pH</a:t>
            </a:r>
            <a:r>
              <a:rPr lang="tr-TR" altLang="tr-TR" sz="2400" dirty="0">
                <a:latin typeface="Comic Sans MS" panose="030F0702030302020204" pitchFamily="66" charset="0"/>
              </a:rPr>
              <a:t> 2, Sirke </a:t>
            </a:r>
            <a:r>
              <a:rPr lang="tr-TR" altLang="tr-TR" sz="2400" dirty="0" err="1">
                <a:latin typeface="Comic Sans MS" panose="030F0702030302020204" pitchFamily="66" charset="0"/>
              </a:rPr>
              <a:t>pH</a:t>
            </a:r>
            <a:r>
              <a:rPr lang="tr-TR" altLang="tr-TR" sz="2400" dirty="0">
                <a:latin typeface="Comic Sans MS" panose="030F0702030302020204" pitchFamily="66" charset="0"/>
              </a:rPr>
              <a:t> 3</a:t>
            </a:r>
          </a:p>
          <a:p>
            <a:pPr>
              <a:lnSpc>
                <a:spcPct val="100000"/>
              </a:lnSpc>
            </a:pPr>
            <a:r>
              <a:rPr lang="tr-TR" altLang="tr-TR" sz="2400" dirty="0">
                <a:latin typeface="Comic Sans MS" panose="030F0702030302020204" pitchFamily="66" charset="0"/>
              </a:rPr>
              <a:t>Aynı hacimdeki limon suyunda H konsantrasyonu alkali olmayan sudan 10.000 kez fazla</a:t>
            </a:r>
          </a:p>
          <a:p>
            <a:pPr>
              <a:lnSpc>
                <a:spcPct val="100000"/>
              </a:lnSpc>
            </a:pPr>
            <a:r>
              <a:rPr lang="tr-TR" altLang="tr-TR" sz="2400" dirty="0">
                <a:latin typeface="Comic Sans MS" panose="030F0702030302020204" pitchFamily="66" charset="0"/>
              </a:rPr>
              <a:t>1 ml limon suyundaki veya 10 ml sirkedeki hidrojen 10 litre alkali olmayan sudaki hidrojen miktarına eşit</a:t>
            </a:r>
          </a:p>
          <a:p>
            <a:pPr>
              <a:lnSpc>
                <a:spcPct val="100000"/>
              </a:lnSpc>
            </a:pPr>
            <a:r>
              <a:rPr lang="tr-TR" altLang="tr-TR" sz="2400" dirty="0">
                <a:latin typeface="Comic Sans MS" panose="030F0702030302020204" pitchFamily="66" charset="0"/>
              </a:rPr>
              <a:t>Alkali olmayan suyun bir zararı varsa limon veya sirkedeki zarar çok daha fazla</a:t>
            </a:r>
          </a:p>
          <a:p>
            <a:pPr>
              <a:lnSpc>
                <a:spcPct val="100000"/>
              </a:lnSpc>
            </a:pPr>
            <a:r>
              <a:rPr lang="tr-TR" altLang="tr-TR" sz="2400" dirty="0">
                <a:latin typeface="Comic Sans MS" panose="030F0702030302020204" pitchFamily="66" charset="0"/>
              </a:rPr>
              <a:t>Mide sıvısının </a:t>
            </a:r>
            <a:r>
              <a:rPr lang="tr-TR" altLang="tr-TR" sz="2400" dirty="0" err="1">
                <a:latin typeface="Comic Sans MS" panose="030F0702030302020204" pitchFamily="66" charset="0"/>
              </a:rPr>
              <a:t>asiti</a:t>
            </a:r>
            <a:r>
              <a:rPr lang="tr-TR" altLang="tr-TR" sz="2400" dirty="0">
                <a:latin typeface="Comic Sans MS" panose="030F0702030302020204" pitchFamily="66" charset="0"/>
              </a:rPr>
              <a:t> de ayrı bir konu</a:t>
            </a:r>
          </a:p>
        </p:txBody>
      </p:sp>
    </p:spTree>
    <p:extLst>
      <p:ext uri="{BB962C8B-B14F-4D97-AF65-F5344CB8AC3E}">
        <p14:creationId xmlns:p14="http://schemas.microsoft.com/office/powerpoint/2010/main" val="3924842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Alkali su-Metabolizma</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err="1">
                <a:latin typeface="Comic Sans MS" panose="030F0702030302020204" pitchFamily="66" charset="0"/>
              </a:rPr>
              <a:t>Metabolik</a:t>
            </a:r>
            <a:r>
              <a:rPr lang="tr-TR" altLang="tr-TR" sz="2400" dirty="0">
                <a:latin typeface="Comic Sans MS" panose="030F0702030302020204" pitchFamily="66" charset="0"/>
              </a:rPr>
              <a:t>-Solunumsal yük</a:t>
            </a:r>
          </a:p>
          <a:p>
            <a:pPr marL="0" indent="0">
              <a:lnSpc>
                <a:spcPct val="100000"/>
              </a:lnSpc>
              <a:buNone/>
            </a:pPr>
            <a:r>
              <a:rPr lang="tr-TR" altLang="tr-TR" sz="2400" dirty="0">
                <a:latin typeface="Comic Sans MS" panose="030F0702030302020204" pitchFamily="66" charset="0"/>
              </a:rPr>
              <a:t>Akciğerler günde 15.000 </a:t>
            </a:r>
            <a:r>
              <a:rPr lang="tr-TR" altLang="tr-TR" sz="2400" dirty="0" err="1">
                <a:latin typeface="Comic Sans MS" panose="030F0702030302020204" pitchFamily="66" charset="0"/>
              </a:rPr>
              <a:t>mmol</a:t>
            </a:r>
            <a:r>
              <a:rPr lang="tr-TR" altLang="tr-TR" sz="2400" dirty="0">
                <a:latin typeface="Comic Sans MS" panose="030F0702030302020204" pitchFamily="66" charset="0"/>
              </a:rPr>
              <a:t> karbondioksit atıyor</a:t>
            </a:r>
          </a:p>
          <a:p>
            <a:pPr marL="0" indent="0">
              <a:lnSpc>
                <a:spcPct val="100000"/>
              </a:lnSpc>
              <a:buNone/>
            </a:pPr>
            <a:r>
              <a:rPr lang="tr-TR" altLang="tr-TR" sz="2400" dirty="0">
                <a:latin typeface="Comic Sans MS" panose="030F0702030302020204" pitchFamily="66" charset="0"/>
              </a:rPr>
              <a:t>Böbrekler günde yaklaşık 60 </a:t>
            </a:r>
            <a:r>
              <a:rPr lang="tr-TR" altLang="tr-TR" sz="2400" dirty="0" err="1">
                <a:latin typeface="Comic Sans MS" panose="030F0702030302020204" pitchFamily="66" charset="0"/>
              </a:rPr>
              <a:t>mEq</a:t>
            </a:r>
            <a:r>
              <a:rPr lang="tr-TR" altLang="tr-TR" sz="2400" dirty="0">
                <a:latin typeface="Comic Sans MS" panose="030F0702030302020204" pitchFamily="66" charset="0"/>
              </a:rPr>
              <a:t> bikarbonat sentezliyor</a:t>
            </a:r>
          </a:p>
          <a:p>
            <a:pPr>
              <a:lnSpc>
                <a:spcPct val="100000"/>
              </a:lnSpc>
            </a:pPr>
            <a:endParaRPr lang="tr-TR" altLang="tr-TR" sz="2400" dirty="0">
              <a:latin typeface="Comic Sans MS" panose="030F0702030302020204" pitchFamily="66" charset="0"/>
            </a:endParaRPr>
          </a:p>
          <a:p>
            <a:pPr>
              <a:lnSpc>
                <a:spcPct val="100000"/>
              </a:lnSpc>
            </a:pPr>
            <a:r>
              <a:rPr lang="tr-TR" altLang="tr-TR" sz="2400" dirty="0">
                <a:latin typeface="Comic Sans MS" panose="030F0702030302020204" pitchFamily="66" charset="0"/>
              </a:rPr>
              <a:t>Günde 1 litre PH </a:t>
            </a:r>
            <a:r>
              <a:rPr lang="tr-TR" altLang="tr-TR" sz="2400" dirty="0" err="1">
                <a:latin typeface="Comic Sans MS" panose="030F0702030302020204" pitchFamily="66" charset="0"/>
              </a:rPr>
              <a:t>sı</a:t>
            </a:r>
            <a:r>
              <a:rPr lang="tr-TR" altLang="tr-TR" sz="2400" dirty="0">
                <a:latin typeface="Comic Sans MS" panose="030F0702030302020204" pitchFamily="66" charset="0"/>
              </a:rPr>
              <a:t> 6 olan bir suyun hidrojen içeriği 0.000001 </a:t>
            </a:r>
            <a:r>
              <a:rPr lang="tr-TR" altLang="tr-TR" sz="2400" dirty="0" err="1">
                <a:latin typeface="Comic Sans MS" panose="030F0702030302020204" pitchFamily="66" charset="0"/>
              </a:rPr>
              <a:t>mol</a:t>
            </a:r>
            <a:r>
              <a:rPr lang="tr-TR" altLang="tr-TR" sz="2400" dirty="0">
                <a:latin typeface="Comic Sans MS" panose="030F0702030302020204" pitchFamily="66" charset="0"/>
              </a:rPr>
              <a:t>=0.000000001 </a:t>
            </a:r>
            <a:r>
              <a:rPr lang="tr-TR" altLang="tr-TR" sz="2400" dirty="0" err="1">
                <a:latin typeface="Comic Sans MS" panose="030F0702030302020204" pitchFamily="66" charset="0"/>
              </a:rPr>
              <a:t>mmol</a:t>
            </a:r>
            <a:endParaRPr lang="tr-TR" altLang="tr-TR" sz="2400" dirty="0">
              <a:latin typeface="Comic Sans MS" panose="030F0702030302020204" pitchFamily="66" charset="0"/>
            </a:endParaRPr>
          </a:p>
          <a:p>
            <a:pPr>
              <a:lnSpc>
                <a:spcPct val="100000"/>
              </a:lnSpc>
            </a:pPr>
            <a:endParaRPr lang="tr-TR" altLang="tr-TR" sz="2400" dirty="0">
              <a:latin typeface="Comic Sans MS" panose="030F0702030302020204" pitchFamily="66" charset="0"/>
            </a:endParaRPr>
          </a:p>
          <a:p>
            <a:pPr>
              <a:lnSpc>
                <a:spcPct val="100000"/>
              </a:lnSpc>
            </a:pPr>
            <a:r>
              <a:rPr lang="tr-TR" altLang="tr-TR" sz="2400" dirty="0">
                <a:latin typeface="Comic Sans MS" panose="030F0702030302020204" pitchFamily="66" charset="0"/>
              </a:rPr>
              <a:t>Hidrojen +1 </a:t>
            </a:r>
            <a:r>
              <a:rPr lang="tr-TR" altLang="tr-TR" sz="2400" dirty="0" err="1">
                <a:latin typeface="Comic Sans MS" panose="030F0702030302020204" pitchFamily="66" charset="0"/>
              </a:rPr>
              <a:t>değerlikli</a:t>
            </a:r>
            <a:endParaRPr lang="tr-TR" altLang="tr-TR" sz="2400" dirty="0">
              <a:latin typeface="Comic Sans MS" panose="030F0702030302020204" pitchFamily="66" charset="0"/>
            </a:endParaRPr>
          </a:p>
          <a:p>
            <a:pPr marL="0" indent="0">
              <a:lnSpc>
                <a:spcPct val="100000"/>
              </a:lnSpc>
              <a:buNone/>
            </a:pPr>
            <a:r>
              <a:rPr lang="tr-TR" altLang="tr-TR" sz="2400" dirty="0">
                <a:latin typeface="Comic Sans MS" panose="030F0702030302020204" pitchFamily="66" charset="0"/>
              </a:rPr>
              <a:t>Bu nedenle 1 </a:t>
            </a:r>
            <a:r>
              <a:rPr lang="tr-TR" altLang="tr-TR" sz="2400" dirty="0" err="1">
                <a:latin typeface="Comic Sans MS" panose="030F0702030302020204" pitchFamily="66" charset="0"/>
              </a:rPr>
              <a:t>mmol</a:t>
            </a:r>
            <a:r>
              <a:rPr lang="tr-TR" altLang="tr-TR" sz="2400" dirty="0">
                <a:latin typeface="Comic Sans MS" panose="030F0702030302020204" pitchFamily="66" charset="0"/>
              </a:rPr>
              <a:t>=1mEq</a:t>
            </a:r>
          </a:p>
        </p:txBody>
      </p:sp>
    </p:spTree>
    <p:extLst>
      <p:ext uri="{BB962C8B-B14F-4D97-AF65-F5344CB8AC3E}">
        <p14:creationId xmlns:p14="http://schemas.microsoft.com/office/powerpoint/2010/main" val="1130090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100000"/>
              </a:lnSpc>
            </a:pPr>
            <a:r>
              <a:rPr lang="tr-TR" altLang="tr-TR" dirty="0">
                <a:latin typeface="Comic Sans MS" panose="030F0702030302020204" pitchFamily="66" charset="0"/>
                <a:ea typeface="Comic Sans MS" panose="030F0702030302020204" pitchFamily="66" charset="0"/>
                <a:cs typeface="Comic Sans MS" panose="030F0702030302020204" pitchFamily="66" charset="0"/>
              </a:rPr>
              <a:t>Günlük Mide Sıvısı</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sz="2400" dirty="0">
                <a:latin typeface="Comic Sans MS" panose="030F0702030302020204" pitchFamily="66" charset="0"/>
              </a:rPr>
              <a:t>Günde 2-3 litre</a:t>
            </a:r>
          </a:p>
          <a:p>
            <a:pPr>
              <a:lnSpc>
                <a:spcPct val="100000"/>
              </a:lnSpc>
            </a:pPr>
            <a:r>
              <a:rPr lang="tr-TR" altLang="tr-TR" sz="2400" dirty="0">
                <a:latin typeface="Comic Sans MS" panose="030F0702030302020204" pitchFamily="66" charset="0"/>
              </a:rPr>
              <a:t>Mide sıvı </a:t>
            </a:r>
            <a:r>
              <a:rPr lang="tr-TR" altLang="tr-TR" sz="2400" dirty="0" err="1">
                <a:latin typeface="Comic Sans MS" panose="030F0702030302020204" pitchFamily="66" charset="0"/>
              </a:rPr>
              <a:t>pH</a:t>
            </a:r>
            <a:r>
              <a:rPr lang="tr-TR" altLang="tr-TR" sz="2400" dirty="0">
                <a:latin typeface="Comic Sans MS" panose="030F0702030302020204" pitchFamily="66" charset="0"/>
              </a:rPr>
              <a:t> 2, Hidrojen konsantrasyonu </a:t>
            </a:r>
            <a:r>
              <a:rPr lang="tr-TR" altLang="tr-TR" sz="2400" dirty="0">
                <a:solidFill>
                  <a:srgbClr val="FFFF00"/>
                </a:solidFill>
                <a:latin typeface="Comic Sans MS" panose="030F0702030302020204" pitchFamily="66" charset="0"/>
              </a:rPr>
              <a:t>10 </a:t>
            </a:r>
            <a:r>
              <a:rPr lang="tr-TR" altLang="tr-TR" sz="2400" dirty="0" err="1">
                <a:solidFill>
                  <a:srgbClr val="FFFF00"/>
                </a:solidFill>
                <a:latin typeface="Comic Sans MS" panose="030F0702030302020204" pitchFamily="66" charset="0"/>
              </a:rPr>
              <a:t>mmol</a:t>
            </a:r>
            <a:r>
              <a:rPr lang="tr-TR" altLang="tr-TR" sz="2400" dirty="0">
                <a:solidFill>
                  <a:srgbClr val="FFFF00"/>
                </a:solidFill>
                <a:latin typeface="Comic Sans MS" panose="030F0702030302020204" pitchFamily="66" charset="0"/>
              </a:rPr>
              <a:t>/litre</a:t>
            </a:r>
          </a:p>
          <a:p>
            <a:pPr>
              <a:lnSpc>
                <a:spcPct val="100000"/>
              </a:lnSpc>
            </a:pPr>
            <a:r>
              <a:rPr lang="tr-TR" altLang="tr-TR" sz="2400" dirty="0">
                <a:latin typeface="Comic Sans MS" panose="030F0702030302020204" pitchFamily="66" charset="0"/>
              </a:rPr>
              <a:t>2 litre toplam 20 </a:t>
            </a:r>
            <a:r>
              <a:rPr lang="tr-TR" altLang="tr-TR" sz="2400" dirty="0" err="1">
                <a:latin typeface="Comic Sans MS" panose="030F0702030302020204" pitchFamily="66" charset="0"/>
              </a:rPr>
              <a:t>mmol</a:t>
            </a:r>
            <a:endParaRPr lang="tr-TR" altLang="tr-TR" sz="2400" dirty="0">
              <a:latin typeface="Comic Sans MS" panose="030F0702030302020204" pitchFamily="66" charset="0"/>
            </a:endParaRPr>
          </a:p>
          <a:p>
            <a:pPr>
              <a:lnSpc>
                <a:spcPct val="100000"/>
              </a:lnSpc>
            </a:pPr>
            <a:r>
              <a:rPr lang="tr-TR" altLang="tr-TR" sz="2400" dirty="0" err="1">
                <a:latin typeface="Comic Sans MS" panose="030F0702030302020204" pitchFamily="66" charset="0"/>
              </a:rPr>
              <a:t>pH</a:t>
            </a:r>
            <a:r>
              <a:rPr lang="tr-TR" altLang="tr-TR" sz="2400" dirty="0">
                <a:latin typeface="Comic Sans MS" panose="030F0702030302020204" pitchFamily="66" charset="0"/>
              </a:rPr>
              <a:t> 6 olan suda (ASİT SU) hidrojen konsantrasyonu </a:t>
            </a:r>
            <a:r>
              <a:rPr lang="tr-TR" altLang="tr-TR" sz="2400" dirty="0">
                <a:solidFill>
                  <a:srgbClr val="FFFF00"/>
                </a:solidFill>
                <a:latin typeface="Comic Sans MS" panose="030F0702030302020204" pitchFamily="66" charset="0"/>
              </a:rPr>
              <a:t>1 </a:t>
            </a:r>
            <a:r>
              <a:rPr lang="tr-TR" altLang="tr-TR" sz="2400" dirty="0" err="1">
                <a:solidFill>
                  <a:srgbClr val="FFFF00"/>
                </a:solidFill>
                <a:latin typeface="Comic Sans MS" panose="030F0702030302020204" pitchFamily="66" charset="0"/>
              </a:rPr>
              <a:t>mikromol</a:t>
            </a:r>
            <a:r>
              <a:rPr lang="tr-TR" altLang="tr-TR" sz="2400" dirty="0">
                <a:solidFill>
                  <a:srgbClr val="FFFF00"/>
                </a:solidFill>
                <a:latin typeface="Comic Sans MS" panose="030F0702030302020204" pitchFamily="66" charset="0"/>
              </a:rPr>
              <a:t>/litre</a:t>
            </a:r>
          </a:p>
          <a:p>
            <a:pPr>
              <a:lnSpc>
                <a:spcPct val="100000"/>
              </a:lnSpc>
            </a:pPr>
            <a:r>
              <a:rPr lang="tr-TR" altLang="tr-TR" sz="2400" dirty="0">
                <a:latin typeface="Comic Sans MS" panose="030F0702030302020204" pitchFamily="66" charset="0"/>
              </a:rPr>
              <a:t>Mide </a:t>
            </a:r>
            <a:r>
              <a:rPr lang="tr-TR" altLang="tr-TR" sz="2400" dirty="0" err="1">
                <a:latin typeface="Comic Sans MS" panose="030F0702030302020204" pitchFamily="66" charset="0"/>
              </a:rPr>
              <a:t>asitindeki</a:t>
            </a:r>
            <a:r>
              <a:rPr lang="tr-TR" altLang="tr-TR" sz="2400" dirty="0">
                <a:latin typeface="Comic Sans MS" panose="030F0702030302020204" pitchFamily="66" charset="0"/>
              </a:rPr>
              <a:t> hidrojen, </a:t>
            </a:r>
            <a:r>
              <a:rPr lang="tr-TR" altLang="tr-TR" sz="2400" dirty="0" err="1">
                <a:latin typeface="Comic Sans MS" panose="030F0702030302020204" pitchFamily="66" charset="0"/>
              </a:rPr>
              <a:t>pH</a:t>
            </a:r>
            <a:r>
              <a:rPr lang="tr-TR" altLang="tr-TR" sz="2400" dirty="0">
                <a:latin typeface="Comic Sans MS" panose="030F0702030302020204" pitchFamily="66" charset="0"/>
              </a:rPr>
              <a:t> 6 olan sudan 10.000 kat daha yoğun</a:t>
            </a:r>
          </a:p>
          <a:p>
            <a:pPr>
              <a:lnSpc>
                <a:spcPct val="100000"/>
              </a:lnSpc>
            </a:pPr>
            <a:r>
              <a:rPr lang="tr-TR" altLang="tr-TR" sz="2400" dirty="0">
                <a:latin typeface="Comic Sans MS" panose="030F0702030302020204" pitchFamily="66" charset="0"/>
              </a:rPr>
              <a:t>Sudaki, mide sıvısındaki ve metabolizmadaki birimleri kıyaslayalım: </a:t>
            </a:r>
            <a:r>
              <a:rPr lang="tr-TR" altLang="tr-TR" sz="2400" dirty="0" err="1">
                <a:solidFill>
                  <a:srgbClr val="FFFF00"/>
                </a:solidFill>
                <a:latin typeface="Comic Sans MS" panose="030F0702030302020204" pitchFamily="66" charset="0"/>
              </a:rPr>
              <a:t>mikromol</a:t>
            </a:r>
            <a:r>
              <a:rPr lang="tr-TR" altLang="tr-TR" sz="2400" dirty="0">
                <a:solidFill>
                  <a:srgbClr val="FFFF00"/>
                </a:solidFill>
                <a:latin typeface="Comic Sans MS" panose="030F0702030302020204" pitchFamily="66" charset="0"/>
              </a:rPr>
              <a:t> ve </a:t>
            </a:r>
            <a:r>
              <a:rPr lang="tr-TR" altLang="tr-TR" sz="2400" dirty="0" err="1">
                <a:solidFill>
                  <a:srgbClr val="FFFF00"/>
                </a:solidFill>
                <a:latin typeface="Comic Sans MS" panose="030F0702030302020204" pitchFamily="66" charset="0"/>
              </a:rPr>
              <a:t>mmol</a:t>
            </a:r>
            <a:endParaRPr lang="tr-TR" altLang="tr-TR"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725650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1E51A9-9DA4-7011-1EC3-8C581C658FAE}"/>
              </a:ext>
            </a:extLst>
          </p:cNvPr>
          <p:cNvSpPr>
            <a:spLocks noGrp="1"/>
          </p:cNvSpPr>
          <p:nvPr>
            <p:ph type="title"/>
          </p:nvPr>
        </p:nvSpPr>
        <p:spPr/>
        <p:txBody>
          <a:bodyPr/>
          <a:lstStyle/>
          <a:p>
            <a:r>
              <a:rPr lang="tr-TR" altLang="tr-TR" dirty="0">
                <a:latin typeface="Comic Sans MS" panose="030F0702030302020204" pitchFamily="66" charset="0"/>
                <a:hlinkClick r:id="rId2"/>
              </a:rPr>
              <a:t>www.tekinakpolat</a:t>
            </a:r>
            <a:r>
              <a:rPr lang="tr-TR" altLang="tr-TR">
                <a:latin typeface="Comic Sans MS" panose="030F0702030302020204" pitchFamily="66" charset="0"/>
                <a:hlinkClick r:id="rId2"/>
              </a:rPr>
              <a:t>.com</a:t>
            </a:r>
            <a:endParaRPr lang="tr-TR"/>
          </a:p>
        </p:txBody>
      </p:sp>
      <p:pic>
        <p:nvPicPr>
          <p:cNvPr id="4" name="İçerik Yer Tutucusu 3">
            <a:extLst>
              <a:ext uri="{FF2B5EF4-FFF2-40B4-BE49-F238E27FC236}">
                <a16:creationId xmlns:a16="http://schemas.microsoft.com/office/drawing/2014/main" id="{9E424988-600B-CD1E-2542-80F5753F7B88}"/>
              </a:ext>
            </a:extLst>
          </p:cNvPr>
          <p:cNvPicPr>
            <a:picLocks noGrp="1" noChangeAspect="1"/>
          </p:cNvPicPr>
          <p:nvPr>
            <p:ph idx="1"/>
          </p:nvPr>
        </p:nvPicPr>
        <p:blipFill>
          <a:blip r:embed="rId3"/>
          <a:stretch>
            <a:fillRect/>
          </a:stretch>
        </p:blipFill>
        <p:spPr>
          <a:xfrm>
            <a:off x="2631604" y="1720326"/>
            <a:ext cx="5842685" cy="5170614"/>
          </a:xfrm>
          <a:prstGeom prst="rect">
            <a:avLst/>
          </a:prstGeom>
        </p:spPr>
      </p:pic>
    </p:spTree>
    <p:extLst>
      <p:ext uri="{BB962C8B-B14F-4D97-AF65-F5344CB8AC3E}">
        <p14:creationId xmlns:p14="http://schemas.microsoft.com/office/powerpoint/2010/main" val="2773924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a:lnSpc>
                <a:spcPct val="100000"/>
              </a:lnSpc>
            </a:pPr>
            <a:r>
              <a:rPr lang="tr-TR" altLang="tr-TR" sz="4000" dirty="0">
                <a:latin typeface="Comic Sans MS" panose="030F0702030302020204" pitchFamily="66" charset="0"/>
                <a:ea typeface="Comic Sans MS" panose="030F0702030302020204" pitchFamily="66" charset="0"/>
                <a:cs typeface="Comic Sans MS" panose="030F0702030302020204" pitchFamily="66" charset="0"/>
              </a:rPr>
              <a:t>İnsanlar neden yanlış bilgi yayar</a:t>
            </a:r>
          </a:p>
        </p:txBody>
      </p:sp>
      <p:sp>
        <p:nvSpPr>
          <p:cNvPr id="20483" name="2 İçerik Yer Tutucusu"/>
          <p:cNvSpPr>
            <a:spLocks noGrp="1"/>
          </p:cNvSpPr>
          <p:nvPr>
            <p:ph idx="1"/>
          </p:nvPr>
        </p:nvSpPr>
        <p:spPr>
          <a:xfrm>
            <a:off x="1065979" y="1095028"/>
            <a:ext cx="9004300" cy="4251325"/>
          </a:xfrm>
        </p:spPr>
        <p:txBody>
          <a:bodyPr/>
          <a:lstStyle/>
          <a:p>
            <a:r>
              <a:rPr lang="tr-TR" altLang="tr-TR" dirty="0">
                <a:latin typeface="Comic Sans MS" charset="-94"/>
              </a:rPr>
              <a:t>Sağlık ve beslenme futbol, moda, politika gibi popüler konulardır</a:t>
            </a:r>
          </a:p>
          <a:p>
            <a:r>
              <a:rPr lang="tr-TR" altLang="tr-TR" dirty="0">
                <a:latin typeface="Comic Sans MS" charset="-94"/>
              </a:rPr>
              <a:t>Cahillik</a:t>
            </a:r>
          </a:p>
          <a:p>
            <a:r>
              <a:rPr lang="tr-TR" altLang="tr-TR" dirty="0">
                <a:latin typeface="Comic Sans MS" charset="-94"/>
              </a:rPr>
              <a:t>İyi niyet</a:t>
            </a:r>
          </a:p>
          <a:p>
            <a:r>
              <a:rPr lang="tr-TR" altLang="tr-TR" dirty="0">
                <a:latin typeface="Comic Sans MS" charset="-94"/>
              </a:rPr>
              <a:t>İlgi çekme (</a:t>
            </a:r>
            <a:r>
              <a:rPr lang="tr-TR" altLang="tr-TR" dirty="0" err="1">
                <a:latin typeface="Comic Sans MS" charset="-94"/>
              </a:rPr>
              <a:t>Digital</a:t>
            </a:r>
            <a:r>
              <a:rPr lang="tr-TR" altLang="tr-TR" dirty="0">
                <a:latin typeface="Comic Sans MS" charset="-94"/>
              </a:rPr>
              <a:t> kimlik)</a:t>
            </a:r>
          </a:p>
          <a:p>
            <a:r>
              <a:rPr lang="tr-TR" altLang="tr-TR" dirty="0">
                <a:latin typeface="Comic Sans MS" charset="-94"/>
              </a:rPr>
              <a:t>Statü kazanma (Ailede xx Bey sağlıktan anlar, doktor olmasa da önce ona danışılır)</a:t>
            </a:r>
          </a:p>
          <a:p>
            <a:r>
              <a:rPr lang="tr-TR" altLang="tr-TR" dirty="0">
                <a:solidFill>
                  <a:srgbClr val="FFFF00"/>
                </a:solidFill>
                <a:latin typeface="Comic Sans MS" charset="-94"/>
              </a:rPr>
              <a:t>Duygusal nedenler $$$</a:t>
            </a:r>
          </a:p>
          <a:p>
            <a:endParaRPr lang="tr-TR" altLang="tr-TR" dirty="0"/>
          </a:p>
        </p:txBody>
      </p:sp>
      <p:sp>
        <p:nvSpPr>
          <p:cNvPr id="2" name="Alt Bilgi Yer Tutucusu 1"/>
          <p:cNvSpPr>
            <a:spLocks noGrp="1"/>
          </p:cNvSpPr>
          <p:nvPr>
            <p:ph type="ftr" sz="quarter" idx="11"/>
          </p:nvPr>
        </p:nvSpPr>
        <p:spPr/>
        <p:txBody>
          <a:bodyPr/>
          <a:lstStyle/>
          <a:p>
            <a:r>
              <a:rPr lang="tr-TR" altLang="tr-TR" b="1" dirty="0" err="1">
                <a:solidFill>
                  <a:schemeClr val="bg1"/>
                </a:solidFill>
                <a:latin typeface="Times New Roman Tur" charset="-94"/>
              </a:rPr>
              <a:t>www.tekinakpolat.com</a:t>
            </a:r>
            <a:endParaRPr lang="tr-TR" altLang="tr-TR" b="1" dirty="0">
              <a:solidFill>
                <a:schemeClr val="bg1"/>
              </a:solidFill>
              <a:latin typeface="Times New Roman Tur" charset="-94"/>
            </a:endParaRPr>
          </a:p>
        </p:txBody>
      </p:sp>
    </p:spTree>
    <p:extLst>
      <p:ext uri="{BB962C8B-B14F-4D97-AF65-F5344CB8AC3E}">
        <p14:creationId xmlns:p14="http://schemas.microsoft.com/office/powerpoint/2010/main" val="1624393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a:lnSpc>
                <a:spcPct val="100000"/>
              </a:lnSpc>
            </a:pPr>
            <a:r>
              <a:rPr lang="tr-TR" altLang="tr-TR" sz="4000" dirty="0" smtClean="0">
                <a:latin typeface="Comic Sans MS" panose="030F0702030302020204" pitchFamily="66" charset="0"/>
                <a:ea typeface="Comic Sans MS" panose="030F0702030302020204" pitchFamily="66" charset="0"/>
                <a:cs typeface="Comic Sans MS" panose="030F0702030302020204" pitchFamily="66" charset="0"/>
              </a:rPr>
              <a:t>Futbol</a:t>
            </a:r>
            <a:endParaRPr lang="tr-TR" altLang="tr-TR" sz="4000" dirty="0">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20483" name="2 İçerik Yer Tutucusu"/>
          <p:cNvSpPr>
            <a:spLocks noGrp="1"/>
          </p:cNvSpPr>
          <p:nvPr>
            <p:ph idx="1"/>
          </p:nvPr>
        </p:nvSpPr>
        <p:spPr>
          <a:xfrm>
            <a:off x="1065979" y="1095028"/>
            <a:ext cx="9004300" cy="4251325"/>
          </a:xfrm>
        </p:spPr>
        <p:txBody>
          <a:bodyPr/>
          <a:lstStyle/>
          <a:p>
            <a:r>
              <a:rPr lang="tr-TR" altLang="tr-TR" dirty="0" smtClean="0">
                <a:latin typeface="Comic Sans MS" charset="-94"/>
              </a:rPr>
              <a:t>Futbol konuşursak </a:t>
            </a:r>
            <a:r>
              <a:rPr lang="tr-TR" altLang="tr-TR" dirty="0" err="1" smtClean="0">
                <a:latin typeface="Comic Sans MS" charset="-94"/>
              </a:rPr>
              <a:t>rating</a:t>
            </a:r>
            <a:r>
              <a:rPr lang="tr-TR" altLang="tr-TR" dirty="0" smtClean="0">
                <a:latin typeface="Comic Sans MS" charset="-94"/>
              </a:rPr>
              <a:t> </a:t>
            </a:r>
            <a:r>
              <a:rPr lang="tr-TR" altLang="tr-TR" dirty="0" err="1" smtClean="0">
                <a:latin typeface="Comic Sans MS" charset="-94"/>
              </a:rPr>
              <a:t>düşüuor</a:t>
            </a:r>
            <a:r>
              <a:rPr lang="tr-TR" altLang="tr-TR" dirty="0" smtClean="0">
                <a:latin typeface="Comic Sans MS" charset="-94"/>
              </a:rPr>
              <a:t> hakem konuşursak yükseliyor</a:t>
            </a:r>
            <a:endParaRPr lang="tr-TR" altLang="tr-TR" dirty="0">
              <a:solidFill>
                <a:srgbClr val="FFFF00"/>
              </a:solidFill>
              <a:latin typeface="Comic Sans MS" charset="-94"/>
            </a:endParaRPr>
          </a:p>
          <a:p>
            <a:endParaRPr lang="tr-TR" altLang="tr-TR" dirty="0"/>
          </a:p>
        </p:txBody>
      </p:sp>
      <p:sp>
        <p:nvSpPr>
          <p:cNvPr id="2" name="Alt Bilgi Yer Tutucusu 1"/>
          <p:cNvSpPr>
            <a:spLocks noGrp="1"/>
          </p:cNvSpPr>
          <p:nvPr>
            <p:ph type="ftr" sz="quarter" idx="11"/>
          </p:nvPr>
        </p:nvSpPr>
        <p:spPr/>
        <p:txBody>
          <a:bodyPr/>
          <a:lstStyle/>
          <a:p>
            <a:r>
              <a:rPr lang="tr-TR" altLang="tr-TR" b="1" dirty="0" err="1">
                <a:solidFill>
                  <a:schemeClr val="bg1"/>
                </a:solidFill>
                <a:latin typeface="Times New Roman Tur" charset="-94"/>
              </a:rPr>
              <a:t>www.tekinakpolat.com</a:t>
            </a:r>
            <a:endParaRPr lang="tr-TR" altLang="tr-TR" b="1" dirty="0">
              <a:solidFill>
                <a:schemeClr val="bg1"/>
              </a:solidFill>
              <a:latin typeface="Times New Roman Tur" charset="-94"/>
            </a:endParaRPr>
          </a:p>
        </p:txBody>
      </p:sp>
    </p:spTree>
    <p:extLst>
      <p:ext uri="{BB962C8B-B14F-4D97-AF65-F5344CB8AC3E}">
        <p14:creationId xmlns:p14="http://schemas.microsoft.com/office/powerpoint/2010/main" val="3825071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dirty="0">
                <a:latin typeface="Comic Sans MS" panose="030F0702030302020204" pitchFamily="66" charset="0"/>
              </a:rPr>
              <a:t>Özet</a:t>
            </a:r>
          </a:p>
        </p:txBody>
      </p:sp>
      <p:sp>
        <p:nvSpPr>
          <p:cNvPr id="17411" name="Rectangle 3"/>
          <p:cNvSpPr>
            <a:spLocks noGrp="1" noChangeArrowheads="1"/>
          </p:cNvSpPr>
          <p:nvPr>
            <p:ph type="body" idx="1"/>
          </p:nvPr>
        </p:nvSpPr>
        <p:spPr>
          <a:xfrm>
            <a:off x="1064550" y="1167036"/>
            <a:ext cx="9004300" cy="4251325"/>
          </a:xfrm>
        </p:spPr>
        <p:txBody>
          <a:bodyPr/>
          <a:lstStyle/>
          <a:p>
            <a:pPr>
              <a:lnSpc>
                <a:spcPct val="100000"/>
              </a:lnSpc>
            </a:pPr>
            <a:r>
              <a:rPr lang="tr-TR" altLang="tr-TR" sz="2800" dirty="0">
                <a:latin typeface="Comic Sans MS" panose="030F0702030302020204" pitchFamily="66" charset="0"/>
              </a:rPr>
              <a:t>Sosyal medyada yalan/yanlış bilgi yaygındır</a:t>
            </a:r>
          </a:p>
          <a:p>
            <a:pPr>
              <a:lnSpc>
                <a:spcPct val="100000"/>
              </a:lnSpc>
            </a:pPr>
            <a:r>
              <a:rPr lang="tr-TR" altLang="tr-TR" sz="2800" dirty="0">
                <a:latin typeface="Comic Sans MS" panose="030F0702030302020204" pitchFamily="66" charset="0"/>
              </a:rPr>
              <a:t>Yalan/Yanlış bilgi toplum sağlığını tehdit etmektedir</a:t>
            </a:r>
          </a:p>
          <a:p>
            <a:pPr>
              <a:lnSpc>
                <a:spcPct val="100000"/>
              </a:lnSpc>
            </a:pPr>
            <a:r>
              <a:rPr lang="tr-TR" altLang="tr-TR" sz="2800" dirty="0">
                <a:latin typeface="Comic Sans MS" panose="030F0702030302020204" pitchFamily="66" charset="0"/>
              </a:rPr>
              <a:t>İyi hekimliğe engel olmaktadır</a:t>
            </a:r>
          </a:p>
          <a:p>
            <a:pPr>
              <a:lnSpc>
                <a:spcPct val="100000"/>
              </a:lnSpc>
            </a:pPr>
            <a:r>
              <a:rPr lang="tr-TR" altLang="tr-TR" sz="2800" dirty="0">
                <a:latin typeface="Comic Sans MS" panose="030F0702030302020204" pitchFamily="66" charset="0"/>
              </a:rPr>
              <a:t>Yalan bilgi yaygındır ve doğru bilgiden daha hızlı yayılmaktadır</a:t>
            </a:r>
          </a:p>
          <a:p>
            <a:pPr>
              <a:lnSpc>
                <a:spcPct val="100000"/>
              </a:lnSpc>
            </a:pPr>
            <a:r>
              <a:rPr lang="tr-TR" altLang="tr-TR" sz="2800" dirty="0">
                <a:latin typeface="Comic Sans MS" panose="030F0702030302020204" pitchFamily="66" charset="0"/>
              </a:rPr>
              <a:t>Yalan bilginin sorun olduğu kabul edilmelidir</a:t>
            </a:r>
          </a:p>
          <a:p>
            <a:pPr>
              <a:lnSpc>
                <a:spcPct val="100000"/>
              </a:lnSpc>
            </a:pPr>
            <a:r>
              <a:rPr lang="tr-TR" altLang="tr-TR" sz="2800" dirty="0">
                <a:latin typeface="Comic Sans MS" panose="030F0702030302020204" pitchFamily="66" charset="0"/>
              </a:rPr>
              <a:t>Yalan bilgi ile mücadele edilebilir</a:t>
            </a:r>
          </a:p>
        </p:txBody>
      </p:sp>
    </p:spTree>
    <p:extLst>
      <p:ext uri="{BB962C8B-B14F-4D97-AF65-F5344CB8AC3E}">
        <p14:creationId xmlns:p14="http://schemas.microsoft.com/office/powerpoint/2010/main" val="421867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0"/>
            <a:ext cx="8424863"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11324" y="6495628"/>
            <a:ext cx="3600400" cy="400110"/>
          </a:xfrm>
          <a:prstGeom prst="rect">
            <a:avLst/>
          </a:prstGeom>
          <a:noFill/>
        </p:spPr>
        <p:txBody>
          <a:bodyPr wrap="square" rtlCol="0">
            <a:spAutoFit/>
          </a:bodyPr>
          <a:lstStyle/>
          <a:p>
            <a:r>
              <a:rPr lang="tr-TR" sz="2000" b="1" dirty="0">
                <a:solidFill>
                  <a:srgbClr val="FFFF00"/>
                </a:solidFill>
                <a:latin typeface="Comic Sans MS" panose="030F0702030302020204" pitchFamily="66" charset="0"/>
              </a:rPr>
              <a:t>Hürriyet gazetesi, 1996</a:t>
            </a:r>
          </a:p>
        </p:txBody>
      </p:sp>
    </p:spTree>
    <p:extLst>
      <p:ext uri="{BB962C8B-B14F-4D97-AF65-F5344CB8AC3E}">
        <p14:creationId xmlns:p14="http://schemas.microsoft.com/office/powerpoint/2010/main" val="2536712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altLang="en-US"/>
              <a:t>Özet </a:t>
            </a:r>
          </a:p>
        </p:txBody>
      </p:sp>
      <p:sp>
        <p:nvSpPr>
          <p:cNvPr id="165891" name="Content Placeholder 2"/>
          <p:cNvSpPr>
            <a:spLocks noGrp="1"/>
          </p:cNvSpPr>
          <p:nvPr>
            <p:ph idx="1"/>
          </p:nvPr>
        </p:nvSpPr>
        <p:spPr/>
        <p:txBody>
          <a:bodyPr/>
          <a:lstStyle/>
          <a:p>
            <a:pPr marL="0" indent="0" algn="ctr">
              <a:buFont typeface="Monotype Sorts" charset="2"/>
              <a:buNone/>
            </a:pP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En</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büyük</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tr-TR" altLang="en-US" dirty="0">
                <a:latin typeface="Comic Sans MS" panose="030F0702030302020204" pitchFamily="66" charset="0"/>
                <a:ea typeface="Comic Sans MS" panose="030F0702030302020204" pitchFamily="66" charset="0"/>
                <a:cs typeface="Comic Sans MS" panose="030F0702030302020204" pitchFamily="66" charset="0"/>
              </a:rPr>
              <a:t>sorun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tedaviyi</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tr-TR" altLang="en-US" dirty="0">
                <a:latin typeface="Comic Sans MS" panose="030F0702030302020204" pitchFamily="66" charset="0"/>
                <a:ea typeface="Comic Sans MS" panose="030F0702030302020204" pitchFamily="66" charset="0"/>
                <a:cs typeface="Comic Sans MS" panose="030F0702030302020204" pitchFamily="66" charset="0"/>
              </a:rPr>
              <a:t>geciktirmesidir/</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engellemesidir</a:t>
            </a:r>
            <a:endParaRPr lang="en-US" altLang="en-US" dirty="0">
              <a:latin typeface="Comic Sans MS" panose="030F0702030302020204" pitchFamily="66" charset="0"/>
              <a:ea typeface="Comic Sans MS" panose="030F0702030302020204" pitchFamily="66" charset="0"/>
              <a:cs typeface="Comic Sans MS" panose="030F0702030302020204" pitchFamily="66" charset="0"/>
            </a:endParaRPr>
          </a:p>
          <a:p>
            <a:pPr marL="0" indent="0" algn="ctr">
              <a:buFont typeface="Monotype Sorts" charset="2"/>
              <a:buNone/>
            </a:pPr>
            <a:endParaRPr lang="en-US" altLang="en-US" dirty="0">
              <a:latin typeface="Comic Sans MS" panose="030F0702030302020204" pitchFamily="66" charset="0"/>
              <a:ea typeface="Comic Sans MS" panose="030F0702030302020204" pitchFamily="66" charset="0"/>
              <a:cs typeface="Comic Sans MS" panose="030F0702030302020204" pitchFamily="66" charset="0"/>
            </a:endParaRPr>
          </a:p>
          <a:p>
            <a:pPr marL="0" indent="0" algn="ctr">
              <a:buFont typeface="Monotype Sorts" charset="2"/>
              <a:buNone/>
            </a:pP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Hipokrat</a:t>
            </a:r>
            <a:r>
              <a:rPr lang="tr-TR" altLang="en-US" dirty="0">
                <a:latin typeface="Comic Sans MS" panose="030F0702030302020204" pitchFamily="66" charset="0"/>
                <a:ea typeface="Comic Sans MS" panose="030F0702030302020204" pitchFamily="66" charset="0"/>
                <a:cs typeface="Comic Sans MS" panose="030F0702030302020204" pitchFamily="66" charset="0"/>
              </a:rPr>
              <a:t>, </a:t>
            </a:r>
            <a:r>
              <a:rPr lang="tr-TR" altLang="en-US" dirty="0" err="1">
                <a:latin typeface="Comic Sans MS" panose="030F0702030302020204" pitchFamily="66" charset="0"/>
                <a:ea typeface="Comic Sans MS" panose="030F0702030302020204" pitchFamily="66" charset="0"/>
                <a:cs typeface="Comic Sans MS" panose="030F0702030302020204" pitchFamily="66" charset="0"/>
              </a:rPr>
              <a:t>İbni</a:t>
            </a:r>
            <a:r>
              <a:rPr lang="tr-TR" altLang="en-US" dirty="0">
                <a:latin typeface="Comic Sans MS" panose="030F0702030302020204" pitchFamily="66" charset="0"/>
                <a:ea typeface="Comic Sans MS" panose="030F0702030302020204" pitchFamily="66" charset="0"/>
                <a:cs typeface="Comic Sans MS" panose="030F0702030302020204" pitchFamily="66" charset="0"/>
              </a:rPr>
              <a:t> Sina</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bugün</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yaşasa</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kendi</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tedavi</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yöntemlerine</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FFFF00"/>
                </a:solidFill>
                <a:latin typeface="Comic Sans MS" panose="030F0702030302020204" pitchFamily="66" charset="0"/>
                <a:ea typeface="Comic Sans MS" panose="030F0702030302020204" pitchFamily="66" charset="0"/>
                <a:cs typeface="Comic Sans MS" panose="030F0702030302020204" pitchFamily="66" charset="0"/>
              </a:rPr>
              <a:t>şarlatanlık</a:t>
            </a:r>
            <a:r>
              <a:rPr lang="en-US" altLang="en-US" dirty="0">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latin typeface="Comic Sans MS" panose="030F0702030302020204" pitchFamily="66" charset="0"/>
                <a:ea typeface="Comic Sans MS" panose="030F0702030302020204" pitchFamily="66" charset="0"/>
                <a:cs typeface="Comic Sans MS" panose="030F0702030302020204" pitchFamily="66" charset="0"/>
              </a:rPr>
              <a:t>derdi</a:t>
            </a:r>
            <a:endParaRPr lang="en-US" altLang="en-US" dirty="0">
              <a:latin typeface="Comic Sans MS" panose="030F0702030302020204" pitchFamily="66" charset="0"/>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410758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sz="3600" dirty="0">
                <a:latin typeface="Comic Sans MS" panose="030F0702030302020204" pitchFamily="66" charset="0"/>
              </a:rPr>
              <a:t>MODERN TIBBIN BAŞARI ÖYKÜLERİ</a:t>
            </a:r>
          </a:p>
        </p:txBody>
      </p:sp>
      <p:sp>
        <p:nvSpPr>
          <p:cNvPr id="17411" name="Rectangle 3"/>
          <p:cNvSpPr>
            <a:spLocks noGrp="1" noChangeArrowheads="1"/>
          </p:cNvSpPr>
          <p:nvPr>
            <p:ph type="body" idx="1"/>
          </p:nvPr>
        </p:nvSpPr>
        <p:spPr>
          <a:xfrm>
            <a:off x="1076325" y="1239838"/>
            <a:ext cx="9004300" cy="4251325"/>
          </a:xfrm>
        </p:spPr>
        <p:txBody>
          <a:bodyPr/>
          <a:lstStyle/>
          <a:p>
            <a:pPr>
              <a:lnSpc>
                <a:spcPct val="100000"/>
              </a:lnSpc>
            </a:pPr>
            <a:r>
              <a:rPr lang="tr-TR" altLang="tr-TR" dirty="0" err="1">
                <a:latin typeface="Comic Sans MS" panose="030F0702030302020204" pitchFamily="66" charset="0"/>
              </a:rPr>
              <a:t>Hiperpotasemi</a:t>
            </a:r>
            <a:r>
              <a:rPr lang="tr-TR" altLang="tr-TR" dirty="0">
                <a:latin typeface="Comic Sans MS" panose="030F0702030302020204" pitchFamily="66" charset="0"/>
              </a:rPr>
              <a:t> nedeni ile tekerlekli sandalye ile diyalize gelip yürüyerek giden hasta</a:t>
            </a:r>
          </a:p>
          <a:p>
            <a:pPr>
              <a:lnSpc>
                <a:spcPct val="100000"/>
              </a:lnSpc>
            </a:pPr>
            <a:r>
              <a:rPr lang="tr-TR" altLang="tr-TR" dirty="0">
                <a:latin typeface="Comic Sans MS" panose="030F0702030302020204" pitchFamily="66" charset="0"/>
              </a:rPr>
              <a:t>Diyabetik </a:t>
            </a:r>
            <a:r>
              <a:rPr lang="tr-TR" altLang="tr-TR" dirty="0" err="1">
                <a:latin typeface="Comic Sans MS" panose="030F0702030302020204" pitchFamily="66" charset="0"/>
              </a:rPr>
              <a:t>nefropati</a:t>
            </a:r>
            <a:r>
              <a:rPr lang="tr-TR" altLang="tr-TR" dirty="0">
                <a:latin typeface="Comic Sans MS" panose="030F0702030302020204" pitchFamily="66" charset="0"/>
              </a:rPr>
              <a:t> nedeni ile diyalize giren hasta sıklığının artması (yaşam süresi uzadı)</a:t>
            </a:r>
          </a:p>
          <a:p>
            <a:pPr>
              <a:lnSpc>
                <a:spcPct val="100000"/>
              </a:lnSpc>
            </a:pPr>
            <a:r>
              <a:rPr lang="tr-TR" altLang="tr-TR" dirty="0">
                <a:latin typeface="Comic Sans MS" panose="030F0702030302020204" pitchFamily="66" charset="0"/>
              </a:rPr>
              <a:t>Tansiyon ilaçları (yaşam süresi uzadı)</a:t>
            </a:r>
          </a:p>
          <a:p>
            <a:pPr>
              <a:lnSpc>
                <a:spcPct val="100000"/>
              </a:lnSpc>
            </a:pPr>
            <a:r>
              <a:rPr lang="tr-TR" altLang="tr-TR" dirty="0" err="1">
                <a:latin typeface="Comic Sans MS" panose="030F0702030302020204" pitchFamily="66" charset="0"/>
              </a:rPr>
              <a:t>Fabry</a:t>
            </a:r>
            <a:r>
              <a:rPr lang="tr-TR" altLang="tr-TR" dirty="0">
                <a:latin typeface="Comic Sans MS" panose="030F0702030302020204" pitchFamily="66" charset="0"/>
              </a:rPr>
              <a:t> enzimi, </a:t>
            </a:r>
            <a:r>
              <a:rPr lang="tr-TR" altLang="tr-TR" dirty="0" err="1">
                <a:latin typeface="Comic Sans MS" panose="030F0702030302020204" pitchFamily="66" charset="0"/>
              </a:rPr>
              <a:t>Ekulizumab</a:t>
            </a:r>
            <a:r>
              <a:rPr lang="tr-TR" altLang="tr-TR" dirty="0">
                <a:latin typeface="Comic Sans MS" panose="030F0702030302020204" pitchFamily="66" charset="0"/>
              </a:rPr>
              <a:t>, </a:t>
            </a:r>
            <a:r>
              <a:rPr lang="tr-TR" altLang="tr-TR" dirty="0" err="1">
                <a:latin typeface="Comic Sans MS" panose="030F0702030302020204" pitchFamily="66" charset="0"/>
              </a:rPr>
              <a:t>Kolşisin</a:t>
            </a:r>
            <a:endParaRPr lang="tr-TR" altLang="tr-TR" dirty="0">
              <a:latin typeface="Comic Sans MS" panose="030F0702030302020204" pitchFamily="66" charset="0"/>
            </a:endParaRPr>
          </a:p>
          <a:p>
            <a:pPr>
              <a:lnSpc>
                <a:spcPct val="100000"/>
              </a:lnSpc>
            </a:pPr>
            <a:r>
              <a:rPr lang="tr-TR" altLang="tr-TR" dirty="0">
                <a:latin typeface="Comic Sans MS" panose="030F0702030302020204" pitchFamily="66" charset="0"/>
              </a:rPr>
              <a:t>Böbrek </a:t>
            </a:r>
            <a:r>
              <a:rPr lang="tr-TR" altLang="tr-TR" dirty="0" smtClean="0">
                <a:latin typeface="Comic Sans MS" panose="030F0702030302020204" pitchFamily="66" charset="0"/>
              </a:rPr>
              <a:t>nakli, Organ nakli</a:t>
            </a:r>
            <a:endParaRPr lang="tr-TR" altLang="tr-TR" dirty="0">
              <a:latin typeface="Comic Sans MS" panose="030F0702030302020204" pitchFamily="66" charset="0"/>
            </a:endParaRPr>
          </a:p>
          <a:p>
            <a:pPr>
              <a:lnSpc>
                <a:spcPct val="100000"/>
              </a:lnSpc>
            </a:pPr>
            <a:endParaRPr lang="tr-TR" altLang="tr-TR" dirty="0">
              <a:latin typeface="Comic Sans MS" panose="030F0702030302020204" pitchFamily="66" charset="0"/>
            </a:endParaRPr>
          </a:p>
          <a:p>
            <a:pPr>
              <a:lnSpc>
                <a:spcPct val="100000"/>
              </a:lnSpc>
            </a:pPr>
            <a:endParaRPr lang="tr-TR" altLang="tr-TR" dirty="0">
              <a:latin typeface="Comic Sans MS" panose="030F0702030302020204" pitchFamily="66" charset="0"/>
            </a:endParaRPr>
          </a:p>
        </p:txBody>
      </p:sp>
    </p:spTree>
    <p:extLst>
      <p:ext uri="{BB962C8B-B14F-4D97-AF65-F5344CB8AC3E}">
        <p14:creationId xmlns:p14="http://schemas.microsoft.com/office/powerpoint/2010/main" val="325266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590550"/>
            <a:ext cx="9967913" cy="1181100"/>
          </a:xfrm>
        </p:spPr>
        <p:txBody>
          <a:bodyPr/>
          <a:lstStyle/>
          <a:p>
            <a:r>
              <a:rPr lang="tr-TR" altLang="tr-TR" sz="6600" smtClean="0">
                <a:latin typeface="Comic Sans MS" panose="030F0702030302020204" pitchFamily="66" charset="0"/>
              </a:rPr>
              <a:t>Ne kadar tuz yiyelim? </a:t>
            </a:r>
            <a:br>
              <a:rPr lang="tr-TR" altLang="tr-TR" sz="6600" smtClean="0">
                <a:latin typeface="Comic Sans MS" panose="030F0702030302020204" pitchFamily="66" charset="0"/>
              </a:rPr>
            </a:br>
            <a:r>
              <a:rPr lang="tr-TR" altLang="tr-TR" sz="6600" smtClean="0">
                <a:latin typeface="Comic Sans MS" panose="030F0702030302020204" pitchFamily="66" charset="0"/>
              </a:rPr>
              <a:t>Ne kadar su içelim?</a:t>
            </a:r>
            <a:endParaRPr lang="tr-TR" altLang="en-US" sz="6600" smtClean="0">
              <a:latin typeface="Comic Sans MS" panose="030F0702030302020204" pitchFamily="66" charset="0"/>
            </a:endParaRPr>
          </a:p>
        </p:txBody>
      </p:sp>
      <p:sp>
        <p:nvSpPr>
          <p:cNvPr id="15363" name="Rectangle 3"/>
          <p:cNvSpPr>
            <a:spLocks noGrp="1" noChangeArrowheads="1"/>
          </p:cNvSpPr>
          <p:nvPr>
            <p:ph type="body" idx="1"/>
          </p:nvPr>
        </p:nvSpPr>
        <p:spPr>
          <a:xfrm>
            <a:off x="1047750" y="2247900"/>
            <a:ext cx="9004300" cy="4251325"/>
          </a:xfrm>
        </p:spPr>
        <p:txBody>
          <a:bodyPr/>
          <a:lstStyle/>
          <a:p>
            <a:pPr algn="ctr">
              <a:buFont typeface="Monotype Sorts" charset="2"/>
              <a:buNone/>
            </a:pPr>
            <a:r>
              <a:rPr lang="tr-TR" altLang="en-US" smtClean="0">
                <a:latin typeface="Comic Sans MS" panose="030F0702030302020204" pitchFamily="66" charset="0"/>
              </a:rPr>
              <a:t>Prof. Dr. Tekin AKPOLAT</a:t>
            </a:r>
          </a:p>
          <a:p>
            <a:pPr algn="ctr">
              <a:buFont typeface="Monotype Sorts" charset="2"/>
              <a:buNone/>
            </a:pPr>
            <a:r>
              <a:rPr lang="tr-TR" altLang="en-US" smtClean="0">
                <a:latin typeface="Comic Sans MS" panose="030F0702030302020204" pitchFamily="66" charset="0"/>
              </a:rPr>
              <a:t>Liv Hospital-İSTANBUL</a:t>
            </a:r>
          </a:p>
          <a:p>
            <a:pPr algn="ctr">
              <a:buFont typeface="Monotype Sorts" charset="2"/>
              <a:buNone/>
            </a:pPr>
            <a:r>
              <a:rPr lang="tr-TR" altLang="en-US" smtClean="0">
                <a:latin typeface="Comic Sans MS" panose="030F0702030302020204" pitchFamily="66" charset="0"/>
              </a:rPr>
              <a:t>İstinye Üniversitesi Tıp Fakültesi</a:t>
            </a:r>
          </a:p>
          <a:p>
            <a:pPr algn="ctr">
              <a:buFont typeface="Monotype Sorts" charset="2"/>
              <a:buNone/>
            </a:pPr>
            <a:r>
              <a:rPr lang="tr-TR" altLang="en-US" smtClean="0">
                <a:latin typeface="Comic Sans MS" panose="030F0702030302020204" pitchFamily="66" charset="0"/>
              </a:rPr>
              <a:t>27 Mart 2021</a:t>
            </a:r>
          </a:p>
          <a:p>
            <a:pPr algn="ctr">
              <a:buFont typeface="Monotype Sorts" charset="2"/>
              <a:buNone/>
            </a:pPr>
            <a:r>
              <a:rPr lang="tr-TR" altLang="en-US" smtClean="0">
                <a:solidFill>
                  <a:srgbClr val="FFFF00"/>
                </a:solidFill>
                <a:latin typeface="Comic Sans MS" panose="030F0702030302020204" pitchFamily="66" charset="0"/>
              </a:rPr>
              <a:t>www.tekinakpolat.com</a:t>
            </a:r>
          </a:p>
          <a:p>
            <a:pPr algn="ctr">
              <a:buFont typeface="Monotype Sorts" charset="2"/>
              <a:buNone/>
            </a:pPr>
            <a:endParaRPr lang="tr-TR" altLang="en-US" smtClean="0">
              <a:latin typeface="Comic Sans MS" panose="030F0702030302020204" pitchFamily="66" charset="0"/>
            </a:endParaRPr>
          </a:p>
        </p:txBody>
      </p:sp>
      <p:pic>
        <p:nvPicPr>
          <p:cNvPr id="15364" name="Picture 6" descr="https://encrypted-tbn0.gstatic.com/images?q=tbn:ANd9GcRAYcEN429V7jCAWWVWfiAQe6EQwS9p79gy7mAXTS7ZTSELGx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400550"/>
            <a:ext cx="23764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tekin.akpolat\Desktop\hepsison\onemliler\kongre nefroloji 2017\istinye universite logo 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8650" y="4400550"/>
            <a:ext cx="22145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37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omic Sans MS" panose="030F0702030302020204" pitchFamily="66" charset="0"/>
              </a:rPr>
              <a:t>Şehir efsaneleri</a:t>
            </a: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3612" y="1391516"/>
            <a:ext cx="6192688" cy="5509509"/>
          </a:xfrm>
        </p:spPr>
      </p:pic>
      <p:sp>
        <p:nvSpPr>
          <p:cNvPr id="5" name="Metin kutusu 4"/>
          <p:cNvSpPr txBox="1"/>
          <p:nvPr/>
        </p:nvSpPr>
        <p:spPr>
          <a:xfrm>
            <a:off x="183332" y="6279604"/>
            <a:ext cx="2520280" cy="400110"/>
          </a:xfrm>
          <a:prstGeom prst="rect">
            <a:avLst/>
          </a:prstGeom>
          <a:noFill/>
        </p:spPr>
        <p:txBody>
          <a:bodyPr wrap="square" rtlCol="0">
            <a:spAutoFit/>
          </a:bodyPr>
          <a:lstStyle/>
          <a:p>
            <a:r>
              <a:rPr lang="tr-TR" sz="2000" b="1" dirty="0">
                <a:solidFill>
                  <a:srgbClr val="FFFF00"/>
                </a:solidFill>
                <a:latin typeface="Comic Sans MS" panose="030F0702030302020204" pitchFamily="66" charset="0"/>
              </a:rPr>
              <a:t>Milliyet gazetesi</a:t>
            </a:r>
          </a:p>
        </p:txBody>
      </p:sp>
    </p:spTree>
    <p:extLst>
      <p:ext uri="{BB962C8B-B14F-4D97-AF65-F5344CB8AC3E}">
        <p14:creationId xmlns:p14="http://schemas.microsoft.com/office/powerpoint/2010/main" val="276135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Unvan 1"/>
          <p:cNvSpPr>
            <a:spLocks noGrp="1"/>
          </p:cNvSpPr>
          <p:nvPr>
            <p:ph type="title"/>
          </p:nvPr>
        </p:nvSpPr>
        <p:spPr>
          <a:xfrm>
            <a:off x="793750" y="5559425"/>
            <a:ext cx="9004300" cy="1181100"/>
          </a:xfrm>
        </p:spPr>
        <p:txBody>
          <a:bodyPr/>
          <a:lstStyle/>
          <a:p>
            <a:r>
              <a:rPr lang="tr-TR" altLang="tr-TR" sz="1200"/>
              <a:t>Kaynak: </a:t>
            </a:r>
            <a:r>
              <a:rPr lang="tr-TR" altLang="tr-TR" sz="1200">
                <a:hlinkClick r:id="rId3"/>
              </a:rPr>
              <a:t>https://candyprofessor.com/2010/09/20/keep-slim-and-trim-with-domino-sugar-advertising-in-the-1950s/</a:t>
            </a:r>
            <a:r>
              <a:rPr lang="tr-TR" altLang="tr-TR" sz="1200"/>
              <a:t/>
            </a:r>
            <a:br>
              <a:rPr lang="tr-TR" altLang="tr-TR" sz="1200"/>
            </a:br>
            <a:endParaRPr lang="tr-TR" altLang="tr-TR" sz="1200"/>
          </a:p>
        </p:txBody>
      </p:sp>
      <p:pic>
        <p:nvPicPr>
          <p:cNvPr id="157699" name="Picture 2" descr="refined sugar advertisement ile ilgili gÃ¶rsel sonucu"/>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208338" y="190500"/>
            <a:ext cx="4176712" cy="5702300"/>
          </a:xfrm>
          <a:noFill/>
        </p:spPr>
      </p:pic>
    </p:spTree>
    <p:extLst>
      <p:ext uri="{BB962C8B-B14F-4D97-AF65-F5344CB8AC3E}">
        <p14:creationId xmlns:p14="http://schemas.microsoft.com/office/powerpoint/2010/main" val="120425787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Tur" charset="-94"/>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Tur" charset="-94"/>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C:\Office97\Templates\Blank Presentation.pot</Template>
  <TotalTime>11700</TotalTime>
  <Words>2493</Words>
  <Application>Microsoft Office PowerPoint</Application>
  <PresentationFormat>Özel</PresentationFormat>
  <Paragraphs>438</Paragraphs>
  <Slides>72</Slides>
  <Notes>51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72</vt:i4>
      </vt:variant>
    </vt:vector>
  </HeadingPairs>
  <TitlesOfParts>
    <vt:vector size="78" baseType="lpstr">
      <vt:lpstr>Arial</vt:lpstr>
      <vt:lpstr>Comic Sans MS</vt:lpstr>
      <vt:lpstr>Monotype Sorts</vt:lpstr>
      <vt:lpstr>Times New Roman</vt:lpstr>
      <vt:lpstr>Times New Roman Tur</vt:lpstr>
      <vt:lpstr>Blank Presentation</vt:lpstr>
      <vt:lpstr>SU TUZ VE SOSYAL MEDYA</vt:lpstr>
      <vt:lpstr>Plan</vt:lpstr>
      <vt:lpstr>Sosyal Medya Gelişimi</vt:lpstr>
      <vt:lpstr>Sosyal Medya Öncesi</vt:lpstr>
      <vt:lpstr>PowerPoint Sunusu</vt:lpstr>
      <vt:lpstr>Üremi tedavisi</vt:lpstr>
      <vt:lpstr>PowerPoint Sunusu</vt:lpstr>
      <vt:lpstr>Şehir efsaneleri</vt:lpstr>
      <vt:lpstr>Kaynak: https://candyprofessor.com/2010/09/20/keep-slim-and-trim-with-domino-sugar-advertising-in-the-1950s/ </vt:lpstr>
      <vt:lpstr>Plan</vt:lpstr>
      <vt:lpstr>Su içmek-İdrar-Alkali su</vt:lpstr>
      <vt:lpstr>Su-Sıvı</vt:lpstr>
      <vt:lpstr>Su-Sıvı</vt:lpstr>
      <vt:lpstr>Su-Sıvı</vt:lpstr>
      <vt:lpstr>Tuz</vt:lpstr>
      <vt:lpstr>Su-Sıvı </vt:lpstr>
      <vt:lpstr>Su-Sıvı</vt:lpstr>
      <vt:lpstr>Tuzun keşfi ve tarihi</vt:lpstr>
      <vt:lpstr>Tuz metabolizması</vt:lpstr>
      <vt:lpstr>Tuz metabolizması</vt:lpstr>
      <vt:lpstr>Tuz metabolizması</vt:lpstr>
      <vt:lpstr>Tuzla ilgili rakamlar</vt:lpstr>
      <vt:lpstr>Ne kadar tuz yiyelim</vt:lpstr>
      <vt:lpstr>Tuz ihtiyacı ne kadar</vt:lpstr>
      <vt:lpstr>PowerPoint Sunusu</vt:lpstr>
      <vt:lpstr>Yanomamo yerlileri</vt:lpstr>
      <vt:lpstr>Hiç tuz yemesek ne olur</vt:lpstr>
      <vt:lpstr>Önerilen tuz miktarı</vt:lpstr>
      <vt:lpstr>Sıvı dengesi</vt:lpstr>
      <vt:lpstr>Su metabolizması</vt:lpstr>
      <vt:lpstr>Su metabolizması</vt:lpstr>
      <vt:lpstr>PowerPoint Sunusu</vt:lpstr>
      <vt:lpstr>PowerPoint Sunusu</vt:lpstr>
      <vt:lpstr>Volkert 2019</vt:lpstr>
      <vt:lpstr>Volkert 2019</vt:lpstr>
      <vt:lpstr>PowerPoint Sunusu</vt:lpstr>
      <vt:lpstr>Acaba doğru mu?</vt:lpstr>
      <vt:lpstr>Acaba doğru mu? Sonuç</vt:lpstr>
      <vt:lpstr>Su-Sıvı</vt:lpstr>
      <vt:lpstr>Su-Sıvı-Tuz</vt:lpstr>
      <vt:lpstr>Su-Sıvı</vt:lpstr>
      <vt:lpstr>Su-Sıvı</vt:lpstr>
      <vt:lpstr>Su-Sıvı</vt:lpstr>
      <vt:lpstr>Su-Sıvı</vt:lpstr>
      <vt:lpstr>Su-Sıvı</vt:lpstr>
      <vt:lpstr>Su-Sıvı</vt:lpstr>
      <vt:lpstr>Su-Sıvı</vt:lpstr>
      <vt:lpstr>Su-Sıvı-Tuz</vt:lpstr>
      <vt:lpstr>Su-Sıvı</vt:lpstr>
      <vt:lpstr>Su-Sıvı</vt:lpstr>
      <vt:lpstr>Su-Sıvı</vt:lpstr>
      <vt:lpstr>Tuz </vt:lpstr>
      <vt:lpstr>Tuz</vt:lpstr>
      <vt:lpstr>Tuz</vt:lpstr>
      <vt:lpstr>Tuz</vt:lpstr>
      <vt:lpstr>Tuz</vt:lpstr>
      <vt:lpstr>Tuz</vt:lpstr>
      <vt:lpstr>Tuz</vt:lpstr>
      <vt:lpstr>Tuz</vt:lpstr>
      <vt:lpstr>Tuz</vt:lpstr>
      <vt:lpstr>Tuz</vt:lpstr>
      <vt:lpstr>Alkali su-Limon-Sirke</vt:lpstr>
      <vt:lpstr>Alkali olmayan su-Limon-Sirke</vt:lpstr>
      <vt:lpstr>Alkali su-Metabolizma</vt:lpstr>
      <vt:lpstr>Günlük Mide Sıvısı</vt:lpstr>
      <vt:lpstr>www.tekinakpolat.com</vt:lpstr>
      <vt:lpstr>İnsanlar neden yanlış bilgi yayar</vt:lpstr>
      <vt:lpstr>Futbol</vt:lpstr>
      <vt:lpstr>Özet</vt:lpstr>
      <vt:lpstr>Özet </vt:lpstr>
      <vt:lpstr>MODERN TIBBIN BAŞARI ÖYKÜLERİ</vt:lpstr>
      <vt:lpstr>Ne kadar tuz yiyelim?  Ne kadar su içelim?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Tuz Savaşları</dc:title>
  <dc:creator>Mehmet Tekin Akpolat</dc:creator>
  <cp:lastModifiedBy>Mehmet Tekin Akpolat</cp:lastModifiedBy>
  <cp:revision>1155</cp:revision>
  <dcterms:created xsi:type="dcterms:W3CDTF">1997-12-11T13:27:56Z</dcterms:created>
  <dcterms:modified xsi:type="dcterms:W3CDTF">2025-12-08T11:06:40Z</dcterms:modified>
</cp:coreProperties>
</file>