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1691" r:id="rId2"/>
    <p:sldId id="950" r:id="rId3"/>
    <p:sldId id="1221" r:id="rId4"/>
    <p:sldId id="1449" r:id="rId5"/>
    <p:sldId id="1560" r:id="rId6"/>
    <p:sldId id="1561" r:id="rId7"/>
    <p:sldId id="1563" r:id="rId8"/>
    <p:sldId id="1564" r:id="rId9"/>
    <p:sldId id="1569" r:id="rId10"/>
    <p:sldId id="1570" r:id="rId11"/>
    <p:sldId id="1571" r:id="rId12"/>
    <p:sldId id="1572" r:id="rId13"/>
    <p:sldId id="1573" r:id="rId14"/>
    <p:sldId id="1582" r:id="rId15"/>
    <p:sldId id="1583" r:id="rId16"/>
    <p:sldId id="1584" r:id="rId17"/>
    <p:sldId id="1585" r:id="rId18"/>
    <p:sldId id="1693" r:id="rId19"/>
    <p:sldId id="1586" r:id="rId20"/>
    <p:sldId id="1587" r:id="rId21"/>
    <p:sldId id="1588" r:id="rId22"/>
    <p:sldId id="1589" r:id="rId23"/>
    <p:sldId id="1594" r:id="rId24"/>
    <p:sldId id="1596" r:id="rId25"/>
    <p:sldId id="1597" r:id="rId26"/>
    <p:sldId id="1598" r:id="rId27"/>
    <p:sldId id="1599" r:id="rId28"/>
    <p:sldId id="1600" r:id="rId29"/>
    <p:sldId id="1602" r:id="rId30"/>
    <p:sldId id="1603" r:id="rId31"/>
    <p:sldId id="1604" r:id="rId32"/>
    <p:sldId id="1605" r:id="rId33"/>
    <p:sldId id="1606" r:id="rId34"/>
    <p:sldId id="1607" r:id="rId35"/>
    <p:sldId id="1608" r:id="rId36"/>
    <p:sldId id="1609" r:id="rId37"/>
    <p:sldId id="1611" r:id="rId38"/>
    <p:sldId id="1612" r:id="rId39"/>
    <p:sldId id="1613" r:id="rId40"/>
    <p:sldId id="1614" r:id="rId41"/>
    <p:sldId id="1615" r:id="rId42"/>
    <p:sldId id="1616" r:id="rId43"/>
    <p:sldId id="1617" r:id="rId44"/>
    <p:sldId id="1692" r:id="rId45"/>
    <p:sldId id="1618" r:id="rId46"/>
    <p:sldId id="1619" r:id="rId47"/>
    <p:sldId id="1620" r:id="rId48"/>
    <p:sldId id="1621" r:id="rId49"/>
    <p:sldId id="1622" r:id="rId50"/>
    <p:sldId id="1623" r:id="rId51"/>
    <p:sldId id="1624" r:id="rId52"/>
    <p:sldId id="1625" r:id="rId53"/>
    <p:sldId id="1626" r:id="rId54"/>
    <p:sldId id="1627" r:id="rId55"/>
    <p:sldId id="1628" r:id="rId56"/>
    <p:sldId id="1629" r:id="rId57"/>
    <p:sldId id="1630" r:id="rId58"/>
    <p:sldId id="1631" r:id="rId59"/>
    <p:sldId id="1632" r:id="rId60"/>
    <p:sldId id="1633" r:id="rId61"/>
    <p:sldId id="1634" r:id="rId62"/>
    <p:sldId id="1635" r:id="rId63"/>
    <p:sldId id="1590" r:id="rId64"/>
    <p:sldId id="1591" r:id="rId65"/>
    <p:sldId id="1592" r:id="rId66"/>
    <p:sldId id="1593" r:id="rId67"/>
    <p:sldId id="1637" r:id="rId68"/>
    <p:sldId id="1639" r:id="rId69"/>
    <p:sldId id="1640" r:id="rId70"/>
    <p:sldId id="1641" r:id="rId71"/>
    <p:sldId id="1642" r:id="rId72"/>
    <p:sldId id="1643" r:id="rId73"/>
    <p:sldId id="1644" r:id="rId74"/>
    <p:sldId id="1645" r:id="rId75"/>
    <p:sldId id="1646" r:id="rId76"/>
    <p:sldId id="1647" r:id="rId77"/>
    <p:sldId id="1648" r:id="rId78"/>
    <p:sldId id="1649" r:id="rId79"/>
    <p:sldId id="1650" r:id="rId80"/>
    <p:sldId id="1651" r:id="rId81"/>
    <p:sldId id="1652" r:id="rId82"/>
    <p:sldId id="1653" r:id="rId83"/>
    <p:sldId id="1654" r:id="rId84"/>
    <p:sldId id="1655" r:id="rId85"/>
    <p:sldId id="1656" r:id="rId86"/>
    <p:sldId id="1657" r:id="rId87"/>
    <p:sldId id="1658" r:id="rId88"/>
    <p:sldId id="1659" r:id="rId89"/>
    <p:sldId id="1660" r:id="rId90"/>
    <p:sldId id="1661" r:id="rId91"/>
    <p:sldId id="1662" r:id="rId92"/>
    <p:sldId id="1663" r:id="rId93"/>
    <p:sldId id="1664" r:id="rId94"/>
    <p:sldId id="1665" r:id="rId95"/>
    <p:sldId id="1666" r:id="rId96"/>
    <p:sldId id="1667" r:id="rId97"/>
    <p:sldId id="1668" r:id="rId98"/>
    <p:sldId id="1669" r:id="rId99"/>
    <p:sldId id="1670" r:id="rId100"/>
    <p:sldId id="1672" r:id="rId101"/>
    <p:sldId id="1674" r:id="rId102"/>
    <p:sldId id="1675" r:id="rId103"/>
    <p:sldId id="1676" r:id="rId104"/>
    <p:sldId id="1677" r:id="rId105"/>
    <p:sldId id="1678" r:id="rId106"/>
    <p:sldId id="1680" r:id="rId107"/>
    <p:sldId id="1682" r:id="rId108"/>
    <p:sldId id="1684" r:id="rId109"/>
    <p:sldId id="1686" r:id="rId110"/>
    <p:sldId id="1688" r:id="rId111"/>
    <p:sldId id="1690" r:id="rId112"/>
    <p:sldId id="1377" r:id="rId113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76071" autoAdjust="0"/>
  </p:normalViewPr>
  <p:slideViewPr>
    <p:cSldViewPr>
      <p:cViewPr varScale="1">
        <p:scale>
          <a:sx n="85" d="100"/>
          <a:sy n="85" d="100"/>
        </p:scale>
        <p:origin x="1548" y="84"/>
      </p:cViewPr>
      <p:guideLst>
        <p:guide orient="horz" pos="2232"/>
        <p:guide pos="3336"/>
      </p:guideLst>
    </p:cSldViewPr>
  </p:slideViewPr>
  <p:outlineViewPr>
    <p:cViewPr>
      <p:scale>
        <a:sx n="33" d="100"/>
        <a:sy n="33" d="100"/>
      </p:scale>
      <p:origin x="0" y="-36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 smtClean="0"/>
              <a:t>Asit baz genişlet ikiye böl</a:t>
            </a:r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145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172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2245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7036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92929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28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4160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580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79049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 15,000 </a:t>
            </a:r>
            <a:r>
              <a:rPr lang="en-US" dirty="0" err="1" smtClean="0"/>
              <a:t>mmol</a:t>
            </a:r>
            <a:r>
              <a:rPr lang="en-US" dirty="0" smtClean="0"/>
              <a:t> of carbon dioxide, a volatile gas, is produced in our body each day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6103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87547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0932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26878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54930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00308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38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71861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44765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3984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05104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75924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719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9811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4142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8675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76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46137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4F50A-2AC8-1F49-B4ED-A0DAB5B6EAD8}" type="slidenum">
              <a:rPr lang="tr-TR" altLang="en-US"/>
              <a:pPr/>
              <a:t>77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2163" y="801688"/>
            <a:ext cx="5273675" cy="3527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035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1342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1818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1084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6119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4362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4744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24453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0819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4226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4961DC5-ACD6-344E-B4B6-7C61C9608ECC}" type="slidenum">
              <a:rPr lang="tr-TR" altLang="en-US" sz="1000" b="0" smtClean="0">
                <a:latin typeface="Times New Roman" charset="0"/>
              </a:rPr>
              <a:pPr>
                <a:defRPr/>
              </a:pPr>
              <a:t>99</a:t>
            </a:fld>
            <a:endParaRPr lang="tr-TR" altLang="en-US" sz="1000" b="0" smtClean="0">
              <a:latin typeface="Times New Roman Tur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tr-TR" altLang="en-US">
                <a:latin typeface="Arial" charset="0"/>
              </a:rPr>
              <a:t>Ben yaptım</a:t>
            </a:r>
          </a:p>
        </p:txBody>
      </p:sp>
    </p:spTree>
    <p:extLst>
      <p:ext uri="{BB962C8B-B14F-4D97-AF65-F5344CB8AC3E}">
        <p14:creationId xmlns:p14="http://schemas.microsoft.com/office/powerpoint/2010/main" val="2332853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105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66530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109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32783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03303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737710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F02E6-B212-FF4B-B6EF-83F1E95DCB5A}" type="slidenum">
              <a:rPr lang="tr-TR" altLang="tr-TR"/>
              <a:pPr/>
              <a:t>112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515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1617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357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0339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9200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8301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 smtClean="0">
                <a:latin typeface="Times New Roman Tur" charset="-94"/>
              </a:rPr>
              <a:t>www.tekinakpolat.com</a:t>
            </a:r>
            <a:endParaRPr lang="tr-TR" altLang="tr-TR">
              <a:latin typeface="Times New Roman Tur" charset="-9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ACID-BASE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,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 err="1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  <a:endParaRPr lang="tr-TR" alt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>
                <a:latin typeface="Comic Sans MS" panose="030F0902030302020204" pitchFamily="66" charset="0"/>
              </a:rPr>
              <a:t>Relationship</a:t>
            </a:r>
            <a:r>
              <a:rPr lang="tr-TR" sz="4000" dirty="0">
                <a:latin typeface="Comic Sans MS" panose="030F0902030302020204" pitchFamily="66" charset="0"/>
              </a:rPr>
              <a:t> </a:t>
            </a:r>
            <a:r>
              <a:rPr lang="tr-TR" sz="4000" dirty="0" err="1">
                <a:latin typeface="Comic Sans MS" panose="030F0902030302020204" pitchFamily="66" charset="0"/>
              </a:rPr>
              <a:t>between</a:t>
            </a:r>
            <a:r>
              <a:rPr lang="tr-TR" sz="4000" dirty="0">
                <a:latin typeface="Comic Sans MS" panose="030F0902030302020204" pitchFamily="66" charset="0"/>
              </a:rPr>
              <a:t> </a:t>
            </a:r>
            <a:r>
              <a:rPr lang="tr-TR" sz="4000" dirty="0" err="1">
                <a:latin typeface="Comic Sans MS" panose="030F0902030302020204" pitchFamily="66" charset="0"/>
              </a:rPr>
              <a:t>Carbondioxide</a:t>
            </a:r>
            <a:r>
              <a:rPr lang="tr-TR" sz="4000" dirty="0">
                <a:latin typeface="Comic Sans MS" panose="030F0902030302020204" pitchFamily="66" charset="0"/>
              </a:rPr>
              <a:t> (PCO</a:t>
            </a:r>
            <a:r>
              <a:rPr lang="tr-TR" sz="4000" baseline="-25000" dirty="0">
                <a:latin typeface="Comic Sans MS" panose="030F0902030302020204" pitchFamily="66" charset="0"/>
              </a:rPr>
              <a:t>2</a:t>
            </a:r>
            <a:r>
              <a:rPr lang="tr-TR" sz="4000" dirty="0">
                <a:latin typeface="Comic Sans MS" panose="030F0902030302020204" pitchFamily="66" charset="0"/>
              </a:rPr>
              <a:t>) </a:t>
            </a:r>
            <a:r>
              <a:rPr lang="tr-TR" sz="4000" dirty="0" err="1">
                <a:latin typeface="Comic Sans MS" panose="030F0902030302020204" pitchFamily="66" charset="0"/>
              </a:rPr>
              <a:t>and</a:t>
            </a:r>
            <a:r>
              <a:rPr lang="tr-TR" sz="4000" dirty="0">
                <a:latin typeface="Comic Sans MS" panose="030F0902030302020204" pitchFamily="66" charset="0"/>
              </a:rPr>
              <a:t> </a:t>
            </a:r>
            <a:r>
              <a:rPr lang="tr-TR" sz="4000" dirty="0" err="1">
                <a:latin typeface="Comic Sans MS" panose="030F0902030302020204" pitchFamily="66" charset="0"/>
              </a:rPr>
              <a:t>Bicarbonate</a:t>
            </a:r>
            <a:r>
              <a:rPr lang="tr-TR" sz="4000" dirty="0">
                <a:latin typeface="Comic Sans MS" panose="030F0902030302020204" pitchFamily="66" charset="0"/>
              </a:rPr>
              <a:t> (HCO</a:t>
            </a:r>
            <a:r>
              <a:rPr lang="tr-TR" sz="4000" baseline="-25000" dirty="0">
                <a:latin typeface="Comic Sans MS" panose="030F0902030302020204" pitchFamily="66" charset="0"/>
              </a:rPr>
              <a:t>3</a:t>
            </a:r>
            <a:r>
              <a:rPr lang="tr-TR" sz="4000" dirty="0">
                <a:latin typeface="Comic Sans MS" panose="030F0902030302020204" pitchFamily="66" charset="0"/>
              </a:rPr>
              <a:t>)</a:t>
            </a:r>
            <a:endParaRPr lang="en-US" sz="40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 + HCO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r>
              <a:rPr lang="tr-TR" dirty="0">
                <a:latin typeface="Comic Sans MS" panose="030F0902030302020204" pitchFamily="66" charset="0"/>
              </a:rPr>
              <a:t> → 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r>
              <a:rPr lang="tr-TR" dirty="0">
                <a:latin typeface="Comic Sans MS" panose="030F0902030302020204" pitchFamily="66" charset="0"/>
              </a:rPr>
              <a:t> → H + HCO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CO</a:t>
            </a:r>
            <a:r>
              <a:rPr lang="tr-TR" baseline="-25000" dirty="0">
                <a:latin typeface="Comic Sans MS" panose="030F0902030302020204" pitchFamily="66" charset="0"/>
              </a:rPr>
              <a:t>3 </a:t>
            </a:r>
            <a:r>
              <a:rPr lang="tr-TR" dirty="0">
                <a:latin typeface="Comic Sans MS" panose="030F0902030302020204" pitchFamily="66" charset="0"/>
              </a:rPr>
              <a:t>= </a:t>
            </a:r>
            <a:r>
              <a:rPr lang="tr-TR" dirty="0" err="1">
                <a:latin typeface="Comic Sans MS" panose="030F0902030302020204" pitchFamily="66" charset="0"/>
              </a:rPr>
              <a:t>carbonic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acid</a:t>
            </a:r>
            <a:r>
              <a:rPr lang="tr-TR" dirty="0">
                <a:latin typeface="Comic Sans MS" panose="030F0902030302020204" pitchFamily="66" charset="0"/>
              </a:rPr>
              <a:t>, HCO</a:t>
            </a:r>
            <a:r>
              <a:rPr lang="tr-TR" baseline="-25000" dirty="0">
                <a:latin typeface="Comic Sans MS" panose="030F0902030302020204" pitchFamily="66" charset="0"/>
              </a:rPr>
              <a:t>3 </a:t>
            </a:r>
            <a:r>
              <a:rPr lang="tr-TR" dirty="0" err="1">
                <a:latin typeface="Comic Sans MS" panose="030F0902030302020204" pitchFamily="66" charset="0"/>
              </a:rPr>
              <a:t>bicarbonate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O + CO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 → 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r>
              <a:rPr lang="tr-TR" dirty="0">
                <a:latin typeface="Comic Sans MS" panose="030F0902030302020204" pitchFamily="66" charset="0"/>
              </a:rPr>
              <a:t> → 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O + CO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H + HCO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r>
              <a:rPr lang="tr-TR" dirty="0">
                <a:latin typeface="Comic Sans MS" panose="030F0902030302020204" pitchFamily="66" charset="0"/>
              </a:rPr>
              <a:t> → 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r>
              <a:rPr lang="tr-TR" dirty="0">
                <a:latin typeface="Comic Sans MS" panose="030F0902030302020204" pitchFamily="66" charset="0"/>
              </a:rPr>
              <a:t> → 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O + CO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O + CO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 → H</a:t>
            </a:r>
            <a:r>
              <a:rPr lang="tr-TR" baseline="-25000" dirty="0">
                <a:latin typeface="Comic Sans MS" panose="030F0902030302020204" pitchFamily="66" charset="0"/>
              </a:rPr>
              <a:t>2</a:t>
            </a:r>
            <a:r>
              <a:rPr lang="tr-TR" dirty="0">
                <a:latin typeface="Comic Sans MS" panose="030F0902030302020204" pitchFamily="66" charset="0"/>
              </a:rPr>
              <a:t>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r>
              <a:rPr lang="tr-TR" dirty="0">
                <a:latin typeface="Comic Sans MS" panose="030F0902030302020204" pitchFamily="66" charset="0"/>
              </a:rPr>
              <a:t> → H + HCO</a:t>
            </a:r>
            <a:r>
              <a:rPr lang="tr-TR" baseline="-25000" dirty="0">
                <a:latin typeface="Comic Sans MS" panose="030F0902030302020204" pitchFamily="66" charset="0"/>
              </a:rPr>
              <a:t>3</a:t>
            </a:r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636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 smtClean="0"/>
              <a:t>Patient</a:t>
            </a:r>
            <a:r>
              <a:rPr lang="tr-TR" altLang="en-US" dirty="0" smtClean="0"/>
              <a:t> (</a:t>
            </a:r>
            <a:r>
              <a:rPr lang="tr-TR" altLang="en-US" dirty="0" err="1" smtClean="0"/>
              <a:t>continued</a:t>
            </a:r>
            <a:r>
              <a:rPr lang="tr-TR" altLang="en-US" dirty="0" smtClean="0"/>
              <a:t>)</a:t>
            </a:r>
            <a:endParaRPr lang="tr-TR" altLang="en-US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2800" dirty="0" err="1" smtClean="0"/>
              <a:t>Arterial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blood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gases</a:t>
            </a:r>
            <a:r>
              <a:rPr lang="tr-TR" altLang="en-US" sz="2800" dirty="0" smtClean="0"/>
              <a:t> (on </a:t>
            </a:r>
            <a:r>
              <a:rPr lang="tr-TR" altLang="en-US" sz="2800" dirty="0" err="1" smtClean="0"/>
              <a:t>room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air</a:t>
            </a:r>
            <a:r>
              <a:rPr lang="tr-TR" altLang="en-US" sz="2800" dirty="0" smtClean="0"/>
              <a:t>)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/>
              <a:t>pH</a:t>
            </a:r>
            <a:r>
              <a:rPr lang="tr-TR" altLang="en-US" sz="2800" dirty="0"/>
              <a:t> 7.4, PCO</a:t>
            </a:r>
            <a:r>
              <a:rPr lang="tr-TR" altLang="en-US" sz="2800" baseline="-14000" dirty="0"/>
              <a:t>2</a:t>
            </a:r>
            <a:r>
              <a:rPr lang="tr-TR" altLang="en-US" sz="2800" dirty="0"/>
              <a:t>: 60 mm Hg, HCO</a:t>
            </a:r>
            <a:r>
              <a:rPr lang="tr-TR" altLang="en-US" sz="2800" baseline="-14000" dirty="0"/>
              <a:t>3</a:t>
            </a:r>
            <a:r>
              <a:rPr lang="tr-TR" altLang="en-US" sz="2800" dirty="0"/>
              <a:t>: 36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PO</a:t>
            </a:r>
            <a:r>
              <a:rPr lang="tr-TR" altLang="en-US" sz="2800" baseline="-14000" dirty="0"/>
              <a:t>2</a:t>
            </a:r>
            <a:r>
              <a:rPr lang="tr-TR" altLang="en-US" sz="2800" dirty="0"/>
              <a:t>: 69 mm Hg</a:t>
            </a:r>
          </a:p>
          <a:p>
            <a:pPr>
              <a:defRPr/>
            </a:pPr>
            <a:r>
              <a:rPr lang="tr-TR" altLang="en-US" sz="2800" dirty="0" err="1" smtClean="0"/>
              <a:t>Hematocrite</a:t>
            </a:r>
            <a:r>
              <a:rPr lang="tr-TR" altLang="en-US" sz="2800" dirty="0" smtClean="0"/>
              <a:t> 62 %</a:t>
            </a:r>
            <a:endParaRPr lang="tr-TR" altLang="en-US" sz="2800" dirty="0"/>
          </a:p>
          <a:p>
            <a:pPr>
              <a:defRPr/>
            </a:pPr>
            <a:r>
              <a:rPr lang="tr-TR" altLang="en-US" sz="2800" dirty="0"/>
              <a:t>Serum </a:t>
            </a:r>
            <a:r>
              <a:rPr lang="tr-TR" altLang="en-US" sz="2800" dirty="0" err="1" smtClean="0"/>
              <a:t>electrolytes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/>
              <a:t>Na</a:t>
            </a:r>
            <a:r>
              <a:rPr lang="tr-TR" altLang="en-US" sz="2800" dirty="0"/>
              <a:t>: 140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K 3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Cl 90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</a:t>
            </a:r>
            <a:r>
              <a:rPr lang="tr-TR" altLang="en-US" sz="2800" dirty="0" err="1" smtClean="0"/>
              <a:t>Anion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gap</a:t>
            </a:r>
            <a:r>
              <a:rPr lang="tr-TR" altLang="en-US" sz="2800" dirty="0" smtClean="0"/>
              <a:t> 14 </a:t>
            </a:r>
            <a:r>
              <a:rPr lang="tr-TR" altLang="en-US" sz="2800" dirty="0" err="1"/>
              <a:t>mEq</a:t>
            </a:r>
            <a:r>
              <a:rPr lang="tr-TR" altLang="en-US" sz="2800" dirty="0"/>
              <a:t>/l, Serum </a:t>
            </a:r>
            <a:r>
              <a:rPr lang="tr-TR" altLang="en-US" sz="2800" dirty="0" err="1" smtClean="0"/>
              <a:t>ketone</a:t>
            </a:r>
            <a:r>
              <a:rPr lang="tr-TR" altLang="en-US" sz="2800" dirty="0" smtClean="0"/>
              <a:t> </a:t>
            </a:r>
            <a:r>
              <a:rPr lang="tr-TR" altLang="en-US" sz="2800" dirty="0"/>
              <a:t>-, serum </a:t>
            </a:r>
            <a:r>
              <a:rPr lang="tr-TR" altLang="en-US" sz="2800" dirty="0" err="1"/>
              <a:t>glukoz</a:t>
            </a:r>
            <a:r>
              <a:rPr lang="tr-TR" altLang="en-US" sz="2800" dirty="0"/>
              <a:t> 100 </a:t>
            </a:r>
            <a:r>
              <a:rPr lang="tr-TR" altLang="en-US" sz="2800" dirty="0" smtClean="0"/>
              <a:t>mg/dl </a:t>
            </a:r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What</a:t>
            </a:r>
            <a:r>
              <a:rPr lang="tr-TR" altLang="en-US" sz="2800" dirty="0" smtClean="0"/>
              <a:t> is </a:t>
            </a:r>
            <a:r>
              <a:rPr lang="tr-TR" altLang="en-US" sz="2800" dirty="0" err="1" smtClean="0"/>
              <a:t>your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interpretation</a:t>
            </a:r>
            <a:r>
              <a:rPr lang="tr-TR" altLang="en-US" sz="2800" dirty="0" smtClean="0"/>
              <a:t>?</a:t>
            </a:r>
            <a:endParaRPr lang="tr-T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26993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428" y="374948"/>
            <a:ext cx="9004300" cy="1181100"/>
          </a:xfrm>
        </p:spPr>
        <p:txBody>
          <a:bodyPr/>
          <a:lstStyle/>
          <a:p>
            <a:pPr>
              <a:defRPr/>
            </a:pPr>
            <a:r>
              <a:rPr lang="tr-TR" altLang="en-US" dirty="0" err="1" smtClean="0"/>
              <a:t>Patient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with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acid-base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disorder</a:t>
            </a:r>
            <a:endParaRPr lang="tr-TR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1444" y="1815108"/>
            <a:ext cx="813690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arterial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blood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gas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findings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internally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consistent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Is it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or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Is it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or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adaptive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changes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as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expected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 Is it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simple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 Mixed?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Acute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Chronic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Acute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on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chronic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What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is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anion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gap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any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other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electrolyte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disturbances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or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accompanying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issues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Based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on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patient’s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clinical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condition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(s),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what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acid-base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imbalance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is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expected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984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4000" dirty="0" err="1" smtClean="0"/>
              <a:t>Adaptive</a:t>
            </a:r>
            <a:r>
              <a:rPr lang="tr-TR" altLang="en-US" sz="4000" dirty="0" smtClean="0"/>
              <a:t> </a:t>
            </a:r>
            <a:r>
              <a:rPr lang="tr-TR" altLang="en-US" sz="4000" dirty="0" err="1" smtClean="0"/>
              <a:t>changes</a:t>
            </a:r>
            <a:r>
              <a:rPr lang="tr-TR" altLang="en-US" sz="4000" dirty="0" smtClean="0"/>
              <a:t>, </a:t>
            </a:r>
            <a:r>
              <a:rPr lang="tr-TR" altLang="en-US" sz="4000" dirty="0" err="1" smtClean="0"/>
              <a:t>Respiratory</a:t>
            </a:r>
            <a:r>
              <a:rPr lang="tr-TR" altLang="en-US" sz="4000" dirty="0" smtClean="0"/>
              <a:t> </a:t>
            </a:r>
            <a:r>
              <a:rPr lang="tr-TR" altLang="en-US" sz="4000" dirty="0" err="1" smtClean="0"/>
              <a:t>acidosis</a:t>
            </a:r>
            <a:r>
              <a:rPr lang="tr-TR" altLang="en-US" sz="4000" dirty="0" smtClean="0"/>
              <a:t> in COPD</a:t>
            </a:r>
            <a:endParaRPr lang="tr-TR" altLang="en-US" sz="40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Acute Respiratory Acidosis</a:t>
            </a:r>
            <a:br>
              <a:rPr lang="en-US" sz="2400" dirty="0"/>
            </a:br>
            <a:r>
              <a:rPr lang="en-US" sz="2400" dirty="0"/>
              <a:t>An increase of 10 mm Hg in </a:t>
            </a:r>
            <a:r>
              <a:rPr lang="en-US" sz="2400" dirty="0" err="1"/>
              <a:t>PaCO</a:t>
            </a:r>
            <a:r>
              <a:rPr lang="en-US" sz="2400" dirty="0"/>
              <a:t>₂ raises HCO₃⁻ by 0.75 </a:t>
            </a:r>
            <a:r>
              <a:rPr lang="en-US" sz="2400" dirty="0" err="1"/>
              <a:t>mEq</a:t>
            </a:r>
            <a:r>
              <a:rPr lang="en-US" sz="2400" dirty="0"/>
              <a:t>/L (can vary up to 5 </a:t>
            </a:r>
            <a:r>
              <a:rPr lang="en-US" sz="2400" dirty="0" err="1"/>
              <a:t>mEq</a:t>
            </a:r>
            <a:r>
              <a:rPr lang="en-US" sz="2400" dirty="0"/>
              <a:t>/L)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Time required: 5–10 minutes</a:t>
            </a:r>
          </a:p>
          <a:p>
            <a:r>
              <a:rPr lang="en-US" sz="2400" dirty="0"/>
              <a:t>Chronic Respiratory Acidosis</a:t>
            </a:r>
            <a:br>
              <a:rPr lang="en-US" sz="2400" dirty="0"/>
            </a:br>
            <a:r>
              <a:rPr lang="en-US" sz="2400" dirty="0"/>
              <a:t>An increase of 10 mm Hg in </a:t>
            </a:r>
            <a:r>
              <a:rPr lang="en-US" sz="2400" dirty="0" err="1"/>
              <a:t>PaCO</a:t>
            </a:r>
            <a:r>
              <a:rPr lang="en-US" sz="2400" dirty="0"/>
              <a:t>₂ raises HCO₃⁻ by 4 </a:t>
            </a:r>
            <a:r>
              <a:rPr lang="en-US" sz="2400" dirty="0" err="1"/>
              <a:t>mEq</a:t>
            </a:r>
            <a:r>
              <a:rPr lang="en-US" sz="2400" dirty="0"/>
              <a:t>/L (can vary up to 4 </a:t>
            </a:r>
            <a:r>
              <a:rPr lang="en-US" sz="2400" dirty="0" err="1"/>
              <a:t>mEq</a:t>
            </a:r>
            <a:r>
              <a:rPr lang="en-US" sz="2400" dirty="0"/>
              <a:t>/L)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Time required: 72–96 hours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In this patient, the ratio is 20/12, which may be consistent with chronic compensation, but the expected value is 20/8.</a:t>
            </a:r>
          </a:p>
          <a:p>
            <a:pPr>
              <a:lnSpc>
                <a:spcPct val="80000"/>
              </a:lnSpc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0697493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 smtClean="0"/>
              <a:t>Anion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gap</a:t>
            </a:r>
            <a:endParaRPr lang="tr-TR" alt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the patient: 14 </a:t>
            </a:r>
            <a:r>
              <a:rPr lang="en-US" dirty="0" err="1"/>
              <a:t>mmol</a:t>
            </a:r>
            <a:r>
              <a:rPr lang="en-US" dirty="0"/>
              <a:t>/L</a:t>
            </a:r>
            <a:br>
              <a:rPr lang="en-US" dirty="0"/>
            </a:br>
            <a:endParaRPr lang="tr-TR" dirty="0" smtClean="0"/>
          </a:p>
          <a:p>
            <a:pPr>
              <a:defRPr/>
            </a:pPr>
            <a:r>
              <a:rPr lang="en-US" dirty="0" smtClean="0"/>
              <a:t>In </a:t>
            </a:r>
            <a:r>
              <a:rPr lang="en-US" dirty="0"/>
              <a:t>metabolic alkalosis, for every 1 </a:t>
            </a:r>
            <a:r>
              <a:rPr lang="en-US" dirty="0" err="1"/>
              <a:t>mEq</a:t>
            </a:r>
            <a:r>
              <a:rPr lang="en-US" dirty="0"/>
              <a:t>/L increase in bicarbonate, the plasma anion gap increases by 0.4–0.5 </a:t>
            </a:r>
            <a:r>
              <a:rPr lang="en-US" dirty="0" err="1"/>
              <a:t>mEq</a:t>
            </a:r>
            <a:r>
              <a:rPr lang="en-US" dirty="0"/>
              <a:t>/L.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1168857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 smtClean="0"/>
              <a:t>Patient</a:t>
            </a:r>
            <a:r>
              <a:rPr lang="tr-TR" altLang="en-US" dirty="0" smtClean="0"/>
              <a:t> (</a:t>
            </a:r>
            <a:r>
              <a:rPr lang="tr-TR" altLang="en-US" dirty="0" err="1" smtClean="0"/>
              <a:t>interpretation</a:t>
            </a:r>
            <a:r>
              <a:rPr lang="tr-TR" altLang="en-US" dirty="0" smtClean="0"/>
              <a:t>)</a:t>
            </a:r>
            <a:endParaRPr lang="tr-TR" alt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H </a:t>
            </a:r>
            <a:r>
              <a:rPr lang="en-US" dirty="0">
                <a:solidFill>
                  <a:srgbClr val="FFFF00"/>
                </a:solidFill>
              </a:rPr>
              <a:t>is within normal </a:t>
            </a:r>
            <a:r>
              <a:rPr lang="en-US" dirty="0" smtClean="0">
                <a:solidFill>
                  <a:srgbClr val="FFFF00"/>
                </a:solidFill>
              </a:rPr>
              <a:t>limits</a:t>
            </a:r>
            <a:endParaRPr lang="tr-TR" dirty="0" smtClean="0"/>
          </a:p>
          <a:p>
            <a:pPr>
              <a:defRPr/>
            </a:pPr>
            <a:r>
              <a:rPr lang="en-US" dirty="0" err="1" smtClean="0"/>
              <a:t>PaCO</a:t>
            </a:r>
            <a:r>
              <a:rPr lang="en-US" dirty="0"/>
              <a:t>₂ and HCO₃⁻ are </a:t>
            </a:r>
            <a:r>
              <a:rPr lang="en-US" dirty="0" smtClean="0"/>
              <a:t>elevated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There </a:t>
            </a:r>
            <a:r>
              <a:rPr lang="en-US" dirty="0"/>
              <a:t>must be an </a:t>
            </a:r>
            <a:r>
              <a:rPr lang="en-US" dirty="0" smtClean="0"/>
              <a:t>abnormality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Two </a:t>
            </a:r>
            <a:r>
              <a:rPr lang="en-US" dirty="0"/>
              <a:t>opposing processes must be </a:t>
            </a:r>
            <a:r>
              <a:rPr lang="en-US" dirty="0" smtClean="0"/>
              <a:t>present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Acidosis </a:t>
            </a:r>
            <a:r>
              <a:rPr lang="en-US" dirty="0"/>
              <a:t>(respiratory) + Alkalosis (metabolic, due to furosemide)</a:t>
            </a:r>
            <a:endParaRPr lang="tr-TR" altLang="en-US" dirty="0"/>
          </a:p>
          <a:p>
            <a:pPr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1527543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atin typeface="Comic Sans MS" charset="-94"/>
              </a:rPr>
              <a:t>Patient</a:t>
            </a:r>
            <a:r>
              <a:rPr lang="tr-TR" altLang="tr-TR" dirty="0" smtClean="0">
                <a:latin typeface="Comic Sans MS" charset="-94"/>
              </a:rPr>
              <a:t> 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/>
              <a:t>A 35-year-old male patient presents to the emergency department in an alcohol-induced </a:t>
            </a:r>
            <a:r>
              <a:rPr lang="en-US" sz="2800" dirty="0" smtClean="0"/>
              <a:t>coma</a:t>
            </a:r>
            <a:endParaRPr lang="tr-TR" sz="2800" dirty="0" smtClean="0"/>
          </a:p>
          <a:p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disorder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 do </a:t>
            </a:r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you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expect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Metaboli</a:t>
            </a:r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 </a:t>
            </a:r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acidosis</a:t>
            </a:r>
            <a:endParaRPr lang="en-US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assessment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7428" y="1296244"/>
            <a:ext cx="789198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1.Was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good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patient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history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taken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2.Are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arterial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blood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gas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findings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internally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consistent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3.Is it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alkalosis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4.Is it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respiratory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tr-TR" sz="2800" dirty="0" smtClean="0">
                <a:latin typeface="+mj-lt"/>
              </a:rPr>
              <a:t>5.</a:t>
            </a:r>
            <a:r>
              <a:rPr lang="en-US" sz="2800" dirty="0" smtClean="0">
                <a:latin typeface="+mj-lt"/>
              </a:rPr>
              <a:t>Are </a:t>
            </a:r>
            <a:r>
              <a:rPr lang="en-US" sz="2800" dirty="0">
                <a:latin typeface="+mj-lt"/>
              </a:rPr>
              <a:t>the adaptive changes as </a:t>
            </a:r>
            <a:r>
              <a:rPr lang="en-US" sz="2800" dirty="0" smtClean="0">
                <a:latin typeface="+mj-lt"/>
              </a:rPr>
              <a:t>expected?</a:t>
            </a:r>
            <a:r>
              <a:rPr lang="tr-TR" sz="2800" b="0" dirty="0">
                <a:latin typeface="+mj-lt"/>
              </a:rPr>
              <a:t> </a:t>
            </a:r>
            <a:endParaRPr lang="tr-TR" sz="2800" b="0" dirty="0" smtClean="0">
              <a:latin typeface="+mj-lt"/>
            </a:endParaRP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Simple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mixed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Acute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chronic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Acute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chronic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6.What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anion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gap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4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Pratik </a:t>
            </a:r>
            <a:r>
              <a:rPr lang="tr-TR" dirty="0" err="1">
                <a:latin typeface="Comic Sans MS" panose="030F0702030302020204" pitchFamily="66" charset="0"/>
              </a:rPr>
              <a:t>assessment</a:t>
            </a:r>
            <a:endParaRPr lang="en-US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1188941"/>
            <a:ext cx="849783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7.What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expected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acid-base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disturbance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patient’s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condition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(s)?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8.Have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we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identified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underlying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cause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illness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9.What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patient’s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hydration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status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10.Are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other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electrolyte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imbalances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accompanying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problems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11.Is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kidney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/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heart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dysfunction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tr-TR" altLang="tr-TR" dirty="0">
                <a:solidFill>
                  <a:srgbClr val="FFFF00"/>
                </a:solidFill>
              </a:rPr>
              <a:t>2.Are </a:t>
            </a:r>
            <a:r>
              <a:rPr lang="tr-TR" altLang="tr-TR" dirty="0" err="1">
                <a:solidFill>
                  <a:srgbClr val="FFFF00"/>
                </a:solidFill>
              </a:rPr>
              <a:t>the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arterial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blood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gas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findings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internally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consistent</a:t>
            </a:r>
            <a:r>
              <a:rPr lang="tr-TR" altLang="tr-TR" dirty="0">
                <a:solidFill>
                  <a:srgbClr val="FFFF00"/>
                </a:solidFill>
              </a:rPr>
              <a:t>?</a:t>
            </a:r>
            <a:endParaRPr lang="tr-TR" altLang="tr-TR" b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Henderson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 smtClean="0">
                <a:latin typeface="Comic Sans MS" panose="030F0902030302020204" pitchFamily="66" charset="0"/>
              </a:rPr>
              <a:t>equation</a:t>
            </a:r>
            <a:endParaRPr lang="tr-TR" altLang="en-US" dirty="0" smtClean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dirty="0" err="1">
                <a:latin typeface="Comic Sans MS" panose="030F0902030302020204" pitchFamily="66" charset="0"/>
              </a:rPr>
              <a:t>Relationship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between</a:t>
            </a:r>
            <a:r>
              <a:rPr lang="de-DE" dirty="0">
                <a:latin typeface="Comic Sans MS" panose="030F0902030302020204" pitchFamily="66" charset="0"/>
              </a:rPr>
              <a:t> hydrogen </a:t>
            </a:r>
            <a:r>
              <a:rPr lang="de-DE" dirty="0" err="1">
                <a:latin typeface="Comic Sans MS" panose="030F0902030302020204" pitchFamily="66" charset="0"/>
              </a:rPr>
              <a:t>concentration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pH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677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 dirty="0" err="1" smtClean="0"/>
              <a:t>Expected</a:t>
            </a:r>
            <a:r>
              <a:rPr lang="tr-TR" altLang="en-US" sz="3300" dirty="0" smtClean="0"/>
              <a:t> </a:t>
            </a:r>
            <a:r>
              <a:rPr lang="tr-TR" altLang="en-US" sz="3300" dirty="0" err="1" smtClean="0"/>
              <a:t>acid-base</a:t>
            </a:r>
            <a:r>
              <a:rPr lang="tr-TR" altLang="en-US" sz="3300" dirty="0" smtClean="0"/>
              <a:t> </a:t>
            </a:r>
            <a:r>
              <a:rPr lang="tr-TR" altLang="en-US" sz="3300" dirty="0" err="1" smtClean="0"/>
              <a:t>disorder</a:t>
            </a:r>
            <a:endParaRPr lang="tr-TR" altLang="en-US" sz="33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en-US" sz="2800" dirty="0" err="1" smtClean="0"/>
              <a:t>Kidney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failure</a:t>
            </a:r>
            <a:r>
              <a:rPr lang="tr-TR" altLang="en-US" sz="2800" dirty="0"/>
              <a:t>	</a:t>
            </a:r>
            <a:r>
              <a:rPr lang="tr-TR" altLang="en-US" sz="2800" dirty="0" smtClean="0"/>
              <a:t>	 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Chronic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obs</a:t>
            </a:r>
            <a:r>
              <a:rPr lang="tr-TR" altLang="en-US" sz="2800" dirty="0" smtClean="0"/>
              <a:t>. </a:t>
            </a:r>
            <a:r>
              <a:rPr lang="tr-TR" altLang="en-US" sz="2800" dirty="0" err="1" smtClean="0"/>
              <a:t>lung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disease</a:t>
            </a:r>
            <a:r>
              <a:rPr lang="tr-TR" altLang="en-US" sz="2800" dirty="0" smtClean="0"/>
              <a:t>	</a:t>
            </a:r>
            <a:r>
              <a:rPr lang="tr-TR" altLang="en-US" sz="2800" dirty="0" err="1" smtClean="0"/>
              <a:t>Respiratory</a:t>
            </a:r>
            <a:r>
              <a:rPr lang="tr-TR" altLang="en-US" sz="2800" dirty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Diarrhea</a:t>
            </a:r>
            <a:r>
              <a:rPr lang="tr-TR" altLang="en-US" sz="2800" dirty="0" smtClean="0"/>
              <a:t>	</a:t>
            </a:r>
            <a:r>
              <a:rPr lang="tr-TR" altLang="en-US" sz="2800" dirty="0"/>
              <a:t>	</a:t>
            </a:r>
            <a:r>
              <a:rPr lang="tr-TR" altLang="en-US" sz="2800" dirty="0" smtClean="0"/>
              <a:t>	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Nasogatric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aspiration</a:t>
            </a:r>
            <a:r>
              <a:rPr lang="tr-TR" altLang="en-US" sz="2800" dirty="0" smtClean="0"/>
              <a:t>	</a:t>
            </a:r>
            <a:r>
              <a:rPr lang="tr-TR" altLang="en-US" sz="2800" dirty="0"/>
              <a:t>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alkalosis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Biliary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drainage</a:t>
            </a:r>
            <a:r>
              <a:rPr lang="tr-TR" altLang="en-US" sz="2800" dirty="0"/>
              <a:t>		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sz="2800" dirty="0" err="1"/>
              <a:t>Salicylate</a:t>
            </a:r>
            <a:r>
              <a:rPr lang="tr-TR" sz="2800" dirty="0"/>
              <a:t> </a:t>
            </a:r>
            <a:r>
              <a:rPr lang="tr-TR" sz="2800" dirty="0" err="1"/>
              <a:t>intoxication</a:t>
            </a:r>
            <a:r>
              <a:rPr lang="tr-TR" sz="2800" dirty="0"/>
              <a:t> </a:t>
            </a:r>
            <a:r>
              <a:rPr lang="tr-TR" sz="2800" dirty="0" smtClean="0"/>
              <a:t>	</a:t>
            </a:r>
            <a:r>
              <a:rPr lang="tr-TR" altLang="en-US" sz="2800" dirty="0"/>
              <a:t>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/>
              <a:t>						</a:t>
            </a:r>
            <a:r>
              <a:rPr lang="tr-TR" altLang="en-US" sz="2800" dirty="0" err="1" smtClean="0"/>
              <a:t>Respiratory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alkalosis</a:t>
            </a:r>
            <a:endParaRPr lang="tr-TR" altLang="en-US" sz="2800" dirty="0"/>
          </a:p>
          <a:p>
            <a:pPr>
              <a:buNone/>
              <a:defRPr/>
            </a:pPr>
            <a:r>
              <a:rPr lang="tr-TR" altLang="en-US" sz="2800" dirty="0" err="1" smtClean="0"/>
              <a:t>Diuretics</a:t>
            </a:r>
            <a:r>
              <a:rPr lang="de-DE" altLang="en-US" sz="2800" dirty="0"/>
              <a:t>	</a:t>
            </a:r>
            <a:r>
              <a:rPr lang="tr-TR" altLang="en-US" sz="2800" dirty="0"/>
              <a:t> 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acidosis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alkalosis</a:t>
            </a:r>
            <a:endParaRPr lang="tr-TR" altLang="en-US" sz="2800" dirty="0"/>
          </a:p>
          <a:p>
            <a:pPr>
              <a:buFontTx/>
              <a:buNone/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4838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>
                <a:latin typeface="Comic Sans MS" panose="030F0902030302020204" pitchFamily="66" charset="0"/>
              </a:rPr>
              <a:t>Henderson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equation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en-US" dirty="0"/>
          </a:p>
          <a:p>
            <a:pPr>
              <a:buFontTx/>
              <a:buNone/>
              <a:defRPr/>
            </a:pP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[</a:t>
            </a:r>
            <a:r>
              <a:rPr lang="tr-TR" altLang="en-US" dirty="0">
                <a:latin typeface="Comic Sans MS" panose="030F0902030302020204" pitchFamily="66" charset="0"/>
              </a:rPr>
              <a:t>H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]</a:t>
            </a:r>
            <a:r>
              <a:rPr lang="tr-TR" altLang="en-US" dirty="0">
                <a:latin typeface="Comic Sans MS" panose="030F0902030302020204" pitchFamily="66" charset="0"/>
              </a:rPr>
              <a:t> = 24 X (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[</a:t>
            </a:r>
            <a:r>
              <a:rPr lang="tr-TR" altLang="en-US" dirty="0">
                <a:latin typeface="Comic Sans MS" panose="030F0902030302020204" pitchFamily="66" charset="0"/>
              </a:rPr>
              <a:t>pCO2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]</a:t>
            </a:r>
            <a:r>
              <a:rPr lang="tr-TR" altLang="en-US" dirty="0">
                <a:latin typeface="Comic Sans MS" panose="030F0902030302020204" pitchFamily="66" charset="0"/>
              </a:rPr>
              <a:t>/ 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[</a:t>
            </a:r>
            <a:r>
              <a:rPr lang="tr-TR" altLang="en-US" dirty="0">
                <a:latin typeface="Comic Sans MS" panose="030F0902030302020204" pitchFamily="66" charset="0"/>
              </a:rPr>
              <a:t>HCO3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]</a:t>
            </a:r>
            <a:r>
              <a:rPr lang="tr-TR" altLang="en-US" dirty="0">
                <a:latin typeface="Comic Sans MS" panose="030F0902030302020204" pitchFamily="66" charset="0"/>
              </a:rPr>
              <a:t>)</a:t>
            </a:r>
          </a:p>
          <a:p>
            <a:pPr>
              <a:buFontTx/>
              <a:buNone/>
              <a:defRPr/>
            </a:pPr>
            <a:endParaRPr lang="tr-TR" altLang="en-US" dirty="0">
              <a:latin typeface="Comic Sans MS" panose="030F09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[</a:t>
            </a:r>
            <a:r>
              <a:rPr lang="tr-TR" altLang="en-US" dirty="0">
                <a:latin typeface="Comic Sans MS" panose="030F0902030302020204" pitchFamily="66" charset="0"/>
              </a:rPr>
              <a:t>H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]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nmol</a:t>
            </a:r>
            <a:r>
              <a:rPr lang="tr-TR" altLang="en-US" dirty="0">
                <a:latin typeface="Comic Sans MS" panose="030F0902030302020204" pitchFamily="66" charset="0"/>
              </a:rPr>
              <a:t>/l</a:t>
            </a:r>
          </a:p>
          <a:p>
            <a:pPr>
              <a:buFontTx/>
              <a:buNone/>
              <a:defRPr/>
            </a:pP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[</a:t>
            </a:r>
            <a:r>
              <a:rPr lang="tr-TR" altLang="en-US" dirty="0">
                <a:latin typeface="Comic Sans MS" panose="030F0902030302020204" pitchFamily="66" charset="0"/>
              </a:rPr>
              <a:t>pCO2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]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mmHg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[</a:t>
            </a:r>
            <a:r>
              <a:rPr lang="tr-TR" altLang="en-US" dirty="0">
                <a:latin typeface="Comic Sans MS" panose="030F0902030302020204" pitchFamily="66" charset="0"/>
              </a:rPr>
              <a:t>HCO3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]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nmol</a:t>
            </a:r>
            <a:r>
              <a:rPr lang="tr-TR" altLang="en-US" dirty="0">
                <a:latin typeface="Comic Sans MS" panose="030F0902030302020204" pitchFamily="66" charset="0"/>
              </a:rPr>
              <a:t>/l</a:t>
            </a:r>
          </a:p>
          <a:p>
            <a:pPr>
              <a:buFontTx/>
              <a:buNone/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385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 dirty="0" err="1"/>
              <a:t>Expected</a:t>
            </a:r>
            <a:r>
              <a:rPr lang="tr-TR" altLang="en-US" sz="3300" dirty="0"/>
              <a:t> </a:t>
            </a:r>
            <a:r>
              <a:rPr lang="tr-TR" altLang="en-US" sz="3300" dirty="0" err="1"/>
              <a:t>acid-base</a:t>
            </a:r>
            <a:r>
              <a:rPr lang="tr-TR" altLang="en-US" sz="3300" dirty="0"/>
              <a:t> </a:t>
            </a:r>
            <a:r>
              <a:rPr lang="tr-TR" altLang="en-US" sz="3300" dirty="0" err="1"/>
              <a:t>disorder</a:t>
            </a:r>
            <a:endParaRPr lang="tr-TR" altLang="en-US" sz="33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de-DE" altLang="en-US" sz="2400" dirty="0" smtClean="0"/>
              <a:t>Methanol (</a:t>
            </a:r>
            <a:r>
              <a:rPr lang="tr-TR" altLang="en-US" sz="2400" dirty="0" err="1" smtClean="0"/>
              <a:t>fake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alcohol</a:t>
            </a:r>
            <a:r>
              <a:rPr lang="de-DE" altLang="en-US" sz="2400" dirty="0" smtClean="0"/>
              <a:t>)</a:t>
            </a:r>
            <a:r>
              <a:rPr lang="tr-TR" altLang="en-US" sz="2400" dirty="0" smtClean="0"/>
              <a:t> 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Alcohol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into</a:t>
            </a:r>
            <a:r>
              <a:rPr lang="tr-TR" altLang="en-US" sz="2400" dirty="0" err="1" smtClean="0"/>
              <a:t>xication</a:t>
            </a:r>
            <a:r>
              <a:rPr lang="tr-TR" altLang="en-US" sz="2400" dirty="0" smtClean="0"/>
              <a:t>	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sz="2400" dirty="0" err="1"/>
              <a:t>Ethylene</a:t>
            </a:r>
            <a:r>
              <a:rPr lang="tr-TR" sz="2400" dirty="0"/>
              <a:t> </a:t>
            </a:r>
            <a:r>
              <a:rPr lang="tr-TR" sz="2400" dirty="0" err="1"/>
              <a:t>glycol</a:t>
            </a:r>
            <a:r>
              <a:rPr lang="tr-TR" sz="2400" dirty="0"/>
              <a:t> </a:t>
            </a:r>
            <a:r>
              <a:rPr lang="tr-TR" altLang="en-US" sz="2400" dirty="0"/>
              <a:t>	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Liver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failure</a:t>
            </a:r>
            <a:r>
              <a:rPr lang="tr-TR" altLang="en-US" sz="2400" dirty="0" smtClean="0"/>
              <a:t>		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sz="2400" dirty="0" err="1"/>
              <a:t>Diabetic</a:t>
            </a:r>
            <a:r>
              <a:rPr lang="tr-TR" sz="2400" dirty="0"/>
              <a:t> </a:t>
            </a:r>
            <a:r>
              <a:rPr lang="tr-TR" sz="2400" dirty="0" err="1"/>
              <a:t>ketoacidosis</a:t>
            </a:r>
            <a:r>
              <a:rPr lang="tr-TR" sz="2400" dirty="0"/>
              <a:t> 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/>
              <a:t>Sepsis</a:t>
            </a:r>
            <a:r>
              <a:rPr lang="tr-TR" altLang="en-US" sz="2400" dirty="0"/>
              <a:t> 		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Fasting</a:t>
            </a:r>
            <a:r>
              <a:rPr lang="tr-TR" altLang="en-US" sz="2400" dirty="0"/>
              <a:t>			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17304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 dirty="0" err="1"/>
              <a:t>Expected</a:t>
            </a:r>
            <a:r>
              <a:rPr lang="tr-TR" altLang="en-US" sz="3300" dirty="0"/>
              <a:t> </a:t>
            </a:r>
            <a:r>
              <a:rPr lang="tr-TR" altLang="en-US" sz="3300" dirty="0" err="1"/>
              <a:t>acid-base</a:t>
            </a:r>
            <a:r>
              <a:rPr lang="tr-TR" altLang="en-US" sz="3300" dirty="0"/>
              <a:t> </a:t>
            </a:r>
            <a:r>
              <a:rPr lang="tr-TR" altLang="en-US" sz="3300" dirty="0" err="1"/>
              <a:t>disorder</a:t>
            </a:r>
            <a:endParaRPr lang="tr-TR" altLang="en-US" sz="33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sz="2400" dirty="0" err="1"/>
              <a:t>Cardiogenic</a:t>
            </a:r>
            <a:r>
              <a:rPr lang="tr-TR" sz="2400" dirty="0"/>
              <a:t> </a:t>
            </a:r>
            <a:r>
              <a:rPr lang="tr-TR" sz="2400" dirty="0" err="1"/>
              <a:t>shock</a:t>
            </a:r>
            <a:r>
              <a:rPr lang="tr-TR" sz="2400" dirty="0"/>
              <a:t> </a:t>
            </a:r>
            <a:r>
              <a:rPr lang="tr-TR" altLang="en-US" sz="2400" dirty="0"/>
              <a:t>		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sz="2400" dirty="0" err="1" smtClean="0"/>
              <a:t>Primary</a:t>
            </a:r>
            <a:r>
              <a:rPr lang="tr-TR" sz="2400" dirty="0" smtClean="0"/>
              <a:t> </a:t>
            </a:r>
            <a:r>
              <a:rPr lang="tr-TR" sz="2400" dirty="0" err="1"/>
              <a:t>hyperaldosteronism</a:t>
            </a:r>
            <a:r>
              <a:rPr lang="tr-TR" sz="2400" dirty="0"/>
              <a:t> </a:t>
            </a:r>
            <a:r>
              <a:rPr lang="tr-TR" altLang="en-US" sz="2400" dirty="0" smtClean="0"/>
              <a:t>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 err="1" smtClean="0"/>
              <a:t>Intracranial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events</a:t>
            </a:r>
            <a:r>
              <a:rPr lang="tr-TR" altLang="en-US" sz="2400" dirty="0"/>
              <a:t>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 smtClean="0"/>
              <a:t>Fever </a:t>
            </a:r>
            <a:r>
              <a:rPr lang="tr-TR" altLang="en-US" sz="2400" dirty="0"/>
              <a:t>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Anxiety</a:t>
            </a:r>
            <a:r>
              <a:rPr lang="tr-TR" altLang="en-US" sz="2400" dirty="0"/>
              <a:t>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alkalosis</a:t>
            </a:r>
            <a:r>
              <a:rPr lang="tr-TR" altLang="en-US" sz="2400" dirty="0" smtClean="0"/>
              <a:t> 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Vomiting</a:t>
            </a:r>
            <a:r>
              <a:rPr lang="tr-TR" altLang="en-US" sz="2400" dirty="0"/>
              <a:t>			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alkalosis</a:t>
            </a:r>
            <a:r>
              <a:rPr lang="tr-TR" altLang="en-US" sz="2400" dirty="0" smtClean="0"/>
              <a:t> </a:t>
            </a: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67334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 dirty="0">
              <a:latin typeface="Times New Roman Tur" charset="-94"/>
            </a:endParaRPr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err="1" smtClean="0">
                <a:latin typeface="Comic Sans MS" charset="0"/>
                <a:ea typeface="Comic Sans MS" charset="0"/>
                <a:cs typeface="Comic Sans MS" charset="0"/>
              </a:rPr>
              <a:t>www.tekinakpolat.com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30" y="2467720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>
                <a:latin typeface="Comic Sans MS" panose="030F0902030302020204" pitchFamily="66" charset="0"/>
              </a:rPr>
              <a:t>Henderson</a:t>
            </a:r>
            <a:r>
              <a:rPr lang="tr-TR" altLang="en-US" dirty="0">
                <a:latin typeface="Comic Sans MS" panose="030F0902030302020204" pitchFamily="66" charset="0"/>
              </a:rPr>
              <a:t>-</a:t>
            </a:r>
            <a:r>
              <a:rPr lang="de-DE" altLang="en-US" dirty="0">
                <a:latin typeface="Comic Sans MS" panose="030F0902030302020204" pitchFamily="66" charset="0"/>
              </a:rPr>
              <a:t>Hasselbach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equation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Comic Sans MS" panose="030F0902030302020204" pitchFamily="66" charset="0"/>
              </a:rPr>
              <a:t>pH=6.1 + log </a:t>
            </a:r>
            <a:r>
              <a:rPr lang="tr-TR" altLang="en-US" dirty="0">
                <a:latin typeface="Comic Sans MS" panose="030F0902030302020204" pitchFamily="66" charset="0"/>
              </a:rPr>
              <a:t>   </a:t>
            </a:r>
            <a:r>
              <a:rPr lang="en-US" altLang="en-US" u="sng" dirty="0">
                <a:latin typeface="Comic Sans MS" panose="030F0902030302020204" pitchFamily="66" charset="0"/>
              </a:rPr>
              <a:t>[HCO3]    </a:t>
            </a:r>
            <a:endParaRPr lang="en-US" altLang="en-US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omic Sans MS" panose="030F0902030302020204" pitchFamily="66" charset="0"/>
              </a:rPr>
              <a:t>			[0.03 X pCO2]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>
              <a:buNone/>
            </a:pPr>
            <a:endParaRPr lang="de-DE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>
              <a:buNone/>
            </a:pPr>
            <a:r>
              <a:rPr lang="de-DE" dirty="0">
                <a:solidFill>
                  <a:srgbClr val="FFFF00"/>
                </a:solidFill>
                <a:latin typeface="Comic Sans MS" panose="030F0902030302020204" pitchFamily="66" charset="0"/>
              </a:rPr>
              <a:t>Units: 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[HCO</a:t>
            </a:r>
            <a:r>
              <a:rPr lang="tr-TR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3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] (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mEq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/l), [pCO</a:t>
            </a:r>
            <a:r>
              <a:rPr lang="tr-TR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] (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mmHg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)</a:t>
            </a:r>
            <a:endParaRPr lang="en-US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pH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>
                <a:latin typeface="Comic Sans MS" panose="030F0902030302020204" pitchFamily="66" charset="0"/>
                <a:ea typeface="Arial" charset="0"/>
                <a:cs typeface="Arial" charset="0"/>
              </a:rPr>
              <a:t>≈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u="sng" dirty="0" err="1">
                <a:latin typeface="Comic Sans MS" panose="030F0902030302020204" pitchFamily="66" charset="0"/>
              </a:rPr>
              <a:t>Kidney</a:t>
            </a:r>
            <a:endParaRPr lang="tr-TR" altLang="en-US" u="sng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	       </a:t>
            </a:r>
            <a:r>
              <a:rPr lang="tr-TR" altLang="en-US" dirty="0" err="1">
                <a:latin typeface="Comic Sans MS" panose="030F0902030302020204" pitchFamily="66" charset="0"/>
              </a:rPr>
              <a:t>Lung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In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order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keep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ratio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stable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if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numerator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decreases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dominator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must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also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decrease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In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order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keep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plasma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pH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stable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if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bicarbonate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decreases</a:t>
            </a:r>
            <a:r>
              <a:rPr lang="tr-TR" dirty="0">
                <a:latin typeface="Comic Sans MS" panose="030F0902030302020204" pitchFamily="66" charset="0"/>
              </a:rPr>
              <a:t> (</a:t>
            </a:r>
            <a:r>
              <a:rPr lang="tr-TR" dirty="0" err="1">
                <a:latin typeface="Comic Sans MS" panose="030F0902030302020204" pitchFamily="66" charset="0"/>
              </a:rPr>
              <a:t>e.g</a:t>
            </a:r>
            <a:r>
              <a:rPr lang="tr-TR" dirty="0">
                <a:latin typeface="Comic Sans MS" panose="030F0902030302020204" pitchFamily="66" charset="0"/>
              </a:rPr>
              <a:t>. </a:t>
            </a:r>
            <a:r>
              <a:rPr lang="tr-TR" dirty="0" err="1">
                <a:latin typeface="Comic Sans MS" panose="030F0902030302020204" pitchFamily="66" charset="0"/>
              </a:rPr>
              <a:t>kidneys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function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less</a:t>
            </a:r>
            <a:r>
              <a:rPr lang="tr-TR" dirty="0">
                <a:latin typeface="Comic Sans MS" panose="030F0902030302020204" pitchFamily="66" charset="0"/>
              </a:rPr>
              <a:t>), </a:t>
            </a:r>
            <a:r>
              <a:rPr lang="tr-TR" dirty="0" err="1">
                <a:latin typeface="Comic Sans MS" panose="030F0902030302020204" pitchFamily="66" charset="0"/>
              </a:rPr>
              <a:t>carbondioxide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must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also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decrease</a:t>
            </a:r>
            <a:r>
              <a:rPr lang="tr-TR" dirty="0">
                <a:latin typeface="Comic Sans MS" panose="030F0902030302020204" pitchFamily="66" charset="0"/>
              </a:rPr>
              <a:t> (</a:t>
            </a:r>
            <a:r>
              <a:rPr lang="tr-TR" dirty="0" err="1">
                <a:latin typeface="Comic Sans MS" panose="030F0902030302020204" pitchFamily="66" charset="0"/>
              </a:rPr>
              <a:t>e.g</a:t>
            </a:r>
            <a:r>
              <a:rPr lang="tr-TR" dirty="0">
                <a:latin typeface="Comic Sans MS" panose="030F0902030302020204" pitchFamily="66" charset="0"/>
              </a:rPr>
              <a:t>. </a:t>
            </a:r>
            <a:r>
              <a:rPr lang="tr-TR" dirty="0" err="1">
                <a:latin typeface="Comic Sans MS" panose="030F0902030302020204" pitchFamily="66" charset="0"/>
              </a:rPr>
              <a:t>lungs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increase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ventilation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reduces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carbondioxide</a:t>
            </a:r>
            <a:r>
              <a:rPr lang="tr-TR" dirty="0">
                <a:latin typeface="Comic Sans MS" panose="030F0902030302020204" pitchFamily="66" charset="0"/>
              </a:rPr>
              <a:t>) </a:t>
            </a: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471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depends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lungs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If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impaired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tries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compansate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it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Compansation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both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has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critical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role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latin typeface="Comic Sans MS" charset="0"/>
                <a:ea typeface="Comic Sans MS" charset="0"/>
                <a:cs typeface="Comic Sans MS" charset="0"/>
              </a:rPr>
              <a:t>restoration</a:t>
            </a:r>
            <a:r>
              <a:rPr lang="tr-TR" sz="2800" dirty="0" smtClean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metabolism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helps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us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metabolism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better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514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Kidneys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omic Sans MS" panose="030F0902030302020204" pitchFamily="66" charset="0"/>
              </a:rPr>
              <a:t>1.Reabsorption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bicarbonate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filtrated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from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glomeruli</a:t>
            </a:r>
            <a:r>
              <a:rPr lang="de-DE" dirty="0">
                <a:latin typeface="Comic Sans MS" panose="030F0902030302020204" pitchFamily="66" charset="0"/>
              </a:rPr>
              <a:t> (</a:t>
            </a:r>
            <a:r>
              <a:rPr lang="de-DE" dirty="0" err="1">
                <a:latin typeface="Comic Sans MS" panose="030F0902030302020204" pitchFamily="66" charset="0"/>
              </a:rPr>
              <a:t>daily</a:t>
            </a:r>
            <a:r>
              <a:rPr lang="de-DE" dirty="0">
                <a:latin typeface="Comic Sans MS" panose="030F0902030302020204" pitchFamily="66" charset="0"/>
              </a:rPr>
              <a:t> 4500 mmol)</a:t>
            </a: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omic Sans MS" panose="030F0902030302020204" pitchFamily="66" charset="0"/>
              </a:rPr>
              <a:t>2.Synthesis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new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bicarbonate</a:t>
            </a:r>
            <a:r>
              <a:rPr lang="de-DE" dirty="0">
                <a:latin typeface="Comic Sans MS" panose="030F0902030302020204" pitchFamily="66" charset="0"/>
              </a:rPr>
              <a:t> in </a:t>
            </a:r>
            <a:r>
              <a:rPr lang="de-DE" dirty="0" err="1">
                <a:latin typeface="Comic Sans MS" panose="030F0902030302020204" pitchFamily="66" charset="0"/>
              </a:rPr>
              <a:t>order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to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neutralise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acid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load</a:t>
            </a:r>
            <a:r>
              <a:rPr lang="de-DE" dirty="0">
                <a:latin typeface="Comic Sans MS" panose="030F0902030302020204" pitchFamily="66" charset="0"/>
              </a:rPr>
              <a:t> (</a:t>
            </a:r>
            <a:r>
              <a:rPr lang="de-DE" dirty="0" err="1">
                <a:latin typeface="Comic Sans MS" panose="030F0902030302020204" pitchFamily="66" charset="0"/>
              </a:rPr>
              <a:t>under</a:t>
            </a:r>
            <a:r>
              <a:rPr lang="de-DE" dirty="0">
                <a:latin typeface="Comic Sans MS" panose="030F0902030302020204" pitchFamily="66" charset="0"/>
              </a:rPr>
              <a:t> normal </a:t>
            </a:r>
            <a:r>
              <a:rPr lang="de-DE" dirty="0" err="1">
                <a:latin typeface="Comic Sans MS" panose="030F0902030302020204" pitchFamily="66" charset="0"/>
              </a:rPr>
              <a:t>conditions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daily</a:t>
            </a:r>
            <a:r>
              <a:rPr lang="de-DE" dirty="0">
                <a:latin typeface="Comic Sans MS" panose="030F0902030302020204" pitchFamily="66" charset="0"/>
              </a:rPr>
              <a:t> 60 mmol)</a:t>
            </a:r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87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Source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daily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60 mmol (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mEq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1.Diet: In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general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animal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based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foods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product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Plant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based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food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produces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alkali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2.Result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daily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metabolism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3.Bicarbonate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loss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from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stool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(I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remind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once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is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no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bicarbonate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loss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from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702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Lungs</a:t>
            </a:r>
            <a:endParaRPr lang="en-US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err="1">
                <a:latin typeface="Comic Sans MS" panose="030F0902030302020204" pitchFamily="66" charset="0"/>
              </a:rPr>
              <a:t>Removes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daily</a:t>
            </a:r>
            <a:r>
              <a:rPr lang="de-DE" dirty="0">
                <a:latin typeface="Comic Sans MS" panose="030F0902030302020204" pitchFamily="66" charset="0"/>
              </a:rPr>
              <a:t> 15.000 mmol CO</a:t>
            </a:r>
            <a:r>
              <a:rPr lang="de-DE" baseline="-25000" dirty="0">
                <a:latin typeface="Comic Sans MS" panose="030F0902030302020204" pitchFamily="66" charset="0"/>
              </a:rPr>
              <a:t>2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from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body</a:t>
            </a:r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698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Concepts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>
                <a:latin typeface="Comic Sans MS" panose="030F0702030302020204" pitchFamily="66" charset="0"/>
              </a:rPr>
              <a:t>1.</a:t>
            </a:r>
            <a:r>
              <a:rPr lang="tr-TR" sz="2800" dirty="0" err="1" smtClean="0">
                <a:latin typeface="Comic Sans MS" panose="030F0702030302020204" pitchFamily="66" charset="0"/>
              </a:rPr>
              <a:t>Buffer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systems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2.</a:t>
            </a:r>
            <a:r>
              <a:rPr lang="en-US" sz="2800" dirty="0" smtClean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Compensation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3.</a:t>
            </a:r>
            <a:r>
              <a:rPr lang="de-DE" sz="2800" dirty="0" smtClean="0">
                <a:latin typeface="Comic Sans MS" panose="030F0702030302020204" pitchFamily="66" charset="0"/>
              </a:rPr>
              <a:t>Volatil</a:t>
            </a:r>
            <a:r>
              <a:rPr lang="tr-TR" sz="2800" dirty="0">
                <a:latin typeface="Comic Sans MS" panose="030F0702030302020204" pitchFamily="66" charset="0"/>
              </a:rPr>
              <a:t>e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4.Titratable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5.Non-titratable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6.Simple </a:t>
            </a:r>
            <a:r>
              <a:rPr lang="tr-TR" sz="2800" dirty="0" err="1">
                <a:latin typeface="Comic Sans MS" panose="030F0702030302020204" pitchFamily="66" charset="0"/>
              </a:rPr>
              <a:t>acid-base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disorder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2800" dirty="0" smtClean="0">
                <a:latin typeface="Comic Sans MS" panose="030F0702030302020204" pitchFamily="66" charset="0"/>
              </a:rPr>
              <a:t>7</a:t>
            </a:r>
            <a:r>
              <a:rPr lang="tr-TR" sz="2800" dirty="0" smtClean="0">
                <a:latin typeface="Comic Sans MS" panose="030F0702030302020204" pitchFamily="66" charset="0"/>
              </a:rPr>
              <a:t>.</a:t>
            </a:r>
            <a:r>
              <a:rPr lang="tr-TR" sz="2800" dirty="0" err="1" smtClean="0">
                <a:latin typeface="Comic Sans MS" panose="030F0702030302020204" pitchFamily="66" charset="0"/>
              </a:rPr>
              <a:t>Arterial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and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venous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b</a:t>
            </a:r>
            <a:r>
              <a:rPr lang="tr-TR" sz="2800" dirty="0" err="1" smtClean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lood</a:t>
            </a:r>
            <a:r>
              <a:rPr lang="tr-TR" sz="2800" dirty="0" smtClean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 smtClean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</a:t>
            </a: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8.Mixed </a:t>
            </a:r>
            <a:r>
              <a:rPr lang="tr-TR" sz="2800" dirty="0" err="1">
                <a:latin typeface="Comic Sans MS" panose="030F0702030302020204" pitchFamily="66" charset="0"/>
              </a:rPr>
              <a:t>acid-base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disorder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2800" dirty="0" smtClean="0">
                <a:latin typeface="Comic Sans MS" panose="030F0702030302020204" pitchFamily="66" charset="0"/>
              </a:rPr>
              <a:t>9.An</a:t>
            </a:r>
            <a:r>
              <a:rPr lang="tr-TR" sz="2800" dirty="0" err="1" smtClean="0">
                <a:latin typeface="Comic Sans MS" panose="030F0702030302020204" pitchFamily="66" charset="0"/>
              </a:rPr>
              <a:t>ion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gap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26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Buffer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When</a:t>
            </a:r>
            <a:r>
              <a:rPr lang="tr-TR" dirty="0">
                <a:latin typeface="Comic Sans MS" panose="030F0902030302020204" pitchFamily="66" charset="0"/>
              </a:rPr>
              <a:t> body has an </a:t>
            </a:r>
            <a:r>
              <a:rPr lang="tr-TR" dirty="0" err="1">
                <a:latin typeface="Comic Sans MS" panose="030F0902030302020204" pitchFamily="66" charset="0"/>
              </a:rPr>
              <a:t>acid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load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first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extracellular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after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intracellular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buffering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systems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activate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</a:p>
          <a:p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Extracellular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buffer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systems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dirty="0" err="1">
                <a:latin typeface="Comic Sans MS" panose="030F0902030302020204" pitchFamily="66" charset="0"/>
              </a:rPr>
              <a:t>Most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important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buffer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system</a:t>
            </a:r>
            <a:r>
              <a:rPr lang="tr-TR" dirty="0">
                <a:latin typeface="Comic Sans MS" panose="030F0902030302020204" pitchFamily="66" charset="0"/>
              </a:rPr>
              <a:t> is </a:t>
            </a:r>
            <a:r>
              <a:rPr lang="tr-TR" dirty="0" err="1">
                <a:latin typeface="Comic Sans MS" panose="030F0902030302020204" pitchFamily="66" charset="0"/>
              </a:rPr>
              <a:t>bicarbonate</a:t>
            </a:r>
            <a:r>
              <a:rPr lang="tr-TR" dirty="0">
                <a:latin typeface="Comic Sans MS" panose="030F0902030302020204" pitchFamily="66" charset="0"/>
              </a:rPr>
              <a:t>.</a:t>
            </a:r>
          </a:p>
          <a:p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Intracellular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buffer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systems</a:t>
            </a:r>
            <a:r>
              <a:rPr lang="tr-TR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dirty="0">
                <a:latin typeface="Comic Sans MS" panose="030F0902030302020204" pitchFamily="66" charset="0"/>
              </a:rPr>
              <a:t>Hemoglobin, </a:t>
            </a:r>
            <a:r>
              <a:rPr lang="tr-TR" dirty="0" err="1">
                <a:latin typeface="Comic Sans MS" panose="030F0902030302020204" pitchFamily="66" charset="0"/>
              </a:rPr>
              <a:t>proteins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dibasic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phosphate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bone </a:t>
            </a:r>
            <a:r>
              <a:rPr lang="tr-TR" dirty="0" err="1">
                <a:latin typeface="Comic Sans MS" panose="030F0902030302020204" pitchFamily="66" charset="0"/>
              </a:rPr>
              <a:t>carbonate</a:t>
            </a:r>
            <a:r>
              <a:rPr lang="tr-TR" dirty="0">
                <a:latin typeface="Comic Sans MS" panose="030F0902030302020204" pitchFamily="66" charset="0"/>
              </a:rPr>
              <a:t>.</a:t>
            </a:r>
            <a:endParaRPr lang="en-US" dirty="0">
              <a:solidFill>
                <a:srgbClr val="FFFF00"/>
              </a:solidFill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889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88" y="2031132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Buffer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effect</a:t>
            </a:r>
            <a:r>
              <a:rPr lang="tr-TR" dirty="0">
                <a:latin typeface="Comic Sans MS" panose="030F0902030302020204" pitchFamily="66" charset="0"/>
              </a:rPr>
              <a:t> of </a:t>
            </a:r>
            <a:r>
              <a:rPr lang="tr-TR" dirty="0" err="1">
                <a:latin typeface="Comic Sans MS" panose="030F0902030302020204" pitchFamily="66" charset="0"/>
              </a:rPr>
              <a:t>buffer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systems</a:t>
            </a:r>
            <a:r>
              <a:rPr lang="tr-TR" dirty="0">
                <a:latin typeface="Comic Sans MS" panose="030F0902030302020204" pitchFamily="66" charset="0"/>
              </a:rPr>
              <a:t> is </a:t>
            </a:r>
            <a:r>
              <a:rPr lang="tr-TR" dirty="0" err="1">
                <a:latin typeface="Comic Sans MS" panose="030F0902030302020204" pitchFamily="66" charset="0"/>
              </a:rPr>
              <a:t>limited</a:t>
            </a:r>
            <a:r>
              <a:rPr lang="tr-TR" dirty="0">
                <a:latin typeface="Comic Sans MS" panose="030F0902030302020204" pitchFamily="66" charset="0"/>
              </a:rPr>
              <a:t>. </a:t>
            </a:r>
            <a:r>
              <a:rPr lang="tr-TR" dirty="0" err="1">
                <a:latin typeface="Comic Sans MS" panose="030F0902030302020204" pitchFamily="66" charset="0"/>
              </a:rPr>
              <a:t>Later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lungs</a:t>
            </a:r>
            <a:r>
              <a:rPr lang="tr-TR" dirty="0">
                <a:latin typeface="Comic Sans MS" panose="030F0902030302020204" pitchFamily="66" charset="0"/>
              </a:rPr>
              <a:t> (</a:t>
            </a:r>
            <a:r>
              <a:rPr lang="tr-TR" dirty="0" err="1">
                <a:latin typeface="Comic Sans MS" panose="030F0902030302020204" pitchFamily="66" charset="0"/>
              </a:rPr>
              <a:t>about</a:t>
            </a:r>
            <a:r>
              <a:rPr lang="tr-TR" dirty="0">
                <a:latin typeface="Comic Sans MS" panose="030F0902030302020204" pitchFamily="66" charset="0"/>
              </a:rPr>
              <a:t> 6-12 </a:t>
            </a:r>
            <a:r>
              <a:rPr lang="tr-TR" dirty="0" err="1">
                <a:latin typeface="Comic Sans MS" panose="030F0902030302020204" pitchFamily="66" charset="0"/>
              </a:rPr>
              <a:t>hours</a:t>
            </a:r>
            <a:r>
              <a:rPr lang="tr-TR" dirty="0">
                <a:latin typeface="Comic Sans MS" panose="030F0902030302020204" pitchFamily="66" charset="0"/>
              </a:rPr>
              <a:t>)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kidneys</a:t>
            </a:r>
            <a:r>
              <a:rPr lang="tr-TR" dirty="0">
                <a:latin typeface="Comic Sans MS" panose="030F0902030302020204" pitchFamily="66" charset="0"/>
              </a:rPr>
              <a:t> (</a:t>
            </a:r>
            <a:r>
              <a:rPr lang="tr-TR" dirty="0" err="1">
                <a:latin typeface="Comic Sans MS" panose="030F0902030302020204" pitchFamily="66" charset="0"/>
              </a:rPr>
              <a:t>about</a:t>
            </a:r>
            <a:r>
              <a:rPr lang="tr-TR" dirty="0">
                <a:latin typeface="Comic Sans MS" panose="030F0902030302020204" pitchFamily="66" charset="0"/>
              </a:rPr>
              <a:t> 24-72 </a:t>
            </a:r>
            <a:r>
              <a:rPr lang="tr-TR" dirty="0" err="1">
                <a:latin typeface="Comic Sans MS" panose="030F0902030302020204" pitchFamily="66" charset="0"/>
              </a:rPr>
              <a:t>hours</a:t>
            </a:r>
            <a:r>
              <a:rPr lang="tr-TR" dirty="0">
                <a:latin typeface="Comic Sans MS" panose="030F0902030302020204" pitchFamily="66" charset="0"/>
              </a:rPr>
              <a:t>) </a:t>
            </a:r>
            <a:r>
              <a:rPr lang="tr-TR" dirty="0" err="1">
                <a:latin typeface="Comic Sans MS" panose="030F0902030302020204" pitchFamily="66" charset="0"/>
              </a:rPr>
              <a:t>begins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compensate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All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purpose</a:t>
            </a:r>
            <a:r>
              <a:rPr lang="tr-TR" dirty="0">
                <a:latin typeface="Comic Sans MS" panose="030F0902030302020204" pitchFamily="66" charset="0"/>
              </a:rPr>
              <a:t> is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keep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plasma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pH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stable</a:t>
            </a:r>
            <a:endParaRPr lang="tr-TR" dirty="0">
              <a:latin typeface="Comic Sans MS" panose="030F0902030302020204" pitchFamily="66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240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pH = </a:t>
            </a:r>
            <a:r>
              <a:rPr lang="de-DE" dirty="0" err="1">
                <a:latin typeface="Comic Sans MS" panose="030F0902030302020204" pitchFamily="66" charset="0"/>
              </a:rPr>
              <a:t>Kidney</a:t>
            </a:r>
            <a:r>
              <a:rPr lang="de-DE" dirty="0">
                <a:latin typeface="Comic Sans MS" panose="030F0902030302020204" pitchFamily="66" charset="0"/>
              </a:rPr>
              <a:t>/Lung</a:t>
            </a:r>
            <a:endParaRPr lang="en-US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In</a:t>
            </a:r>
            <a:r>
              <a:rPr lang="tr-TR" dirty="0">
                <a:latin typeface="Comic Sans MS" panose="030F0902030302020204" pitchFamily="66" charset="0"/>
              </a:rPr>
              <a:t> a </a:t>
            </a:r>
            <a:r>
              <a:rPr lang="tr-TR" dirty="0" err="1">
                <a:latin typeface="Comic Sans MS" panose="030F0902030302020204" pitchFamily="66" charset="0"/>
              </a:rPr>
              <a:t>fraction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if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numerator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decreases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denominator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increases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its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value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decreases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</a:p>
          <a:p>
            <a:r>
              <a:rPr lang="tr-TR" dirty="0" err="1">
                <a:latin typeface="Comic Sans MS" panose="030F0902030302020204" pitchFamily="66" charset="0"/>
              </a:rPr>
              <a:t>Changes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aiming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preventing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plasma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pH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changes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are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named</a:t>
            </a:r>
            <a:r>
              <a:rPr lang="tr-TR" dirty="0">
                <a:latin typeface="Comic Sans MS" panose="030F0902030302020204" pitchFamily="66" charset="0"/>
              </a:rPr>
              <a:t> as </a:t>
            </a:r>
            <a:r>
              <a:rPr lang="tr-TR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compensation</a:t>
            </a:r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313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In</a:t>
            </a:r>
            <a:r>
              <a:rPr lang="tr-TR" dirty="0">
                <a:latin typeface="Comic Sans MS" panose="030F0902030302020204" pitchFamily="66" charset="0"/>
              </a:rPr>
              <a:t> an </a:t>
            </a:r>
            <a:r>
              <a:rPr lang="tr-TR" dirty="0" err="1">
                <a:latin typeface="Comic Sans MS" panose="030F0902030302020204" pitchFamily="66" charset="0"/>
              </a:rPr>
              <a:t>acid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base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metabolism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disturbance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caused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by</a:t>
            </a:r>
            <a:r>
              <a:rPr lang="tr-TR" dirty="0">
                <a:latin typeface="Comic Sans MS" panose="030F0902030302020204" pitchFamily="66" charset="0"/>
              </a:rPr>
              <a:t> a </a:t>
            </a:r>
            <a:r>
              <a:rPr lang="tr-TR" dirty="0" err="1">
                <a:latin typeface="Comic Sans MS" panose="030F0902030302020204" pitchFamily="66" charset="0"/>
              </a:rPr>
              <a:t>kidney</a:t>
            </a:r>
            <a:r>
              <a:rPr lang="tr-TR" dirty="0">
                <a:latin typeface="Comic Sans MS" panose="030F0902030302020204" pitchFamily="66" charset="0"/>
              </a:rPr>
              <a:t> problem, </a:t>
            </a:r>
            <a:r>
              <a:rPr lang="tr-TR" dirty="0" err="1">
                <a:latin typeface="Comic Sans MS" panose="030F0902030302020204" pitchFamily="66" charset="0"/>
              </a:rPr>
              <a:t>lungs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function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vice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versa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Time is </a:t>
            </a:r>
            <a:r>
              <a:rPr lang="tr-TR" dirty="0" err="1">
                <a:latin typeface="Comic Sans MS" panose="030F0902030302020204" pitchFamily="66" charset="0"/>
              </a:rPr>
              <a:t>needed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compensation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operate</a:t>
            </a:r>
            <a:r>
              <a:rPr lang="tr-TR" dirty="0">
                <a:latin typeface="Comic Sans MS" panose="030F0902030302020204" pitchFamily="66" charset="0"/>
              </a:rPr>
              <a:t>. </a:t>
            </a:r>
            <a:r>
              <a:rPr lang="tr-TR" dirty="0" err="1">
                <a:latin typeface="Comic Sans MS" panose="030F0902030302020204" pitchFamily="66" charset="0"/>
              </a:rPr>
              <a:t>There</a:t>
            </a:r>
            <a:r>
              <a:rPr lang="tr-TR" dirty="0">
                <a:latin typeface="Comic Sans MS" panose="030F0902030302020204" pitchFamily="66" charset="0"/>
              </a:rPr>
              <a:t> is a limit </a:t>
            </a:r>
            <a:r>
              <a:rPr lang="tr-TR" dirty="0" err="1">
                <a:latin typeface="Comic Sans MS" panose="030F0902030302020204" pitchFamily="66" charset="0"/>
              </a:rPr>
              <a:t>for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this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adaptation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can be </a:t>
            </a:r>
            <a:r>
              <a:rPr lang="tr-TR" dirty="0" err="1">
                <a:latin typeface="Comic Sans MS" panose="030F0902030302020204" pitchFamily="66" charset="0"/>
              </a:rPr>
              <a:t>predicted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before</a:t>
            </a:r>
            <a:r>
              <a:rPr lang="tr-TR" dirty="0">
                <a:latin typeface="Comic Sans MS" panose="030F0902030302020204" pitchFamily="66" charset="0"/>
              </a:rPr>
              <a:t>.</a:t>
            </a: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29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Metabolic</a:t>
            </a:r>
            <a:r>
              <a:rPr lang="tr-TR" dirty="0" smtClean="0"/>
              <a:t> </a:t>
            </a:r>
            <a:r>
              <a:rPr lang="tr-TR" dirty="0" err="1" smtClean="0"/>
              <a:t>acidosis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 err="1"/>
              <a:t>Each</a:t>
            </a:r>
            <a:r>
              <a:rPr lang="tr-TR" sz="2800" dirty="0"/>
              <a:t> 1 </a:t>
            </a:r>
            <a:r>
              <a:rPr lang="tr-TR" sz="2800" dirty="0" err="1"/>
              <a:t>mEq</a:t>
            </a:r>
            <a:r>
              <a:rPr lang="tr-TR" sz="2800" dirty="0"/>
              <a:t>/L </a:t>
            </a:r>
            <a:r>
              <a:rPr lang="tr-TR" sz="2800" dirty="0" err="1"/>
              <a:t>decrease</a:t>
            </a:r>
            <a:r>
              <a:rPr lang="tr-TR" sz="2800" dirty="0"/>
              <a:t> in HCO₃⁻ </a:t>
            </a:r>
            <a:r>
              <a:rPr lang="tr-TR" sz="2800" dirty="0" err="1"/>
              <a:t>lowers</a:t>
            </a:r>
            <a:r>
              <a:rPr lang="tr-TR" sz="2800" dirty="0"/>
              <a:t> PₐCO₂ </a:t>
            </a:r>
            <a:r>
              <a:rPr lang="tr-TR" sz="2800" dirty="0" err="1"/>
              <a:t>by</a:t>
            </a:r>
            <a:r>
              <a:rPr lang="tr-TR" sz="2800" dirty="0"/>
              <a:t> 1.25 mm Hg.</a:t>
            </a:r>
            <a:br>
              <a:rPr lang="tr-TR" sz="2800" dirty="0"/>
            </a:br>
            <a:r>
              <a:rPr lang="tr-TR" sz="2800" dirty="0" err="1"/>
              <a:t>Variability</a:t>
            </a:r>
            <a:r>
              <a:rPr lang="tr-TR" sz="2800" dirty="0"/>
              <a:t> </a:t>
            </a:r>
            <a:r>
              <a:rPr lang="tr-TR" sz="2800" dirty="0" err="1"/>
              <a:t>up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5 </a:t>
            </a:r>
            <a:r>
              <a:rPr lang="tr-TR" sz="2800" dirty="0" err="1"/>
              <a:t>mmHg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</a:t>
            </a:r>
            <a:r>
              <a:rPr lang="tr-TR" sz="2800" dirty="0" err="1"/>
              <a:t>occur</a:t>
            </a:r>
            <a:r>
              <a:rPr lang="tr-TR" sz="2800" dirty="0"/>
              <a:t> </a:t>
            </a:r>
            <a:r>
              <a:rPr lang="tr-TR" sz="2800" dirty="0" err="1">
                <a:solidFill>
                  <a:srgbClr val="FFFF00"/>
                </a:solidFill>
              </a:rPr>
              <a:t>or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PₐCO₂ = (1.5 × [HCO₃⁻]) + 8</a:t>
            </a:r>
            <a:br>
              <a:rPr lang="tr-TR" sz="2800" dirty="0"/>
            </a:br>
            <a:r>
              <a:rPr lang="tr-TR" sz="2800" dirty="0" err="1"/>
              <a:t>Variability</a:t>
            </a:r>
            <a:r>
              <a:rPr lang="tr-TR" sz="2800" dirty="0"/>
              <a:t> </a:t>
            </a:r>
            <a:r>
              <a:rPr lang="tr-TR" sz="2800" dirty="0" err="1"/>
              <a:t>up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2 </a:t>
            </a:r>
            <a:r>
              <a:rPr lang="tr-TR" sz="2800" dirty="0" err="1"/>
              <a:t>mmHg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</a:t>
            </a:r>
            <a:r>
              <a:rPr lang="tr-TR" sz="2800" dirty="0" err="1"/>
              <a:t>occur</a:t>
            </a:r>
            <a:r>
              <a:rPr lang="tr-TR" sz="2800" dirty="0"/>
              <a:t>.</a:t>
            </a:r>
          </a:p>
          <a:p>
            <a:r>
              <a:rPr lang="tr-TR" sz="2800" dirty="0" smtClean="0">
                <a:solidFill>
                  <a:srgbClr val="FFFF00"/>
                </a:solidFill>
              </a:rPr>
              <a:t>Time </a:t>
            </a:r>
            <a:r>
              <a:rPr lang="tr-TR" sz="2800" dirty="0" err="1">
                <a:solidFill>
                  <a:srgbClr val="FFFF00"/>
                </a:solidFill>
              </a:rPr>
              <a:t>required</a:t>
            </a:r>
            <a:r>
              <a:rPr lang="tr-TR" sz="2800" dirty="0">
                <a:solidFill>
                  <a:srgbClr val="FFFF00"/>
                </a:solidFill>
              </a:rPr>
              <a:t>: 12–24 </a:t>
            </a:r>
            <a:r>
              <a:rPr lang="tr-TR" sz="2800" dirty="0" err="1">
                <a:solidFill>
                  <a:srgbClr val="FFFF00"/>
                </a:solidFill>
              </a:rPr>
              <a:t>hours</a:t>
            </a:r>
            <a:endParaRPr lang="tr-TR" sz="2800" dirty="0">
              <a:solidFill>
                <a:srgbClr val="FFFF00"/>
              </a:solidFill>
            </a:endParaRPr>
          </a:p>
          <a:p>
            <a:r>
              <a:rPr lang="tr-TR" sz="2800" dirty="0" err="1" smtClean="0">
                <a:solidFill>
                  <a:srgbClr val="FFFF00"/>
                </a:solidFill>
              </a:rPr>
              <a:t>Practical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>
                <a:solidFill>
                  <a:srgbClr val="FFFF00"/>
                </a:solidFill>
              </a:rPr>
              <a:t>tip: </a:t>
            </a:r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metabolic</a:t>
            </a:r>
            <a:r>
              <a:rPr lang="tr-TR" sz="2800" dirty="0"/>
              <a:t> </a:t>
            </a:r>
            <a:r>
              <a:rPr lang="tr-TR" sz="2800" dirty="0" err="1"/>
              <a:t>acidosis</a:t>
            </a:r>
            <a:r>
              <a:rPr lang="tr-TR" sz="2800" dirty="0"/>
              <a:t>, </a:t>
            </a:r>
            <a:r>
              <a:rPr lang="tr-TR" sz="2800" dirty="0" err="1"/>
              <a:t>bicarbonate</a:t>
            </a:r>
            <a:r>
              <a:rPr lang="tr-TR" sz="2800" dirty="0"/>
              <a:t> </a:t>
            </a:r>
            <a:r>
              <a:rPr lang="tr-TR" sz="2800" dirty="0" err="1"/>
              <a:t>decreases</a:t>
            </a:r>
            <a:r>
              <a:rPr lang="tr-TR" sz="2800" dirty="0"/>
              <a:t> </a:t>
            </a:r>
            <a:r>
              <a:rPr lang="tr-TR" sz="2800" dirty="0" err="1"/>
              <a:t>first</a:t>
            </a:r>
            <a:r>
              <a:rPr lang="tr-TR" sz="2800" dirty="0"/>
              <a:t>, </a:t>
            </a:r>
            <a:r>
              <a:rPr lang="tr-TR" sz="2800" dirty="0" err="1"/>
              <a:t>followed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carbon</a:t>
            </a:r>
            <a:r>
              <a:rPr lang="tr-TR" sz="2800" dirty="0"/>
              <a:t> </a:t>
            </a:r>
            <a:r>
              <a:rPr lang="tr-TR" sz="2800" dirty="0" err="1"/>
              <a:t>dioxide</a:t>
            </a:r>
            <a:r>
              <a:rPr lang="tr-TR" sz="2800" dirty="0"/>
              <a:t>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504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Metaboli</a:t>
            </a:r>
            <a:r>
              <a:rPr lang="tr-TR" dirty="0" smtClean="0"/>
              <a:t>c</a:t>
            </a:r>
            <a:r>
              <a:rPr lang="de-DE" dirty="0" smtClean="0"/>
              <a:t> </a:t>
            </a:r>
            <a:r>
              <a:rPr lang="en-US" dirty="0"/>
              <a:t>alkalosis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Each 1 </a:t>
            </a:r>
            <a:r>
              <a:rPr lang="en-US" dirty="0" err="1"/>
              <a:t>mEq</a:t>
            </a:r>
            <a:r>
              <a:rPr lang="en-US" dirty="0"/>
              <a:t>/L increase in HCO₃⁻ raises PₐCO₂ by 0.75 mm Hg.</a:t>
            </a:r>
            <a:br>
              <a:rPr lang="en-US" dirty="0"/>
            </a:br>
            <a:r>
              <a:rPr lang="en-US" dirty="0"/>
              <a:t>Variability up to 5 mmHg may occur.</a:t>
            </a:r>
          </a:p>
          <a:p>
            <a:r>
              <a:rPr lang="en-US" dirty="0">
                <a:solidFill>
                  <a:srgbClr val="FFFF00"/>
                </a:solidFill>
              </a:rPr>
              <a:t>Time required: </a:t>
            </a:r>
            <a:r>
              <a:rPr lang="en-US" dirty="0"/>
              <a:t>24–36 </a:t>
            </a:r>
            <a:r>
              <a:rPr lang="en-US" dirty="0" smtClean="0"/>
              <a:t>hours</a:t>
            </a:r>
            <a:endParaRPr lang="tr-TR" dirty="0" smtClean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Practical tip: </a:t>
            </a:r>
            <a:r>
              <a:rPr lang="en-US" dirty="0"/>
              <a:t>In metabolic alkalosis, bicarbonate increases first, followed by carbon dioxide.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55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</a:t>
            </a:r>
            <a:r>
              <a:rPr lang="tr-TR" dirty="0" err="1" smtClean="0"/>
              <a:t>cute</a:t>
            </a:r>
            <a:r>
              <a:rPr lang="tr-TR" dirty="0" smtClean="0"/>
              <a:t> </a:t>
            </a:r>
            <a:r>
              <a:rPr lang="en-US" dirty="0"/>
              <a:t>respiratory </a:t>
            </a:r>
            <a:r>
              <a:rPr lang="en-US" dirty="0" smtClean="0"/>
              <a:t>acidosis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Each 10 mm Hg increase in PₐCO₂ raises HCO₃⁻ by 1 </a:t>
            </a:r>
            <a:r>
              <a:rPr lang="en-US" dirty="0" err="1"/>
              <a:t>mEq</a:t>
            </a:r>
            <a:r>
              <a:rPr lang="en-US" dirty="0"/>
              <a:t>/L.</a:t>
            </a:r>
            <a:br>
              <a:rPr lang="en-US" dirty="0"/>
            </a:br>
            <a:r>
              <a:rPr lang="en-US" dirty="0"/>
              <a:t>Variability up to 3 </a:t>
            </a:r>
            <a:r>
              <a:rPr lang="en-US" dirty="0" err="1"/>
              <a:t>mEq</a:t>
            </a:r>
            <a:r>
              <a:rPr lang="en-US" dirty="0"/>
              <a:t>/L may occur.</a:t>
            </a:r>
          </a:p>
          <a:p>
            <a:r>
              <a:rPr lang="en-US" dirty="0">
                <a:solidFill>
                  <a:srgbClr val="FFFF00"/>
                </a:solidFill>
              </a:rPr>
              <a:t>Time required: </a:t>
            </a:r>
            <a:r>
              <a:rPr lang="en-US" dirty="0"/>
              <a:t>5–10 </a:t>
            </a:r>
            <a:r>
              <a:rPr lang="en-US" dirty="0" smtClean="0"/>
              <a:t>minutes</a:t>
            </a:r>
            <a:endParaRPr lang="tr-TR" dirty="0" smtClean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Practical tip: </a:t>
            </a:r>
            <a:r>
              <a:rPr lang="en-US" dirty="0"/>
              <a:t>In respiratory acidosis, carbon dioxide increases first, followed by bicarbonate.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968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 smtClean="0"/>
              <a:t>Chronic</a:t>
            </a:r>
            <a:r>
              <a:rPr lang="de-DE" sz="4800" dirty="0" smtClean="0"/>
              <a:t> </a:t>
            </a:r>
            <a:r>
              <a:rPr lang="en-US" sz="4800" dirty="0" smtClean="0"/>
              <a:t>respiratory</a:t>
            </a:r>
            <a:r>
              <a:rPr lang="tr-TR" sz="4800" dirty="0" smtClean="0"/>
              <a:t> a</a:t>
            </a:r>
            <a:r>
              <a:rPr lang="en-US" sz="4800" dirty="0" err="1" smtClean="0"/>
              <a:t>cidosis</a:t>
            </a:r>
            <a:endParaRPr lang="en-US" sz="4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Each 10 mm Hg increase in PₐCO₂ raises HCO₃⁻ by 4 </a:t>
            </a:r>
            <a:r>
              <a:rPr lang="en-US" dirty="0" err="1"/>
              <a:t>mEq</a:t>
            </a:r>
            <a:r>
              <a:rPr lang="en-US" dirty="0"/>
              <a:t>/L.</a:t>
            </a:r>
            <a:br>
              <a:rPr lang="en-US" dirty="0"/>
            </a:br>
            <a:r>
              <a:rPr lang="en-US" dirty="0"/>
              <a:t>Variability up to 4 </a:t>
            </a:r>
            <a:r>
              <a:rPr lang="en-US" dirty="0" err="1"/>
              <a:t>mEq</a:t>
            </a:r>
            <a:r>
              <a:rPr lang="en-US" dirty="0"/>
              <a:t>/L may occur.</a:t>
            </a:r>
          </a:p>
          <a:p>
            <a:r>
              <a:rPr lang="en-US" dirty="0">
                <a:solidFill>
                  <a:srgbClr val="FFFF00"/>
                </a:solidFill>
              </a:rPr>
              <a:t>Time required: </a:t>
            </a:r>
            <a:r>
              <a:rPr lang="en-US" dirty="0"/>
              <a:t>72–96 hours</a:t>
            </a:r>
          </a:p>
          <a:p>
            <a:r>
              <a:rPr lang="en-US" dirty="0">
                <a:solidFill>
                  <a:srgbClr val="FFFF00"/>
                </a:solidFill>
              </a:rPr>
              <a:t>Practical tip: </a:t>
            </a:r>
            <a:r>
              <a:rPr lang="en-US" dirty="0"/>
              <a:t>In respiratory acidosis, carbon dioxide increases first, followed by bicarbonate.</a:t>
            </a:r>
          </a:p>
          <a:p>
            <a:r>
              <a:rPr lang="de-DE" dirty="0"/>
              <a:t> 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300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</a:t>
            </a:r>
            <a:r>
              <a:rPr lang="tr-TR" dirty="0" err="1" smtClean="0"/>
              <a:t>cute</a:t>
            </a:r>
            <a:r>
              <a:rPr lang="de-DE" dirty="0" smtClean="0"/>
              <a:t> </a:t>
            </a:r>
            <a:r>
              <a:rPr lang="en-US" dirty="0"/>
              <a:t>respiratory alkalosis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Each 10 mm Hg decrease in PₐCO₂ lowers HCO₃⁻ by 2 </a:t>
            </a:r>
            <a:r>
              <a:rPr lang="en-US" dirty="0" err="1"/>
              <a:t>mEq</a:t>
            </a:r>
            <a:r>
              <a:rPr lang="en-US" dirty="0"/>
              <a:t>/L.</a:t>
            </a:r>
            <a:br>
              <a:rPr lang="en-US" dirty="0"/>
            </a:br>
            <a:r>
              <a:rPr lang="en-US" dirty="0"/>
              <a:t>Variability up to 3 </a:t>
            </a:r>
            <a:r>
              <a:rPr lang="en-US" dirty="0" err="1"/>
              <a:t>mEq</a:t>
            </a:r>
            <a:r>
              <a:rPr lang="en-US" dirty="0"/>
              <a:t>/L may occur.</a:t>
            </a:r>
          </a:p>
          <a:p>
            <a:r>
              <a:rPr lang="en-US" dirty="0">
                <a:solidFill>
                  <a:srgbClr val="FFFF00"/>
                </a:solidFill>
              </a:rPr>
              <a:t>Time required: </a:t>
            </a:r>
            <a:r>
              <a:rPr lang="en-US" dirty="0"/>
              <a:t>5–10 </a:t>
            </a:r>
            <a:r>
              <a:rPr lang="en-US" dirty="0" smtClean="0"/>
              <a:t>minutes</a:t>
            </a:r>
            <a:endParaRPr lang="tr-TR" dirty="0" smtClean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Practical tip: </a:t>
            </a:r>
            <a:r>
              <a:rPr lang="en-US" dirty="0"/>
              <a:t>In respiratory alkalosis, carbon dioxide decreases first, followed by bicarbonate.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779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 smtClean="0"/>
              <a:t>Chronic</a:t>
            </a:r>
            <a:r>
              <a:rPr lang="de-DE" sz="4800" dirty="0" smtClean="0"/>
              <a:t> </a:t>
            </a:r>
            <a:r>
              <a:rPr lang="en-US" sz="4800" dirty="0"/>
              <a:t>respiratory alkalosis</a:t>
            </a:r>
            <a:endParaRPr lang="en-US" sz="4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Each 10 mm Hg decrease in PₐCO₂ lowers HCO₃⁻ by 4 </a:t>
            </a:r>
            <a:r>
              <a:rPr lang="en-US" dirty="0" err="1"/>
              <a:t>mEq</a:t>
            </a:r>
            <a:r>
              <a:rPr lang="en-US" dirty="0"/>
              <a:t>/L.</a:t>
            </a:r>
            <a:br>
              <a:rPr lang="en-US" dirty="0"/>
            </a:br>
            <a:r>
              <a:rPr lang="en-US" dirty="0"/>
              <a:t>Variability up to 3 </a:t>
            </a:r>
            <a:r>
              <a:rPr lang="en-US" dirty="0" err="1"/>
              <a:t>mEq</a:t>
            </a:r>
            <a:r>
              <a:rPr lang="en-US" dirty="0"/>
              <a:t>/L may occur.</a:t>
            </a:r>
          </a:p>
          <a:p>
            <a:r>
              <a:rPr lang="en-US" dirty="0">
                <a:solidFill>
                  <a:srgbClr val="FFFF00"/>
                </a:solidFill>
              </a:rPr>
              <a:t>Time required: </a:t>
            </a:r>
            <a:r>
              <a:rPr lang="en-US" dirty="0"/>
              <a:t>72–96 </a:t>
            </a:r>
            <a:r>
              <a:rPr lang="en-US" dirty="0" smtClean="0"/>
              <a:t>hours</a:t>
            </a:r>
            <a:endParaRPr lang="tr-TR" dirty="0" smtClean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Practical tip: </a:t>
            </a:r>
            <a:r>
              <a:rPr lang="en-US" dirty="0"/>
              <a:t>In respiratory alkalosis, carbon dioxide decreases first, followed by bicarbonate.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55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 a patient with metabolic acidosis, if the HCO₃⁻ level is 10 </a:t>
            </a:r>
            <a:r>
              <a:rPr lang="en-US" sz="3200" dirty="0" err="1"/>
              <a:t>mEq</a:t>
            </a:r>
            <a:r>
              <a:rPr lang="en-US" sz="3200" dirty="0"/>
              <a:t>/L, what </a:t>
            </a:r>
            <a:r>
              <a:rPr lang="en-US" sz="3200" dirty="0" err="1"/>
              <a:t>pCO</a:t>
            </a:r>
            <a:r>
              <a:rPr lang="en-US" sz="3200" dirty="0"/>
              <a:t>₂ would you expect</a:t>
            </a:r>
            <a:r>
              <a:rPr lang="en-US" sz="3200" dirty="0" smtClean="0"/>
              <a:t>?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28" y="1671092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recall that each 1 </a:t>
            </a:r>
            <a:r>
              <a:rPr lang="en-US" dirty="0" err="1"/>
              <a:t>mEq</a:t>
            </a:r>
            <a:r>
              <a:rPr lang="en-US" dirty="0"/>
              <a:t>/L decrease in HCO₃⁻ lowers PCO₂ by 1.25 mm Hg: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Decrease in bicarbonate = 24 – 10 = 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Expected decrease in PCO₂ = 14 × 1.25 = 17.5 mm Hg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40 – 17.5 = 22.5 mm Hg → This should be the expected PCO₂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0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</a:t>
            </a:r>
            <a:r>
              <a:rPr lang="tr-TR" dirty="0" err="1"/>
              <a:t>tekinakpolat.com</a:t>
            </a:r>
            <a:r>
              <a:rPr lang="tr-TR" dirty="0"/>
              <a:t>/</a:t>
            </a:r>
            <a:r>
              <a:rPr lang="tr-TR" dirty="0" err="1"/>
              <a:t>sivi</a:t>
            </a:r>
            <a:r>
              <a:rPr lang="tr-TR" dirty="0"/>
              <a:t>-elektrolit/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4" y="1717816"/>
            <a:ext cx="8765232" cy="4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Mixed </a:t>
            </a:r>
            <a:r>
              <a:rPr lang="tr-TR" sz="4400" dirty="0" err="1"/>
              <a:t>acid-base</a:t>
            </a:r>
            <a:r>
              <a:rPr lang="tr-TR" sz="4400" dirty="0"/>
              <a:t> </a:t>
            </a:r>
            <a:r>
              <a:rPr lang="tr-TR" sz="4400" dirty="0" err="1"/>
              <a:t>disorder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If there is a discrepancy between the expected and measured values, a mixed acid-base disorder should be considered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89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Volatil</a:t>
            </a:r>
            <a:r>
              <a:rPr lang="tr-TR" dirty="0" smtClean="0"/>
              <a:t>e</a:t>
            </a:r>
            <a:r>
              <a:rPr lang="de-DE" dirty="0" smtClean="0"/>
              <a:t> </a:t>
            </a:r>
            <a:r>
              <a:rPr lang="tr-TR" dirty="0" err="1" smtClean="0"/>
              <a:t>acid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Approximately 15,000 </a:t>
            </a:r>
            <a:r>
              <a:rPr lang="en-US" dirty="0" err="1"/>
              <a:t>mmol</a:t>
            </a:r>
            <a:r>
              <a:rPr lang="en-US" dirty="0"/>
              <a:t> of carbon dioxide, a volatile gas, is produced in our body each day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3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Titratable</a:t>
            </a:r>
            <a:r>
              <a:rPr lang="tr-TR" dirty="0"/>
              <a:t> </a:t>
            </a:r>
            <a:r>
              <a:rPr lang="tr-TR" dirty="0" err="1"/>
              <a:t>acid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us remember that the daily metabolic acid load is 60 </a:t>
            </a:r>
            <a:r>
              <a:rPr lang="en-US" dirty="0" err="1"/>
              <a:t>mmol</a:t>
            </a:r>
            <a:r>
              <a:rPr lang="en-US" dirty="0"/>
              <a:t> and it is excreted through the kidneys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Some </a:t>
            </a:r>
            <a:r>
              <a:rPr lang="en-US" dirty="0"/>
              <a:t>acids can be easily excreted in the urine, while others cannot and are excreted as ammonium salts.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117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Titratable</a:t>
            </a:r>
            <a:r>
              <a:rPr lang="tr-TR" dirty="0"/>
              <a:t> </a:t>
            </a:r>
            <a:r>
              <a:rPr lang="tr-TR" dirty="0" err="1"/>
              <a:t>acid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</a:rPr>
              <a:t>Titratable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 err="1">
                <a:solidFill>
                  <a:srgbClr val="FFFF00"/>
                </a:solidFill>
              </a:rPr>
              <a:t>acid</a:t>
            </a:r>
            <a:r>
              <a:rPr lang="de-DE" sz="2800" dirty="0" smtClean="0">
                <a:solidFill>
                  <a:srgbClr val="FFFF00"/>
                </a:solidFill>
              </a:rPr>
              <a:t>: </a:t>
            </a:r>
            <a:r>
              <a:rPr lang="tr-TR" sz="2800" dirty="0" err="1"/>
              <a:t>Weak</a:t>
            </a:r>
            <a:r>
              <a:rPr lang="tr-TR" sz="2800" dirty="0"/>
              <a:t> </a:t>
            </a:r>
            <a:r>
              <a:rPr lang="tr-TR" sz="2800" dirty="0" err="1"/>
              <a:t>acids</a:t>
            </a:r>
            <a:r>
              <a:rPr lang="tr-TR" sz="2800" dirty="0"/>
              <a:t> </a:t>
            </a:r>
            <a:r>
              <a:rPr lang="tr-TR" sz="2800" dirty="0" err="1"/>
              <a:t>excreted</a:t>
            </a:r>
            <a:r>
              <a:rPr lang="tr-TR" sz="2800" dirty="0"/>
              <a:t> </a:t>
            </a:r>
            <a:r>
              <a:rPr lang="tr-TR" sz="2800" dirty="0" err="1"/>
              <a:t>through</a:t>
            </a:r>
            <a:r>
              <a:rPr lang="tr-TR" sz="2800" dirty="0"/>
              <a:t> </a:t>
            </a:r>
            <a:r>
              <a:rPr lang="tr-TR" sz="2800" dirty="0" err="1"/>
              <a:t>urine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dissociation</a:t>
            </a:r>
            <a:r>
              <a:rPr lang="tr-TR" sz="2800" dirty="0"/>
              <a:t> (</a:t>
            </a:r>
            <a:r>
              <a:rPr lang="tr-TR" sz="2800" dirty="0" err="1"/>
              <a:t>e.g</a:t>
            </a:r>
            <a:r>
              <a:rPr lang="tr-TR" sz="2800" dirty="0"/>
              <a:t>., </a:t>
            </a:r>
            <a:r>
              <a:rPr lang="tr-TR" sz="2800" dirty="0" err="1"/>
              <a:t>phosphoric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, H₂PO₄⁻</a:t>
            </a:r>
            <a:r>
              <a:rPr lang="tr-TR" sz="2800" dirty="0" smtClean="0"/>
              <a:t>)</a:t>
            </a:r>
          </a:p>
          <a:p>
            <a:r>
              <a:rPr lang="tr-TR" sz="2800" dirty="0" err="1" smtClean="0">
                <a:solidFill>
                  <a:srgbClr val="FFFF00"/>
                </a:solidFill>
              </a:rPr>
              <a:t>Non-titratable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acid</a:t>
            </a:r>
            <a:r>
              <a:rPr lang="de-DE" sz="2800" dirty="0" smtClean="0">
                <a:solidFill>
                  <a:srgbClr val="FFFF00"/>
                </a:solidFill>
              </a:rPr>
              <a:t>: </a:t>
            </a:r>
            <a:r>
              <a:rPr lang="tr-TR" sz="2800" dirty="0" err="1"/>
              <a:t>Strong</a:t>
            </a:r>
            <a:r>
              <a:rPr lang="tr-TR" sz="2800" dirty="0"/>
              <a:t> </a:t>
            </a:r>
            <a:r>
              <a:rPr lang="tr-TR" sz="2800" dirty="0" err="1"/>
              <a:t>acids</a:t>
            </a:r>
            <a:r>
              <a:rPr lang="tr-TR" sz="2800" dirty="0"/>
              <a:t> </a:t>
            </a:r>
            <a:r>
              <a:rPr lang="tr-TR" sz="2800" dirty="0" err="1"/>
              <a:t>excreted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form of </a:t>
            </a:r>
            <a:r>
              <a:rPr lang="tr-TR" sz="2800" dirty="0" err="1"/>
              <a:t>ammonium</a:t>
            </a:r>
            <a:r>
              <a:rPr lang="tr-TR" sz="2800" dirty="0"/>
              <a:t> </a:t>
            </a:r>
            <a:r>
              <a:rPr lang="tr-TR" sz="2800" dirty="0" err="1"/>
              <a:t>salts</a:t>
            </a:r>
            <a:r>
              <a:rPr lang="tr-TR" sz="2800" dirty="0"/>
              <a:t> (</a:t>
            </a:r>
            <a:r>
              <a:rPr lang="tr-TR" sz="2800" dirty="0" err="1"/>
              <a:t>e.g</a:t>
            </a:r>
            <a:r>
              <a:rPr lang="tr-TR" sz="2800" dirty="0"/>
              <a:t>., </a:t>
            </a:r>
            <a:r>
              <a:rPr lang="tr-TR" sz="2800" dirty="0" err="1"/>
              <a:t>hydrochloric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, </a:t>
            </a:r>
            <a:r>
              <a:rPr lang="tr-TR" sz="2800" dirty="0" err="1"/>
              <a:t>sulfuric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 smtClean="0"/>
              <a:t>)</a:t>
            </a:r>
          </a:p>
          <a:p>
            <a:r>
              <a:rPr lang="tr-TR" sz="2800" dirty="0" smtClean="0"/>
              <a:t>Of </a:t>
            </a:r>
            <a:r>
              <a:rPr lang="tr-TR" sz="2800" dirty="0" err="1"/>
              <a:t>the</a:t>
            </a:r>
            <a:r>
              <a:rPr lang="tr-TR" sz="2800" dirty="0"/>
              <a:t> 60 </a:t>
            </a:r>
            <a:r>
              <a:rPr lang="tr-TR" sz="2800" dirty="0" err="1"/>
              <a:t>mEq</a:t>
            </a:r>
            <a:r>
              <a:rPr lang="tr-TR" sz="2800" dirty="0"/>
              <a:t> of </a:t>
            </a:r>
            <a:r>
              <a:rPr lang="tr-TR" sz="2800" dirty="0" err="1"/>
              <a:t>acid</a:t>
            </a:r>
            <a:r>
              <a:rPr lang="tr-TR" sz="2800" dirty="0"/>
              <a:t> </a:t>
            </a:r>
            <a:r>
              <a:rPr lang="tr-TR" sz="2800" dirty="0" err="1"/>
              <a:t>excreted</a:t>
            </a:r>
            <a:r>
              <a:rPr lang="tr-TR" sz="2800" dirty="0"/>
              <a:t> </a:t>
            </a:r>
            <a:r>
              <a:rPr lang="tr-TR" sz="2800" dirty="0" err="1"/>
              <a:t>daily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kidneys</a:t>
            </a:r>
            <a:r>
              <a:rPr lang="tr-TR" sz="2800" dirty="0"/>
              <a:t>, </a:t>
            </a:r>
            <a:r>
              <a:rPr lang="tr-TR" sz="2800" dirty="0" err="1"/>
              <a:t>two-thirds</a:t>
            </a:r>
            <a:r>
              <a:rPr lang="tr-TR" sz="2800" dirty="0"/>
              <a:t> is </a:t>
            </a:r>
            <a:r>
              <a:rPr lang="tr-TR" sz="2800" dirty="0" err="1"/>
              <a:t>non-titratable</a:t>
            </a:r>
            <a:r>
              <a:rPr lang="tr-TR" sz="2800" dirty="0"/>
              <a:t> (</a:t>
            </a:r>
            <a:r>
              <a:rPr lang="tr-TR" sz="2800" dirty="0" err="1"/>
              <a:t>ammonium</a:t>
            </a:r>
            <a:r>
              <a:rPr lang="tr-TR" sz="2800" dirty="0"/>
              <a:t> </a:t>
            </a:r>
            <a:r>
              <a:rPr lang="tr-TR" sz="2800" dirty="0" err="1"/>
              <a:t>salts</a:t>
            </a:r>
            <a:r>
              <a:rPr lang="tr-TR" sz="2800" dirty="0"/>
              <a:t>),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one-third</a:t>
            </a:r>
            <a:r>
              <a:rPr lang="tr-TR" sz="2800" dirty="0"/>
              <a:t> is </a:t>
            </a:r>
            <a:r>
              <a:rPr lang="tr-TR" sz="2800" dirty="0" err="1"/>
              <a:t>titratable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185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gases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sz="2800" dirty="0"/>
              <a:t>To evaluate acid-base balance, in addition to bicarbonate and carbon dioxide, </a:t>
            </a:r>
            <a:r>
              <a:rPr lang="en-US" sz="2800" dirty="0">
                <a:solidFill>
                  <a:srgbClr val="FFFF00"/>
                </a:solidFill>
              </a:rPr>
              <a:t>arterial</a:t>
            </a:r>
            <a:r>
              <a:rPr lang="en-US" sz="2800" dirty="0"/>
              <a:t> oxygen should also be </a:t>
            </a:r>
            <a:r>
              <a:rPr lang="en-US" sz="2800" dirty="0" smtClean="0"/>
              <a:t>assessed.</a:t>
            </a:r>
            <a:endParaRPr lang="tr-TR" sz="2800" dirty="0" smtClean="0"/>
          </a:p>
          <a:p>
            <a:r>
              <a:rPr lang="en-US" sz="2800" dirty="0" smtClean="0"/>
              <a:t>Frequent </a:t>
            </a:r>
            <a:r>
              <a:rPr lang="en-US" sz="2800" dirty="0"/>
              <a:t>blood sampling from an artery is not practical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patients where metabolic issues are predominant and there is no suspicion of lung disease, venous blood may be sufficient.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254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28" y="590972"/>
            <a:ext cx="9004300" cy="1181100"/>
          </a:xfrm>
        </p:spPr>
        <p:txBody>
          <a:bodyPr/>
          <a:lstStyle/>
          <a:p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Normal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arterial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gas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values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pH             				</a:t>
            </a:r>
            <a:r>
              <a:rPr lang="de-DE" dirty="0" smtClean="0"/>
              <a:t>7.38-7.42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pCO</a:t>
            </a:r>
            <a:r>
              <a:rPr lang="de-DE" baseline="-25000" dirty="0"/>
              <a:t>2</a:t>
            </a:r>
            <a:r>
              <a:rPr lang="de-DE" dirty="0"/>
              <a:t>, mm </a:t>
            </a:r>
            <a:r>
              <a:rPr lang="de-DE" dirty="0" err="1"/>
              <a:t>Hg</a:t>
            </a:r>
            <a:r>
              <a:rPr lang="de-DE" dirty="0"/>
              <a:t>    		</a:t>
            </a:r>
            <a:r>
              <a:rPr lang="de-DE" dirty="0" smtClean="0"/>
              <a:t>38-42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pO</a:t>
            </a:r>
            <a:r>
              <a:rPr lang="de-DE" baseline="-25000" dirty="0"/>
              <a:t>2</a:t>
            </a:r>
            <a:r>
              <a:rPr lang="de-DE" dirty="0"/>
              <a:t>, mm </a:t>
            </a:r>
            <a:r>
              <a:rPr lang="de-DE" dirty="0" err="1"/>
              <a:t>Hg</a:t>
            </a:r>
            <a:r>
              <a:rPr lang="de-DE" dirty="0"/>
              <a:t>    			</a:t>
            </a:r>
            <a:r>
              <a:rPr lang="de-DE" dirty="0" smtClean="0"/>
              <a:t>80-100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s</a:t>
            </a:r>
            <a:r>
              <a:rPr lang="tr-TR" dirty="0" err="1" smtClean="0"/>
              <a:t>aturation</a:t>
            </a:r>
            <a:r>
              <a:rPr lang="tr-TR" dirty="0" smtClean="0"/>
              <a:t> </a:t>
            </a:r>
            <a:r>
              <a:rPr lang="de-DE" dirty="0" smtClean="0"/>
              <a:t>%  </a:t>
            </a:r>
            <a:r>
              <a:rPr lang="de-DE" dirty="0"/>
              <a:t>		&gt; 95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HCO</a:t>
            </a:r>
            <a:r>
              <a:rPr lang="de-DE" baseline="-25000" dirty="0"/>
              <a:t>3</a:t>
            </a:r>
            <a:r>
              <a:rPr lang="de-DE" dirty="0"/>
              <a:t>, </a:t>
            </a:r>
            <a:r>
              <a:rPr lang="de-DE" dirty="0" err="1"/>
              <a:t>mEq</a:t>
            </a:r>
            <a:r>
              <a:rPr lang="de-DE" dirty="0"/>
              <a:t>/l    			</a:t>
            </a:r>
            <a:r>
              <a:rPr lang="de-DE" dirty="0" smtClean="0"/>
              <a:t>22-26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32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Venous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pH             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tr-TR" dirty="0" smtClean="0"/>
              <a:t>A</a:t>
            </a:r>
            <a:r>
              <a:rPr lang="en-US" dirty="0" err="1" smtClean="0"/>
              <a:t>rterial</a:t>
            </a:r>
            <a:r>
              <a:rPr lang="de-DE" dirty="0" smtClean="0"/>
              <a:t> </a:t>
            </a:r>
            <a:r>
              <a:rPr lang="de-DE" dirty="0"/>
              <a:t>(7.38-7.42) </a:t>
            </a:r>
            <a:r>
              <a:rPr lang="de-DE" dirty="0">
                <a:solidFill>
                  <a:srgbClr val="FFFF00"/>
                </a:solidFill>
              </a:rPr>
              <a:t>– 0.03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/>
              <a:t>pCO</a:t>
            </a:r>
            <a:r>
              <a:rPr lang="de-DE" baseline="-25000" dirty="0"/>
              <a:t>2</a:t>
            </a:r>
            <a:r>
              <a:rPr lang="de-DE" dirty="0"/>
              <a:t>, mm </a:t>
            </a:r>
            <a:r>
              <a:rPr lang="de-DE" dirty="0" err="1"/>
              <a:t>Hg</a:t>
            </a:r>
            <a:r>
              <a:rPr lang="de-DE" dirty="0"/>
              <a:t> </a:t>
            </a:r>
            <a:r>
              <a:rPr lang="tr-TR" dirty="0" smtClean="0"/>
              <a:t>	A</a:t>
            </a:r>
            <a:r>
              <a:rPr lang="en-US" dirty="0" err="1"/>
              <a:t>rterial</a:t>
            </a:r>
            <a:r>
              <a:rPr lang="de-DE" dirty="0" smtClean="0"/>
              <a:t> </a:t>
            </a:r>
            <a:r>
              <a:rPr lang="de-DE" dirty="0"/>
              <a:t>(38-42) </a:t>
            </a:r>
            <a:r>
              <a:rPr lang="de-DE" dirty="0">
                <a:solidFill>
                  <a:srgbClr val="FFFF00"/>
                </a:solidFill>
              </a:rPr>
              <a:t>+ 4-6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/>
              <a:t>HCO</a:t>
            </a:r>
            <a:r>
              <a:rPr lang="de-DE" baseline="-25000" dirty="0"/>
              <a:t>3</a:t>
            </a:r>
            <a:r>
              <a:rPr lang="de-DE" dirty="0"/>
              <a:t>, </a:t>
            </a:r>
            <a:r>
              <a:rPr lang="de-DE" dirty="0" err="1"/>
              <a:t>mEq</a:t>
            </a:r>
            <a:r>
              <a:rPr lang="de-DE" dirty="0"/>
              <a:t>/l    	</a:t>
            </a:r>
            <a:r>
              <a:rPr lang="tr-TR" dirty="0" smtClean="0"/>
              <a:t>A</a:t>
            </a:r>
            <a:r>
              <a:rPr lang="en-US" dirty="0" err="1"/>
              <a:t>rterial</a:t>
            </a:r>
            <a:r>
              <a:rPr lang="de-DE" dirty="0"/>
              <a:t> (22-26) </a:t>
            </a:r>
            <a:r>
              <a:rPr lang="de-DE" dirty="0">
                <a:solidFill>
                  <a:srgbClr val="FFFF00"/>
                </a:solidFill>
              </a:rPr>
              <a:t>+ 2</a:t>
            </a:r>
            <a:r>
              <a:rPr lang="de-DE" dirty="0"/>
              <a:t> </a:t>
            </a:r>
            <a:endParaRPr lang="en-US" dirty="0"/>
          </a:p>
          <a:p>
            <a:endParaRPr lang="tr-TR" dirty="0" smtClean="0"/>
          </a:p>
          <a:p>
            <a:r>
              <a:rPr lang="en-US" dirty="0"/>
              <a:t>Compared to arterial blood, venous blood has a pH that is approximately 0.03 lower, </a:t>
            </a:r>
            <a:r>
              <a:rPr lang="en-US" dirty="0" err="1"/>
              <a:t>pCO</a:t>
            </a:r>
            <a:r>
              <a:rPr lang="en-US" dirty="0"/>
              <a:t>₂ that is 4–6 mm Hg higher, and HCO₃⁻ that is 2 </a:t>
            </a:r>
            <a:r>
              <a:rPr lang="en-US" dirty="0" err="1"/>
              <a:t>mEq</a:t>
            </a:r>
            <a:r>
              <a:rPr lang="en-US" dirty="0"/>
              <a:t>/L higher.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050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 a patient with metabolic acidosis, if the HCO₃⁻ level is 10 </a:t>
            </a:r>
            <a:r>
              <a:rPr lang="en-US" sz="3200" dirty="0" err="1"/>
              <a:t>mEq</a:t>
            </a:r>
            <a:r>
              <a:rPr lang="en-US" sz="3200" dirty="0"/>
              <a:t>/L, what </a:t>
            </a:r>
            <a:r>
              <a:rPr lang="en-US" sz="3200" dirty="0" err="1"/>
              <a:t>pCO</a:t>
            </a:r>
            <a:r>
              <a:rPr lang="en-US" sz="3200" dirty="0"/>
              <a:t>₂ would you expect</a:t>
            </a:r>
            <a:r>
              <a:rPr lang="en-US" sz="3200" dirty="0" smtClean="0"/>
              <a:t>?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28" y="1671092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recall that each 1 </a:t>
            </a:r>
            <a:r>
              <a:rPr lang="en-US" dirty="0" err="1"/>
              <a:t>mEq</a:t>
            </a:r>
            <a:r>
              <a:rPr lang="en-US" dirty="0"/>
              <a:t>/L decrease in HCO₃⁻ lowers PCO₂ by 1.25 mm Hg: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Decrease in bicarbonate = 24 – 10 = 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Expected decrease in PCO₂ = 14 × 1.25 = 17.5 mm Hg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40 – 17.5 = 22.5 mm Hg → This should be the expected PCO₂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865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Mixed </a:t>
            </a:r>
            <a:r>
              <a:rPr lang="tr-TR" dirty="0" err="1"/>
              <a:t>acid-base</a:t>
            </a:r>
            <a:r>
              <a:rPr lang="tr-TR" dirty="0"/>
              <a:t> </a:t>
            </a:r>
            <a:r>
              <a:rPr lang="tr-TR" dirty="0" err="1"/>
              <a:t>disorder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If the PCO₂ in this patient is 30 mmHg (where 22.5 was expected), it means the lungs have failed to excrete carbon dioxide and thus have not fulfilled their compensatory </a:t>
            </a:r>
            <a:r>
              <a:rPr lang="en-US" dirty="0" smtClean="0"/>
              <a:t>function.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such a case, </a:t>
            </a:r>
            <a:r>
              <a:rPr lang="en-US" dirty="0">
                <a:solidFill>
                  <a:srgbClr val="FFFF00"/>
                </a:solidFill>
              </a:rPr>
              <a:t>a mixed acid-base disorder should be considered </a:t>
            </a:r>
            <a:r>
              <a:rPr lang="en-US" i="1" dirty="0"/>
              <a:t>(metabolic acidosis </a:t>
            </a:r>
            <a:r>
              <a:rPr lang="en-US" i="1" dirty="0">
                <a:solidFill>
                  <a:srgbClr val="FFFF00"/>
                </a:solidFill>
              </a:rPr>
              <a:t>may coexist </a:t>
            </a:r>
            <a:r>
              <a:rPr lang="en-US" i="1" dirty="0"/>
              <a:t>with respiratory acidosis).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044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It is inappropriate to make an interpretation without knowing the patient's clinical condition; therefore, </a:t>
            </a:r>
            <a:r>
              <a:rPr lang="en-US" u="sng" dirty="0">
                <a:solidFill>
                  <a:srgbClr val="FFFF00"/>
                </a:solidFill>
              </a:rPr>
              <a:t>I wrote </a:t>
            </a:r>
            <a:r>
              <a:rPr lang="en-US" dirty="0"/>
              <a:t>that respiratory acidosis </a:t>
            </a:r>
            <a:r>
              <a:rPr lang="en-US" u="sng" dirty="0">
                <a:solidFill>
                  <a:srgbClr val="FFFF00"/>
                </a:solidFill>
              </a:rPr>
              <a:t>may coexist </a:t>
            </a:r>
            <a:r>
              <a:rPr lang="en-US" dirty="0"/>
              <a:t>with metabolic acidosis.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507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0591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Acid-Base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Acidosis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Alkalosis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Metabolic Acidosis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Metabolic Alkalosis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 Examples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2" y="1759139"/>
            <a:ext cx="8059811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Basic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Basic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Acid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-Base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Concepts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Case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Examples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Summary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An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ion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gap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sz="2800" dirty="0"/>
              <a:t>Another concept that helps us understand mixed acid-base disorders is the anion </a:t>
            </a:r>
            <a:r>
              <a:rPr lang="en-US" sz="2800" dirty="0" smtClean="0"/>
              <a:t>gap.</a:t>
            </a:r>
            <a:endParaRPr lang="tr-TR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anion gap also assists in the differential diagnosis of acid-base </a:t>
            </a:r>
            <a:r>
              <a:rPr lang="en-US" sz="2800" dirty="0" smtClean="0"/>
              <a:t>metabolism</a:t>
            </a:r>
            <a:r>
              <a:rPr lang="tr-TR" sz="2800" dirty="0" smtClean="0"/>
              <a:t> </a:t>
            </a:r>
            <a:r>
              <a:rPr lang="en-US" sz="2800" dirty="0"/>
              <a:t>disorders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fact, there is no real anion gap in plasma because each anion is accompanied by a cation.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435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An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ion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de-DE" dirty="0" smtClean="0"/>
              <a:t>[</a:t>
            </a:r>
            <a:r>
              <a:rPr lang="de-DE" dirty="0"/>
              <a:t>Na</a:t>
            </a:r>
            <a:r>
              <a:rPr lang="de-DE" baseline="30000" dirty="0"/>
              <a:t>+</a:t>
            </a:r>
            <a:r>
              <a:rPr lang="de-DE" dirty="0"/>
              <a:t>]-([Cl</a:t>
            </a:r>
            <a:r>
              <a:rPr lang="de-DE" baseline="30000" dirty="0"/>
              <a:t>-</a:t>
            </a:r>
            <a:r>
              <a:rPr lang="de-DE" dirty="0"/>
              <a:t>]+[HCO</a:t>
            </a:r>
            <a:r>
              <a:rPr lang="de-DE" baseline="-25000" dirty="0"/>
              <a:t>3</a:t>
            </a:r>
            <a:r>
              <a:rPr lang="de-DE" baseline="30000" dirty="0"/>
              <a:t>-</a:t>
            </a:r>
            <a:r>
              <a:rPr lang="de-DE" dirty="0" smtClean="0"/>
              <a:t>])</a:t>
            </a:r>
          </a:p>
          <a:p>
            <a:r>
              <a:rPr lang="en-US" dirty="0"/>
              <a:t>Potassium and calcium are also important, but since their plasma concentrations are lower, their effect on the anion gap is </a:t>
            </a:r>
            <a:r>
              <a:rPr lang="en-US" dirty="0" smtClean="0"/>
              <a:t>limited.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normal value of the plasma anion gap is 10–14 </a:t>
            </a:r>
            <a:r>
              <a:rPr lang="en-US" dirty="0" err="1"/>
              <a:t>mEq</a:t>
            </a:r>
            <a:r>
              <a:rPr lang="en-US" dirty="0"/>
              <a:t>/L.</a:t>
            </a:r>
            <a:endParaRPr lang="de-DE" dirty="0" smtClean="0"/>
          </a:p>
          <a:p>
            <a:endParaRPr lang="de-DE" dirty="0"/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968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Cations not included in anion gap calculation</a:t>
            </a:r>
            <a:endParaRPr lang="tr-TR" altLang="en-US" sz="4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de-DE" altLang="en-US" dirty="0" smtClean="0"/>
          </a:p>
          <a:p>
            <a:pPr>
              <a:buFontTx/>
              <a:buNone/>
              <a:defRPr/>
            </a:pPr>
            <a:r>
              <a:rPr lang="de-DE" altLang="en-US" dirty="0" err="1" smtClean="0"/>
              <a:t>Potas</a:t>
            </a:r>
            <a:r>
              <a:rPr lang="tr-TR" altLang="en-US" dirty="0" err="1" smtClean="0"/>
              <a:t>sium</a:t>
            </a:r>
            <a:r>
              <a:rPr lang="de-DE" altLang="en-US" dirty="0"/>
              <a:t>			4 </a:t>
            </a:r>
          </a:p>
          <a:p>
            <a:pPr>
              <a:buFontTx/>
              <a:buNone/>
              <a:defRPr/>
            </a:pPr>
            <a:r>
              <a:rPr lang="tr-TR" altLang="en-US" dirty="0" err="1" smtClean="0"/>
              <a:t>Calcium</a:t>
            </a:r>
            <a:r>
              <a:rPr lang="de-DE" altLang="en-US" dirty="0"/>
              <a:t>			</a:t>
            </a:r>
            <a:r>
              <a:rPr lang="tr-TR" altLang="en-US" dirty="0" smtClean="0"/>
              <a:t>	</a:t>
            </a:r>
            <a:r>
              <a:rPr lang="de-DE" altLang="en-US" dirty="0" smtClean="0"/>
              <a:t>2.5 </a:t>
            </a:r>
            <a:endParaRPr lang="de-DE" altLang="en-US" dirty="0"/>
          </a:p>
          <a:p>
            <a:pPr>
              <a:buFontTx/>
              <a:buNone/>
              <a:defRPr/>
            </a:pPr>
            <a:r>
              <a:rPr lang="de-DE" altLang="en-US" dirty="0" err="1" smtClean="0"/>
              <a:t>Magne</a:t>
            </a:r>
            <a:r>
              <a:rPr lang="tr-TR" altLang="en-US" dirty="0" smtClean="0"/>
              <a:t>si</a:t>
            </a:r>
            <a:r>
              <a:rPr lang="de-DE" altLang="en-US" dirty="0" smtClean="0"/>
              <a:t>um</a:t>
            </a:r>
            <a:r>
              <a:rPr lang="de-DE" altLang="en-US" dirty="0"/>
              <a:t>			</a:t>
            </a:r>
            <a:r>
              <a:rPr lang="de-DE" altLang="en-US" dirty="0" smtClean="0"/>
              <a:t>1 </a:t>
            </a:r>
            <a:endParaRPr lang="de-DE" altLang="en-US" dirty="0"/>
          </a:p>
          <a:p>
            <a:pPr>
              <a:buFontTx/>
              <a:buNone/>
              <a:defRPr/>
            </a:pPr>
            <a:r>
              <a:rPr lang="de-DE" altLang="en-US" dirty="0" err="1" smtClean="0">
                <a:solidFill>
                  <a:srgbClr val="FFFF00"/>
                </a:solidFill>
              </a:rPr>
              <a:t>To</a:t>
            </a:r>
            <a:r>
              <a:rPr lang="tr-TR" altLang="en-US" dirty="0" err="1" smtClean="0">
                <a:solidFill>
                  <a:srgbClr val="FFFF00"/>
                </a:solidFill>
              </a:rPr>
              <a:t>tal</a:t>
            </a:r>
            <a:r>
              <a:rPr lang="tr-TR" altLang="en-US" dirty="0" smtClean="0">
                <a:solidFill>
                  <a:srgbClr val="FFFF00"/>
                </a:solidFill>
              </a:rPr>
              <a:t>	</a:t>
            </a:r>
            <a:r>
              <a:rPr lang="de-DE" altLang="en-US" dirty="0">
                <a:solidFill>
                  <a:srgbClr val="FFFF00"/>
                </a:solidFill>
              </a:rPr>
              <a:t>				7.5 mmol/l</a:t>
            </a:r>
            <a:endParaRPr lang="tr-T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400" dirty="0" smtClean="0"/>
              <a:t>An</a:t>
            </a:r>
            <a:r>
              <a:rPr lang="en-US" sz="4400" dirty="0" smtClean="0"/>
              <a:t>ions </a:t>
            </a:r>
            <a:r>
              <a:rPr lang="en-US" sz="4400" dirty="0"/>
              <a:t>not included in anion gap calculation</a:t>
            </a:r>
            <a:endParaRPr lang="tr-TR" altLang="en-US" sz="4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en-US" dirty="0"/>
              <a:t>Protein					15</a:t>
            </a:r>
          </a:p>
          <a:p>
            <a:pPr>
              <a:buFontTx/>
              <a:buNone/>
              <a:defRPr/>
            </a:pPr>
            <a:r>
              <a:rPr lang="tr-TR" altLang="en-US" dirty="0" err="1" smtClean="0"/>
              <a:t>Phosphate</a:t>
            </a:r>
            <a:r>
              <a:rPr lang="de-DE" altLang="en-US" dirty="0"/>
              <a:t>				1</a:t>
            </a:r>
          </a:p>
          <a:p>
            <a:pPr>
              <a:buFontTx/>
              <a:buNone/>
              <a:defRPr/>
            </a:pPr>
            <a:r>
              <a:rPr lang="tr-TR" altLang="en-US" dirty="0" err="1" smtClean="0"/>
              <a:t>Sulphate</a:t>
            </a:r>
            <a:r>
              <a:rPr lang="de-DE" altLang="en-US" dirty="0"/>
              <a:t>					</a:t>
            </a:r>
            <a:r>
              <a:rPr lang="de-DE" altLang="en-US" dirty="0" smtClean="0"/>
              <a:t>0.5</a:t>
            </a:r>
            <a:endParaRPr lang="de-DE" altLang="en-US" dirty="0"/>
          </a:p>
          <a:p>
            <a:pPr>
              <a:buFontTx/>
              <a:buNone/>
              <a:defRPr/>
            </a:pPr>
            <a:r>
              <a:rPr lang="de-DE" altLang="en-US" dirty="0" err="1" smtClean="0"/>
              <a:t>Organi</a:t>
            </a:r>
            <a:r>
              <a:rPr lang="tr-TR" altLang="en-US" dirty="0" smtClean="0"/>
              <a:t>c </a:t>
            </a:r>
            <a:r>
              <a:rPr lang="tr-TR" altLang="en-US" dirty="0" err="1" smtClean="0"/>
              <a:t>acids</a:t>
            </a:r>
            <a:r>
              <a:rPr lang="tr-TR" altLang="en-US" dirty="0"/>
              <a:t>			</a:t>
            </a:r>
            <a:r>
              <a:rPr lang="tr-TR" altLang="en-US" dirty="0" smtClean="0"/>
              <a:t>	</a:t>
            </a:r>
            <a:r>
              <a:rPr lang="de-DE" altLang="en-US" dirty="0" smtClean="0"/>
              <a:t>3</a:t>
            </a:r>
            <a:endParaRPr lang="de-DE" altLang="en-US" dirty="0"/>
          </a:p>
          <a:p>
            <a:pPr>
              <a:buFontTx/>
              <a:buNone/>
              <a:defRPr/>
            </a:pPr>
            <a:r>
              <a:rPr lang="de-DE" altLang="en-US" dirty="0" err="1" smtClean="0">
                <a:solidFill>
                  <a:srgbClr val="FFFF00"/>
                </a:solidFill>
              </a:rPr>
              <a:t>To</a:t>
            </a:r>
            <a:r>
              <a:rPr lang="tr-TR" altLang="en-US" dirty="0" err="1" smtClean="0">
                <a:solidFill>
                  <a:srgbClr val="FFFF00"/>
                </a:solidFill>
              </a:rPr>
              <a:t>tal</a:t>
            </a:r>
            <a:r>
              <a:rPr lang="de-DE" altLang="en-US" dirty="0">
                <a:solidFill>
                  <a:srgbClr val="FFFF00"/>
                </a:solidFill>
              </a:rPr>
              <a:t>		</a:t>
            </a:r>
            <a:r>
              <a:rPr lang="tr-TR" altLang="en-US" dirty="0" smtClean="0">
                <a:solidFill>
                  <a:srgbClr val="FFFF00"/>
                </a:solidFill>
              </a:rPr>
              <a:t>	</a:t>
            </a:r>
            <a:r>
              <a:rPr lang="de-DE" altLang="en-US" dirty="0">
                <a:solidFill>
                  <a:srgbClr val="FFFF00"/>
                </a:solidFill>
              </a:rPr>
              <a:t>			19.5 mmol/l</a:t>
            </a:r>
            <a:r>
              <a:rPr lang="de-DE" altLang="en-US" dirty="0"/>
              <a:t>	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910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0591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Acid-Base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Acidosis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Respiratory Alkalosis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Metabolic Acidosis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Metabolic Alkalosis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 Examples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2" y="1759139"/>
            <a:ext cx="8059811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Basic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Basic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-Base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Concepts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Acidosis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Case </a:t>
            </a: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Examples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Summary</a:t>
            </a:r>
            <a:endParaRPr kumimoji="0" lang="tr-TR" altLang="tr-TR" sz="2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Respiratory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acidosis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sz="2800" dirty="0"/>
              <a:t>The lungs eliminate approximately 15,000 </a:t>
            </a:r>
            <a:r>
              <a:rPr lang="en-US" sz="2800" dirty="0" err="1"/>
              <a:t>mmol</a:t>
            </a:r>
            <a:r>
              <a:rPr lang="en-US" sz="2800" dirty="0"/>
              <a:t> of CO₂ from the body per </a:t>
            </a:r>
            <a:r>
              <a:rPr lang="en-US" sz="2800" dirty="0" smtClean="0"/>
              <a:t>day.</a:t>
            </a:r>
            <a:endParaRPr lang="tr-TR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there is a problem with the lungs excreting carbon dioxide, CO₂ accumulates in the body and plasma pH tends to </a:t>
            </a:r>
            <a:r>
              <a:rPr lang="en-US" sz="2800" dirty="0" smtClean="0"/>
              <a:t>decrease.</a:t>
            </a:r>
            <a:endParaRPr lang="tr-TR" sz="2800" dirty="0" smtClean="0"/>
          </a:p>
          <a:p>
            <a:r>
              <a:rPr lang="en-US" sz="2800" dirty="0" smtClean="0"/>
              <a:t>Any </a:t>
            </a:r>
            <a:r>
              <a:rPr lang="en-US" sz="2800" dirty="0"/>
              <a:t>condition that reduces or prevents carbon dioxide excretion from the lungs can lead to respiratory acidosis.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21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Causes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63452" y="1376527"/>
            <a:ext cx="8424936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1.Airway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obstruction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2.Diseases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affecting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center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3.Mechanical: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Chest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wall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or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</a:p>
          <a:p>
            <a:pPr mar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neuromuscular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causes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…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4.Other: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Sleep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apnea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cardiac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arrest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</a:p>
          <a:p>
            <a:pPr mar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cardiogenic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shock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mechanical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hypoventilation</a:t>
            </a: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…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Symptoms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symptoms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carbon</a:t>
            </a:r>
            <a:r>
              <a:rPr lang="tr-TR" sz="2800" dirty="0"/>
              <a:t> </a:t>
            </a:r>
            <a:r>
              <a:rPr lang="tr-TR" sz="2800" dirty="0" err="1"/>
              <a:t>dioxide</a:t>
            </a:r>
            <a:r>
              <a:rPr lang="tr-TR" sz="2800" dirty="0"/>
              <a:t> </a:t>
            </a:r>
            <a:r>
              <a:rPr lang="tr-TR" sz="2800" dirty="0" err="1" smtClean="0"/>
              <a:t>accumulation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Headache</a:t>
            </a:r>
            <a:r>
              <a:rPr lang="tr-TR" sz="2800" dirty="0"/>
              <a:t>, </a:t>
            </a:r>
            <a:r>
              <a:rPr lang="tr-TR" sz="2800" dirty="0" err="1"/>
              <a:t>tension</a:t>
            </a:r>
            <a:r>
              <a:rPr lang="tr-TR" sz="2800" dirty="0"/>
              <a:t>, </a:t>
            </a:r>
            <a:r>
              <a:rPr lang="tr-TR" sz="2800" dirty="0" err="1"/>
              <a:t>confusion</a:t>
            </a:r>
            <a:r>
              <a:rPr lang="tr-TR" sz="2800" dirty="0"/>
              <a:t>, </a:t>
            </a:r>
            <a:r>
              <a:rPr lang="tr-TR" sz="2800" dirty="0" err="1"/>
              <a:t>restlessness</a:t>
            </a:r>
            <a:r>
              <a:rPr lang="tr-TR" sz="2800" dirty="0"/>
              <a:t>, </a:t>
            </a:r>
            <a:r>
              <a:rPr lang="tr-TR" sz="2800" dirty="0" err="1"/>
              <a:t>tremors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drowsiness</a:t>
            </a:r>
            <a:r>
              <a:rPr lang="tr-TR" sz="2800" dirty="0"/>
              <a:t> (</a:t>
            </a:r>
            <a:r>
              <a:rPr lang="tr-TR" sz="2800" dirty="0" err="1"/>
              <a:t>carbon</a:t>
            </a:r>
            <a:r>
              <a:rPr lang="tr-TR" sz="2800" dirty="0"/>
              <a:t> </a:t>
            </a:r>
            <a:r>
              <a:rPr lang="tr-TR" sz="2800" dirty="0" err="1"/>
              <a:t>dioxide</a:t>
            </a:r>
            <a:r>
              <a:rPr lang="tr-TR" sz="2800" dirty="0"/>
              <a:t> </a:t>
            </a:r>
            <a:r>
              <a:rPr lang="tr-TR" sz="2800" dirty="0" err="1"/>
              <a:t>narcosis</a:t>
            </a:r>
            <a:r>
              <a:rPr lang="tr-TR" sz="2800" dirty="0"/>
              <a:t>) </a:t>
            </a:r>
            <a:r>
              <a:rPr lang="tr-TR" sz="2800" dirty="0" err="1"/>
              <a:t>may</a:t>
            </a:r>
            <a:r>
              <a:rPr lang="tr-TR" sz="2800" dirty="0"/>
              <a:t> </a:t>
            </a:r>
            <a:r>
              <a:rPr lang="tr-TR" sz="2800" dirty="0" err="1" smtClean="0"/>
              <a:t>occur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Tachycardia</a:t>
            </a:r>
            <a:r>
              <a:rPr lang="tr-TR" sz="2800" dirty="0"/>
              <a:t>, </a:t>
            </a:r>
            <a:r>
              <a:rPr lang="tr-TR" sz="2800" dirty="0" err="1"/>
              <a:t>peripheral</a:t>
            </a:r>
            <a:r>
              <a:rPr lang="tr-TR" sz="2800" dirty="0"/>
              <a:t> </a:t>
            </a:r>
            <a:r>
              <a:rPr lang="tr-TR" sz="2800" dirty="0" err="1"/>
              <a:t>vasodilation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ventricular</a:t>
            </a:r>
            <a:r>
              <a:rPr lang="tr-TR" sz="2800" dirty="0"/>
              <a:t> </a:t>
            </a:r>
            <a:r>
              <a:rPr lang="tr-TR" sz="2800" dirty="0" err="1"/>
              <a:t>arrhythmias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</a:t>
            </a:r>
            <a:r>
              <a:rPr lang="tr-TR" sz="2800" dirty="0" err="1"/>
              <a:t>accompany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condition</a:t>
            </a:r>
            <a:r>
              <a:rPr lang="tr-TR" sz="2800" dirty="0"/>
              <a:t>. </a:t>
            </a:r>
            <a:r>
              <a:rPr lang="tr-TR" sz="2800" dirty="0" err="1"/>
              <a:t>Hypercapnia</a:t>
            </a:r>
            <a:r>
              <a:rPr lang="tr-TR" sz="2800" dirty="0"/>
              <a:t> </a:t>
            </a:r>
            <a:r>
              <a:rPr lang="tr-TR" sz="2800" dirty="0" err="1"/>
              <a:t>increases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 </a:t>
            </a:r>
            <a:r>
              <a:rPr lang="tr-TR" sz="2800" dirty="0" err="1"/>
              <a:t>excretion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kidneys</a:t>
            </a:r>
            <a:r>
              <a:rPr lang="tr-TR" sz="2800" dirty="0"/>
              <a:t>, </a:t>
            </a:r>
            <a:r>
              <a:rPr lang="tr-TR" sz="2800" dirty="0" err="1"/>
              <a:t>thereby</a:t>
            </a:r>
            <a:r>
              <a:rPr lang="tr-TR" sz="2800" dirty="0"/>
              <a:t> </a:t>
            </a:r>
            <a:r>
              <a:rPr lang="tr-TR" sz="2800" dirty="0" err="1"/>
              <a:t>raising</a:t>
            </a:r>
            <a:r>
              <a:rPr lang="tr-TR" sz="2800" dirty="0"/>
              <a:t> </a:t>
            </a:r>
            <a:r>
              <a:rPr lang="tr-TR" sz="2800" dirty="0" err="1"/>
              <a:t>plasma</a:t>
            </a:r>
            <a:r>
              <a:rPr lang="tr-TR" sz="2800" dirty="0"/>
              <a:t> </a:t>
            </a:r>
            <a:r>
              <a:rPr lang="tr-TR" sz="2800" dirty="0" err="1"/>
              <a:t>bicarbonate</a:t>
            </a:r>
            <a:r>
              <a:rPr lang="tr-TR" sz="2800" dirty="0"/>
              <a:t> </a:t>
            </a:r>
            <a:r>
              <a:rPr lang="tr-TR" sz="2800" dirty="0" err="1"/>
              <a:t>levels</a:t>
            </a:r>
            <a:r>
              <a:rPr lang="tr-TR" sz="2800" dirty="0"/>
              <a:t>.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22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Diagnosis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first criterion is acidosis, meaning arterial pH must be below </a:t>
            </a:r>
            <a:r>
              <a:rPr lang="en-US" dirty="0" smtClean="0"/>
              <a:t>7.38.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second criterion is an increase in carbon dioxide in the </a:t>
            </a:r>
            <a:r>
              <a:rPr lang="en-US" dirty="0" smtClean="0"/>
              <a:t>plasma.</a:t>
            </a:r>
            <a:endParaRPr lang="tr-TR" dirty="0" smtClean="0"/>
          </a:p>
          <a:p>
            <a:r>
              <a:rPr lang="en-US" dirty="0" smtClean="0"/>
              <a:t>Is </a:t>
            </a:r>
            <a:r>
              <a:rPr lang="en-US" dirty="0"/>
              <a:t>there another accompanying acid-base metabolism disorder?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818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Points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5380" y="1743100"/>
            <a:ext cx="930094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1.Patient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history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and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accompanying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problems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2.Consistency of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expected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adaptive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</a:p>
          <a:p>
            <a:pPr mar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changes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with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patient’s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findings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3.Plasma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anion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gap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Environment’s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pH</a:t>
            </a:r>
            <a:r>
              <a:rPr lang="tr-TR" dirty="0">
                <a:latin typeface="Comic Sans MS" panose="030F0902030302020204" pitchFamily="66" charset="0"/>
              </a:rPr>
              <a:t> is </a:t>
            </a:r>
            <a:r>
              <a:rPr lang="tr-TR" dirty="0" err="1">
                <a:latin typeface="Comic Sans MS" panose="030F0902030302020204" pitchFamily="66" charset="0"/>
              </a:rPr>
              <a:t>very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important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for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intracellular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metabolism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functions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Therefore</a:t>
            </a:r>
            <a:r>
              <a:rPr lang="tr-TR" dirty="0">
                <a:latin typeface="Comic Sans MS" panose="030F0902030302020204" pitchFamily="66" charset="0"/>
              </a:rPr>
              <a:t>, minimal </a:t>
            </a:r>
            <a:r>
              <a:rPr lang="tr-TR" dirty="0" err="1">
                <a:latin typeface="Comic Sans MS" panose="030F0902030302020204" pitchFamily="66" charset="0"/>
              </a:rPr>
              <a:t>plasma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pH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changes</a:t>
            </a:r>
            <a:r>
              <a:rPr lang="tr-TR" dirty="0">
                <a:latin typeface="Comic Sans MS" panose="030F0902030302020204" pitchFamily="66" charset="0"/>
              </a:rPr>
              <a:t> is </a:t>
            </a:r>
            <a:r>
              <a:rPr lang="tr-TR" dirty="0" err="1">
                <a:latin typeface="Comic Sans MS" panose="030F0902030302020204" pitchFamily="66" charset="0"/>
              </a:rPr>
              <a:t>sensed</a:t>
            </a:r>
            <a:r>
              <a:rPr lang="tr-TR" dirty="0">
                <a:latin typeface="Comic Sans MS" panose="030F0902030302020204" pitchFamily="66" charset="0"/>
              </a:rPr>
              <a:t> as </a:t>
            </a:r>
            <a:r>
              <a:rPr lang="tr-TR" dirty="0" err="1">
                <a:latin typeface="Comic Sans MS" panose="030F0902030302020204" pitchFamily="66" charset="0"/>
              </a:rPr>
              <a:t>crisis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body </a:t>
            </a:r>
            <a:r>
              <a:rPr lang="tr-TR" dirty="0" err="1">
                <a:latin typeface="Comic Sans MS" panose="030F0902030302020204" pitchFamily="66" charset="0"/>
              </a:rPr>
              <a:t>tries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fix</a:t>
            </a:r>
            <a:r>
              <a:rPr lang="tr-TR" dirty="0">
                <a:latin typeface="Comic Sans MS" panose="030F0902030302020204" pitchFamily="66" charset="0"/>
              </a:rPr>
              <a:t> it </a:t>
            </a:r>
          </a:p>
          <a:p>
            <a:r>
              <a:rPr lang="tr-TR" dirty="0" err="1">
                <a:latin typeface="Comic Sans MS" panose="030F0902030302020204" pitchFamily="66" charset="0"/>
              </a:rPr>
              <a:t>Tamponade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systems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works</a:t>
            </a:r>
            <a:endParaRPr lang="en-US" dirty="0">
              <a:solidFill>
                <a:srgbClr val="FFFF00"/>
              </a:solidFill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231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tips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If a patient with respiratory acidosis does not have elevated bicarbonate (which is expected), there may be a concurrent metabolic acidosis (e.g., renal failure</a:t>
            </a:r>
            <a:r>
              <a:rPr lang="en-US" dirty="0" smtClean="0"/>
              <a:t>).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a patient with respiratory acidosis has an elevated anion gap, there may be an accompanying condition (e.g., lactic acidosis).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589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Treatment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It is aimed at the underlying cause and involves correcting </a:t>
            </a:r>
            <a:r>
              <a:rPr lang="en-US" dirty="0" smtClean="0"/>
              <a:t>respiration.</a:t>
            </a:r>
            <a:endParaRPr lang="tr-TR" dirty="0" smtClean="0"/>
          </a:p>
          <a:p>
            <a:r>
              <a:rPr lang="en-US" dirty="0" smtClean="0"/>
              <a:t>Oxygen </a:t>
            </a:r>
            <a:r>
              <a:rPr lang="en-US" dirty="0"/>
              <a:t>therapy in chronic respiratory acidosis may reduce stimulation of oxygen chemoreceptors in the respiratory center, which can worsen hypercapnia (plasma carbon dioxide may increase).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221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</a:t>
            </a:r>
            <a:r>
              <a:rPr lang="en-US" dirty="0" err="1" smtClean="0"/>
              <a:t>espiratory</a:t>
            </a:r>
            <a:r>
              <a:rPr lang="en-US" dirty="0" smtClean="0"/>
              <a:t> </a:t>
            </a:r>
            <a:r>
              <a:rPr lang="en-US" dirty="0"/>
              <a:t>alkalosis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lungs eliminate 15,000 </a:t>
            </a:r>
            <a:r>
              <a:rPr lang="en-US" dirty="0" err="1"/>
              <a:t>mmol</a:t>
            </a:r>
            <a:r>
              <a:rPr lang="en-US" dirty="0"/>
              <a:t> of CO₂ from the body per </a:t>
            </a:r>
            <a:r>
              <a:rPr lang="en-US" dirty="0" smtClean="0"/>
              <a:t>day.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the lungs excrete more carbon dioxide, plasma pH tends to </a:t>
            </a:r>
            <a:r>
              <a:rPr lang="en-US" dirty="0" smtClean="0"/>
              <a:t>increase.</a:t>
            </a:r>
            <a:endParaRPr lang="tr-TR" dirty="0" smtClean="0"/>
          </a:p>
          <a:p>
            <a:r>
              <a:rPr lang="en-US" dirty="0" smtClean="0"/>
              <a:t>Any </a:t>
            </a:r>
            <a:r>
              <a:rPr lang="en-US" dirty="0"/>
              <a:t>condition that increases carbon dioxide excretion from the lungs (such as increased respiratory rate) can lead to respiratory alkalosis.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283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Causes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1.Central </a:t>
            </a:r>
            <a:r>
              <a:rPr lang="tr-TR" dirty="0" err="1"/>
              <a:t>nervous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disorders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2.Respiratory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disorders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3.Metabolic </a:t>
            </a:r>
            <a:r>
              <a:rPr lang="tr-TR" dirty="0" err="1"/>
              <a:t>conditions</a:t>
            </a:r>
            <a:r>
              <a:rPr lang="tr-TR" dirty="0"/>
              <a:t>: </a:t>
            </a:r>
            <a:r>
              <a:rPr lang="tr-TR" dirty="0" err="1"/>
              <a:t>Salicylate</a:t>
            </a:r>
            <a:r>
              <a:rPr lang="tr-TR" dirty="0"/>
              <a:t> </a:t>
            </a:r>
            <a:r>
              <a:rPr lang="tr-TR" dirty="0" err="1"/>
              <a:t>intoxication</a:t>
            </a:r>
            <a:r>
              <a:rPr lang="tr-TR" dirty="0"/>
              <a:t>, gram-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sepsis</a:t>
            </a:r>
            <a:r>
              <a:rPr lang="tr-TR" dirty="0"/>
              <a:t>…</a:t>
            </a:r>
            <a:br>
              <a:rPr lang="tr-TR" dirty="0"/>
            </a:br>
            <a:r>
              <a:rPr lang="tr-TR" dirty="0" smtClean="0"/>
              <a:t>4.Other</a:t>
            </a:r>
            <a:r>
              <a:rPr lang="tr-TR" dirty="0"/>
              <a:t>: </a:t>
            </a:r>
            <a:r>
              <a:rPr lang="tr-TR" dirty="0" err="1"/>
              <a:t>Hypoxia</a:t>
            </a:r>
            <a:r>
              <a:rPr lang="tr-TR" dirty="0"/>
              <a:t>, severe </a:t>
            </a:r>
            <a:r>
              <a:rPr lang="tr-TR" dirty="0" err="1"/>
              <a:t>pain</a:t>
            </a:r>
            <a:r>
              <a:rPr lang="tr-TR" dirty="0"/>
              <a:t>, severe </a:t>
            </a:r>
            <a:r>
              <a:rPr lang="tr-TR" dirty="0" err="1"/>
              <a:t>anemia</a:t>
            </a:r>
            <a:r>
              <a:rPr lang="tr-TR" dirty="0"/>
              <a:t>,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altitude</a:t>
            </a:r>
            <a:r>
              <a:rPr lang="tr-TR" dirty="0"/>
              <a:t>, </a:t>
            </a:r>
            <a:r>
              <a:rPr lang="tr-TR" dirty="0" err="1"/>
              <a:t>excessive</a:t>
            </a:r>
            <a:r>
              <a:rPr lang="tr-TR" dirty="0"/>
              <a:t> </a:t>
            </a:r>
            <a:r>
              <a:rPr lang="tr-TR" dirty="0" err="1"/>
              <a:t>mechanical</a:t>
            </a:r>
            <a:r>
              <a:rPr lang="tr-TR" dirty="0"/>
              <a:t> </a:t>
            </a:r>
            <a:r>
              <a:rPr lang="tr-TR" dirty="0" err="1"/>
              <a:t>ventilation</a:t>
            </a:r>
            <a:r>
              <a:rPr lang="tr-TR" dirty="0"/>
              <a:t>…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528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Symptoms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sz="2800" dirty="0"/>
              <a:t>Symptoms are related to decreased cerebral blood flow caused by acute respiratory </a:t>
            </a:r>
            <a:r>
              <a:rPr lang="en-US" sz="2800" dirty="0" smtClean="0"/>
              <a:t>alkalosis.</a:t>
            </a:r>
            <a:endParaRPr lang="tr-TR" sz="2800" dirty="0" smtClean="0"/>
          </a:p>
          <a:p>
            <a:r>
              <a:rPr lang="en-US" sz="2800" dirty="0" smtClean="0"/>
              <a:t>Numbness</a:t>
            </a:r>
            <a:r>
              <a:rPr lang="en-US" sz="2800" dirty="0"/>
              <a:t>, muscle cramps, lightheadedness, confusion, dizziness, and fainting may </a:t>
            </a:r>
            <a:r>
              <a:rPr lang="en-US" sz="2800" dirty="0" smtClean="0"/>
              <a:t>occur.</a:t>
            </a:r>
            <a:endParaRPr lang="tr-TR" sz="2800" dirty="0" smtClean="0"/>
          </a:p>
          <a:p>
            <a:r>
              <a:rPr lang="en-US" sz="2800" dirty="0" smtClean="0"/>
              <a:t>Chest </a:t>
            </a:r>
            <a:r>
              <a:rPr lang="en-US" sz="2800" dirty="0"/>
              <a:t>pain and arrhythmias may accompany the </a:t>
            </a:r>
            <a:r>
              <a:rPr lang="en-US" sz="2800" dirty="0" smtClean="0"/>
              <a:t>condition.</a:t>
            </a:r>
            <a:endParaRPr lang="tr-TR" sz="2800" dirty="0" smtClean="0"/>
          </a:p>
          <a:p>
            <a:r>
              <a:rPr lang="en-US" sz="2800" dirty="0" err="1" smtClean="0"/>
              <a:t>Hypocapnia</a:t>
            </a:r>
            <a:r>
              <a:rPr lang="en-US" sz="2800" dirty="0" smtClean="0"/>
              <a:t> </a:t>
            </a:r>
            <a:r>
              <a:rPr lang="en-US" sz="2800" dirty="0"/>
              <a:t>reduces renal acid excretion, leading to a decrease in plasma bicarbonate levels</a:t>
            </a:r>
            <a:r>
              <a:rPr lang="en-US" dirty="0"/>
              <a:t>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287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Symptoms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anion gap may increase slightly due to increased production of lactic acid and citric acid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There </a:t>
            </a:r>
            <a:r>
              <a:rPr lang="en-US" dirty="0"/>
              <a:t>are also symptoms related to the underlying disease causing respiratory alkalosis.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814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Diagnosis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first criterion </a:t>
            </a:r>
            <a:r>
              <a:rPr lang="tr-TR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alkalosis, meaning arterial pH must be above </a:t>
            </a:r>
            <a:r>
              <a:rPr lang="en-US" dirty="0" smtClean="0"/>
              <a:t>7.42.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second criterion is a decrease in carbon dioxide in the </a:t>
            </a:r>
            <a:r>
              <a:rPr lang="en-US" dirty="0" smtClean="0"/>
              <a:t>plasma.</a:t>
            </a:r>
            <a:endParaRPr lang="tr-TR" dirty="0" smtClean="0"/>
          </a:p>
          <a:p>
            <a:r>
              <a:rPr lang="en-US" dirty="0" smtClean="0"/>
              <a:t>Is </a:t>
            </a:r>
            <a:r>
              <a:rPr lang="en-US" dirty="0"/>
              <a:t>there another accompanying acid-base disorder?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121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tips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sz="2800" dirty="0"/>
              <a:t>If a patient with respiratory alkalosis does not have a decreased bicarbonate level (which would be expected), there may be a concurrent metabolic alkalosis (e.g., vomiting</a:t>
            </a:r>
            <a:r>
              <a:rPr lang="en-US" sz="2800" dirty="0" smtClean="0"/>
              <a:t>).</a:t>
            </a:r>
            <a:endParaRPr lang="tr-TR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a patient with respiratory alkalosis has an elevated anion gap, there may be an accompanying</a:t>
            </a:r>
            <a:r>
              <a:rPr lang="en-US" dirty="0"/>
              <a:t> condition (e.g., alcohol intoxication).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8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Treatment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28" y="1239044"/>
            <a:ext cx="9004300" cy="4251325"/>
          </a:xfrm>
        </p:spPr>
        <p:txBody>
          <a:bodyPr/>
          <a:lstStyle/>
          <a:p>
            <a:r>
              <a:rPr lang="en-US" sz="2800" dirty="0"/>
              <a:t>Treatment is aimed at the underlying cause, and hyperventilation should be </a:t>
            </a:r>
            <a:r>
              <a:rPr lang="en-US" sz="2800" dirty="0" smtClean="0"/>
              <a:t>prevented.</a:t>
            </a:r>
            <a:endParaRPr lang="tr-TR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there is pain, analgesics may be helpful; if oxygen is low, oxygen should be administered; if anxiety is present, relieving tension can be </a:t>
            </a:r>
            <a:r>
              <a:rPr lang="en-US" sz="2800" dirty="0" smtClean="0"/>
              <a:t>beneficial.</a:t>
            </a:r>
            <a:endParaRPr lang="tr-TR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patients presenting to the emergency department in a panic state, breathing into a closed system such as a paper bag may help calm them down.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475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Treatment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If it is related to high altitude, acetazolamide may be beneficial.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09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446956"/>
            <a:ext cx="9004300" cy="5832648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/>
              <a:t>Creatinine</a:t>
            </a:r>
            <a:r>
              <a:rPr lang="tr-TR" sz="2400" dirty="0"/>
              <a:t>    		0.6-1.2 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BUN           		10-20 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 err="1"/>
              <a:t>Na</a:t>
            </a:r>
            <a:r>
              <a:rPr lang="tr-TR" sz="2400" baseline="30000" dirty="0"/>
              <a:t>+</a:t>
            </a:r>
            <a:r>
              <a:rPr lang="tr-TR" sz="2400" dirty="0"/>
              <a:t>            		135-145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K</a:t>
            </a:r>
            <a:r>
              <a:rPr lang="tr-TR" sz="2400" baseline="30000" dirty="0"/>
              <a:t>+</a:t>
            </a:r>
            <a:r>
              <a:rPr lang="tr-TR" sz="2400" dirty="0"/>
              <a:t>             		3.5-5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Cl</a:t>
            </a:r>
            <a:r>
              <a:rPr lang="tr-TR" sz="2400" baseline="30000" dirty="0"/>
              <a:t>-</a:t>
            </a:r>
            <a:r>
              <a:rPr lang="tr-TR" sz="2400" dirty="0"/>
              <a:t>             		95-105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 err="1"/>
              <a:t>Bicarbonate</a:t>
            </a:r>
            <a:r>
              <a:rPr lang="tr-TR" sz="2400" dirty="0"/>
              <a:t> (HCO</a:t>
            </a:r>
            <a:r>
              <a:rPr lang="tr-TR" sz="2400" baseline="-25000" dirty="0"/>
              <a:t>3</a:t>
            </a:r>
            <a:r>
              <a:rPr lang="tr-TR" sz="2400" baseline="30000" dirty="0"/>
              <a:t>-</a:t>
            </a:r>
            <a:r>
              <a:rPr lang="tr-TR" sz="2400" dirty="0"/>
              <a:t>) 	22-26 </a:t>
            </a:r>
            <a:r>
              <a:rPr lang="tr-TR" sz="2400" dirty="0" err="1"/>
              <a:t>mmol</a:t>
            </a:r>
            <a:r>
              <a:rPr lang="tr-TR" sz="2400" dirty="0"/>
              <a:t>/l</a:t>
            </a:r>
            <a:endParaRPr lang="en-US" sz="2400" dirty="0"/>
          </a:p>
          <a:p>
            <a:pPr marL="0" indent="0">
              <a:buNone/>
            </a:pPr>
            <a:r>
              <a:rPr lang="tr-TR" sz="2400" dirty="0">
                <a:solidFill>
                  <a:srgbClr val="FFFF00"/>
                </a:solidFill>
              </a:rPr>
              <a:t>H</a:t>
            </a:r>
            <a:r>
              <a:rPr lang="tr-TR" sz="2400" baseline="30000" dirty="0">
                <a:solidFill>
                  <a:srgbClr val="FFFF00"/>
                </a:solidFill>
              </a:rPr>
              <a:t>+</a:t>
            </a:r>
            <a:r>
              <a:rPr lang="tr-TR" sz="2400" dirty="0">
                <a:solidFill>
                  <a:srgbClr val="FFFF00"/>
                </a:solidFill>
              </a:rPr>
              <a:t>            		35-45 </a:t>
            </a:r>
            <a:r>
              <a:rPr lang="tr-TR" sz="2400" dirty="0" err="1">
                <a:solidFill>
                  <a:srgbClr val="FFFF00"/>
                </a:solidFill>
              </a:rPr>
              <a:t>nanomol</a:t>
            </a:r>
            <a:r>
              <a:rPr lang="tr-TR" sz="2400" dirty="0">
                <a:solidFill>
                  <a:srgbClr val="FFFF00"/>
                </a:solidFill>
              </a:rPr>
              <a:t>/l=0.035-0.045 </a:t>
            </a:r>
            <a:r>
              <a:rPr lang="tr-TR" sz="2400" dirty="0" err="1">
                <a:solidFill>
                  <a:srgbClr val="FFFF00"/>
                </a:solidFill>
              </a:rPr>
              <a:t>mmol</a:t>
            </a:r>
            <a:r>
              <a:rPr lang="tr-TR" sz="2400" dirty="0">
                <a:solidFill>
                  <a:srgbClr val="FFFF00"/>
                </a:solidFill>
              </a:rPr>
              <a:t>/litre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2400" dirty="0"/>
              <a:t>Ca</a:t>
            </a:r>
            <a:r>
              <a:rPr lang="tr-TR" sz="2400" baseline="30000" dirty="0"/>
              <a:t>+2  </a:t>
            </a:r>
            <a:r>
              <a:rPr lang="tr-TR" sz="2400" dirty="0"/>
              <a:t>			9-10.5 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/>
              <a:t>Mg</a:t>
            </a:r>
            <a:r>
              <a:rPr lang="tr-TR" sz="2400" baseline="30000" dirty="0"/>
              <a:t>+2			</a:t>
            </a:r>
            <a:r>
              <a:rPr lang="tr-TR" sz="2400" dirty="0"/>
              <a:t>1.8-3 mg/dl</a:t>
            </a:r>
            <a:endParaRPr lang="en-US" sz="2400" dirty="0"/>
          </a:p>
          <a:p>
            <a:pPr marL="0" indent="0">
              <a:buNone/>
            </a:pPr>
            <a:r>
              <a:rPr lang="tr-TR" sz="2400" dirty="0" err="1"/>
              <a:t>Phosphorus</a:t>
            </a:r>
            <a:r>
              <a:rPr lang="tr-TR" sz="2400" dirty="0"/>
              <a:t>		3-4.5 mg/dl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536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assessment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7428" y="1296244"/>
            <a:ext cx="789198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1.Was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good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patient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history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taken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2.Are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arterial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blood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gas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findings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internally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consistent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3.Is it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alkalosis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4.Is it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respiratory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tr-TR" sz="2800" dirty="0" smtClean="0">
                <a:latin typeface="+mj-lt"/>
              </a:rPr>
              <a:t>5.</a:t>
            </a:r>
            <a:r>
              <a:rPr lang="en-US" sz="2800" dirty="0" smtClean="0">
                <a:latin typeface="+mj-lt"/>
              </a:rPr>
              <a:t>Are </a:t>
            </a:r>
            <a:r>
              <a:rPr lang="en-US" sz="2800" dirty="0">
                <a:latin typeface="+mj-lt"/>
              </a:rPr>
              <a:t>the adaptive changes as </a:t>
            </a:r>
            <a:r>
              <a:rPr lang="en-US" sz="2800" dirty="0" smtClean="0">
                <a:latin typeface="+mj-lt"/>
              </a:rPr>
              <a:t>expected?</a:t>
            </a:r>
            <a:r>
              <a:rPr lang="tr-TR" sz="2800" b="0" dirty="0">
                <a:latin typeface="+mj-lt"/>
              </a:rPr>
              <a:t> </a:t>
            </a:r>
            <a:endParaRPr lang="tr-TR" sz="2800" b="0" dirty="0" smtClean="0">
              <a:latin typeface="+mj-lt"/>
            </a:endParaRP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Simple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mixed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Acute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chronic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Acute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chronic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6.What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anion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gap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6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Practical</a:t>
            </a:r>
            <a:r>
              <a:rPr lang="en-US" dirty="0" smtClean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assessment</a:t>
            </a:r>
            <a:endParaRPr lang="en-US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1188941"/>
            <a:ext cx="849783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7.What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expected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acid-base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disturbance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patient’s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condition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(s)?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8.Have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we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identified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underlying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cause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illness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9.What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patient’s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hydration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status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10.Are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other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electrolyte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imbalances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accompanying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problems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11.Is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kidney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/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heart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dysfunction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tr-TR" altLang="tr-TR" dirty="0">
                <a:solidFill>
                  <a:srgbClr val="FFFF00"/>
                </a:solidFill>
              </a:rPr>
              <a:t>2.Are </a:t>
            </a:r>
            <a:r>
              <a:rPr lang="tr-TR" altLang="tr-TR" dirty="0" err="1">
                <a:solidFill>
                  <a:srgbClr val="FFFF00"/>
                </a:solidFill>
              </a:rPr>
              <a:t>the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arterial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blood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gas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findings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internally</a:t>
            </a:r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consistent</a:t>
            </a:r>
            <a:r>
              <a:rPr lang="tr-TR" altLang="tr-TR" dirty="0">
                <a:solidFill>
                  <a:srgbClr val="FFFF00"/>
                </a:solidFill>
              </a:rPr>
              <a:t>?</a:t>
            </a:r>
            <a:endParaRPr lang="tr-TR" altLang="tr-TR" b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Henderson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 smtClean="0">
                <a:latin typeface="Comic Sans MS" panose="030F0902030302020204" pitchFamily="66" charset="0"/>
              </a:rPr>
              <a:t>equation</a:t>
            </a:r>
            <a:endParaRPr lang="tr-TR" altLang="en-US" dirty="0" smtClean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dirty="0" err="1">
                <a:latin typeface="Comic Sans MS" panose="030F0902030302020204" pitchFamily="66" charset="0"/>
              </a:rPr>
              <a:t>Relationship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between</a:t>
            </a:r>
            <a:r>
              <a:rPr lang="de-DE" dirty="0">
                <a:latin typeface="Comic Sans MS" panose="030F0902030302020204" pitchFamily="66" charset="0"/>
              </a:rPr>
              <a:t> hydrogen </a:t>
            </a:r>
            <a:r>
              <a:rPr lang="de-DE" dirty="0" err="1">
                <a:latin typeface="Comic Sans MS" panose="030F0902030302020204" pitchFamily="66" charset="0"/>
              </a:rPr>
              <a:t>concentration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pH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101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 dirty="0" err="1" smtClean="0"/>
              <a:t>Expected</a:t>
            </a:r>
            <a:r>
              <a:rPr lang="tr-TR" altLang="en-US" sz="3300" dirty="0" smtClean="0"/>
              <a:t> </a:t>
            </a:r>
            <a:r>
              <a:rPr lang="tr-TR" altLang="en-US" sz="3300" dirty="0" err="1" smtClean="0"/>
              <a:t>acid-base</a:t>
            </a:r>
            <a:r>
              <a:rPr lang="tr-TR" altLang="en-US" sz="3300" dirty="0" smtClean="0"/>
              <a:t> </a:t>
            </a:r>
            <a:r>
              <a:rPr lang="tr-TR" altLang="en-US" sz="3300" dirty="0" err="1" smtClean="0"/>
              <a:t>disorder</a:t>
            </a:r>
            <a:endParaRPr lang="tr-TR" altLang="en-US" sz="33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en-US" sz="2800" dirty="0" err="1" smtClean="0"/>
              <a:t>Kidney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failure</a:t>
            </a:r>
            <a:r>
              <a:rPr lang="tr-TR" altLang="en-US" sz="2800" dirty="0"/>
              <a:t>	</a:t>
            </a:r>
            <a:r>
              <a:rPr lang="tr-TR" altLang="en-US" sz="2800" dirty="0" smtClean="0"/>
              <a:t>	 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Chronic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obs</a:t>
            </a:r>
            <a:r>
              <a:rPr lang="tr-TR" altLang="en-US" sz="2800" dirty="0" smtClean="0"/>
              <a:t>. </a:t>
            </a:r>
            <a:r>
              <a:rPr lang="tr-TR" altLang="en-US" sz="2800" dirty="0" err="1" smtClean="0"/>
              <a:t>lung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disease</a:t>
            </a:r>
            <a:r>
              <a:rPr lang="tr-TR" altLang="en-US" sz="2800" dirty="0" smtClean="0"/>
              <a:t>	</a:t>
            </a:r>
            <a:r>
              <a:rPr lang="tr-TR" altLang="en-US" sz="2800" dirty="0" err="1" smtClean="0"/>
              <a:t>Respiratory</a:t>
            </a:r>
            <a:r>
              <a:rPr lang="tr-TR" altLang="en-US" sz="2800" dirty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Diarrhea</a:t>
            </a:r>
            <a:r>
              <a:rPr lang="tr-TR" altLang="en-US" sz="2800" dirty="0" smtClean="0"/>
              <a:t>	</a:t>
            </a:r>
            <a:r>
              <a:rPr lang="tr-TR" altLang="en-US" sz="2800" dirty="0"/>
              <a:t>	</a:t>
            </a:r>
            <a:r>
              <a:rPr lang="tr-TR" altLang="en-US" sz="2800" dirty="0" smtClean="0"/>
              <a:t>	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Nasogatric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aspiration</a:t>
            </a:r>
            <a:r>
              <a:rPr lang="tr-TR" altLang="en-US" sz="2800" dirty="0" smtClean="0"/>
              <a:t>	</a:t>
            </a:r>
            <a:r>
              <a:rPr lang="tr-TR" altLang="en-US" sz="2800" dirty="0"/>
              <a:t>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alkalosis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 err="1" smtClean="0"/>
              <a:t>Biliary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drainage</a:t>
            </a:r>
            <a:r>
              <a:rPr lang="tr-TR" altLang="en-US" sz="2800" dirty="0"/>
              <a:t>		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sz="2800" dirty="0" err="1"/>
              <a:t>Salicylate</a:t>
            </a:r>
            <a:r>
              <a:rPr lang="tr-TR" sz="2800" dirty="0"/>
              <a:t> </a:t>
            </a:r>
            <a:r>
              <a:rPr lang="tr-TR" sz="2800" dirty="0" err="1"/>
              <a:t>intoxication</a:t>
            </a:r>
            <a:r>
              <a:rPr lang="tr-TR" sz="2800" dirty="0"/>
              <a:t> </a:t>
            </a:r>
            <a:r>
              <a:rPr lang="tr-TR" sz="2800" dirty="0" smtClean="0"/>
              <a:t>	</a:t>
            </a:r>
            <a:r>
              <a:rPr lang="tr-TR" altLang="en-US" sz="2800" dirty="0"/>
              <a:t>	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acidosis</a:t>
            </a:r>
            <a:endParaRPr lang="tr-TR" altLang="en-US" sz="2800" dirty="0"/>
          </a:p>
          <a:p>
            <a:pPr>
              <a:buFontTx/>
              <a:buNone/>
              <a:defRPr/>
            </a:pPr>
            <a:r>
              <a:rPr lang="tr-TR" altLang="en-US" sz="2800" dirty="0"/>
              <a:t>						</a:t>
            </a:r>
            <a:r>
              <a:rPr lang="tr-TR" altLang="en-US" sz="2800" dirty="0" err="1" smtClean="0"/>
              <a:t>Respiratory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alkalosis</a:t>
            </a:r>
            <a:endParaRPr lang="tr-TR" altLang="en-US" sz="2800" dirty="0"/>
          </a:p>
          <a:p>
            <a:pPr>
              <a:buNone/>
              <a:defRPr/>
            </a:pPr>
            <a:r>
              <a:rPr lang="tr-TR" altLang="en-US" sz="2800" dirty="0" err="1" smtClean="0"/>
              <a:t>Diuretics</a:t>
            </a:r>
            <a:r>
              <a:rPr lang="de-DE" altLang="en-US" sz="2800" dirty="0"/>
              <a:t>	</a:t>
            </a:r>
            <a:r>
              <a:rPr lang="tr-TR" altLang="en-US" sz="2800" dirty="0"/>
              <a:t> 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acidosis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Metabolic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alkalosis</a:t>
            </a:r>
            <a:endParaRPr lang="tr-TR" altLang="en-US" sz="2800" dirty="0"/>
          </a:p>
          <a:p>
            <a:pPr>
              <a:buFontTx/>
              <a:buNone/>
              <a:defRPr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906993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 dirty="0" err="1"/>
              <a:t>Expected</a:t>
            </a:r>
            <a:r>
              <a:rPr lang="tr-TR" altLang="en-US" sz="3300" dirty="0"/>
              <a:t> </a:t>
            </a:r>
            <a:r>
              <a:rPr lang="tr-TR" altLang="en-US" sz="3300" dirty="0" err="1"/>
              <a:t>acid-base</a:t>
            </a:r>
            <a:r>
              <a:rPr lang="tr-TR" altLang="en-US" sz="3300" dirty="0"/>
              <a:t> </a:t>
            </a:r>
            <a:r>
              <a:rPr lang="tr-TR" altLang="en-US" sz="3300" dirty="0" err="1"/>
              <a:t>disorder</a:t>
            </a:r>
            <a:endParaRPr lang="tr-TR" altLang="en-US" sz="33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de-DE" altLang="en-US" sz="2400" dirty="0" smtClean="0"/>
              <a:t>Methanol (</a:t>
            </a:r>
            <a:r>
              <a:rPr lang="tr-TR" altLang="en-US" sz="2400" dirty="0" err="1" smtClean="0"/>
              <a:t>fake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alcohol</a:t>
            </a:r>
            <a:r>
              <a:rPr lang="de-DE" altLang="en-US" sz="2400" dirty="0" smtClean="0"/>
              <a:t>)</a:t>
            </a:r>
            <a:r>
              <a:rPr lang="tr-TR" altLang="en-US" sz="2400" dirty="0" smtClean="0"/>
              <a:t> 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Alcohol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into</a:t>
            </a:r>
            <a:r>
              <a:rPr lang="tr-TR" altLang="en-US" sz="2400" dirty="0" err="1" smtClean="0"/>
              <a:t>xication</a:t>
            </a:r>
            <a:r>
              <a:rPr lang="tr-TR" altLang="en-US" sz="2400" dirty="0" smtClean="0"/>
              <a:t>	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sz="2400" dirty="0" err="1"/>
              <a:t>Ethylene</a:t>
            </a:r>
            <a:r>
              <a:rPr lang="tr-TR" sz="2400" dirty="0"/>
              <a:t> </a:t>
            </a:r>
            <a:r>
              <a:rPr lang="tr-TR" sz="2400" dirty="0" err="1"/>
              <a:t>glycol</a:t>
            </a:r>
            <a:r>
              <a:rPr lang="tr-TR" sz="2400" dirty="0"/>
              <a:t> </a:t>
            </a:r>
            <a:r>
              <a:rPr lang="tr-TR" altLang="en-US" sz="2400" dirty="0"/>
              <a:t>	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Liver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failure</a:t>
            </a:r>
            <a:r>
              <a:rPr lang="tr-TR" altLang="en-US" sz="2400" dirty="0" smtClean="0"/>
              <a:t>		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sz="2400" dirty="0" err="1"/>
              <a:t>Diabetic</a:t>
            </a:r>
            <a:r>
              <a:rPr lang="tr-TR" sz="2400" dirty="0"/>
              <a:t> </a:t>
            </a:r>
            <a:r>
              <a:rPr lang="tr-TR" sz="2400" dirty="0" err="1"/>
              <a:t>ketoacidosis</a:t>
            </a:r>
            <a:r>
              <a:rPr lang="tr-TR" sz="2400" dirty="0"/>
              <a:t> </a:t>
            </a:r>
            <a:r>
              <a:rPr lang="tr-TR" altLang="en-US" sz="2400" dirty="0"/>
              <a:t>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/>
              <a:t>Sepsis</a:t>
            </a:r>
            <a:r>
              <a:rPr lang="tr-TR" altLang="en-US" sz="2400" dirty="0"/>
              <a:t> 				</a:t>
            </a:r>
            <a:r>
              <a:rPr lang="tr-TR" altLang="en-US" sz="2400" dirty="0" err="1"/>
              <a:t>Metabolic</a:t>
            </a:r>
            <a:r>
              <a:rPr lang="tr-TR" altLang="en-US" sz="2400" dirty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Fasting</a:t>
            </a:r>
            <a:r>
              <a:rPr lang="tr-TR" altLang="en-US" sz="2400" dirty="0"/>
              <a:t>			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35148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300" dirty="0" err="1"/>
              <a:t>Expected</a:t>
            </a:r>
            <a:r>
              <a:rPr lang="tr-TR" altLang="en-US" sz="3300" dirty="0"/>
              <a:t> </a:t>
            </a:r>
            <a:r>
              <a:rPr lang="tr-TR" altLang="en-US" sz="3300" dirty="0" err="1"/>
              <a:t>acid-base</a:t>
            </a:r>
            <a:r>
              <a:rPr lang="tr-TR" altLang="en-US" sz="3300" dirty="0"/>
              <a:t> </a:t>
            </a:r>
            <a:r>
              <a:rPr lang="tr-TR" altLang="en-US" sz="3300" dirty="0" err="1"/>
              <a:t>disorder</a:t>
            </a:r>
            <a:endParaRPr lang="tr-TR" altLang="en-US" sz="33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sz="2400" dirty="0" err="1"/>
              <a:t>Cardiogenic</a:t>
            </a:r>
            <a:r>
              <a:rPr lang="tr-TR" sz="2400" dirty="0"/>
              <a:t> </a:t>
            </a:r>
            <a:r>
              <a:rPr lang="tr-TR" sz="2400" dirty="0" err="1"/>
              <a:t>shock</a:t>
            </a:r>
            <a:r>
              <a:rPr lang="tr-TR" sz="2400" dirty="0"/>
              <a:t> </a:t>
            </a:r>
            <a:r>
              <a:rPr lang="tr-TR" altLang="en-US" sz="2400" dirty="0"/>
              <a:t>		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acidosis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/>
              <a:t>	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acidosis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sz="2400" dirty="0" err="1" smtClean="0"/>
              <a:t>Primary</a:t>
            </a:r>
            <a:r>
              <a:rPr lang="tr-TR" sz="2400" dirty="0" smtClean="0"/>
              <a:t> </a:t>
            </a:r>
            <a:r>
              <a:rPr lang="tr-TR" sz="2400" dirty="0" err="1"/>
              <a:t>hyperaldosteronism</a:t>
            </a:r>
            <a:r>
              <a:rPr lang="tr-TR" sz="2400" dirty="0"/>
              <a:t> </a:t>
            </a:r>
            <a:r>
              <a:rPr lang="tr-TR" altLang="en-US" sz="2400" dirty="0" smtClean="0"/>
              <a:t>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 err="1" smtClean="0"/>
              <a:t>Intracranial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events</a:t>
            </a:r>
            <a:r>
              <a:rPr lang="tr-TR" altLang="en-US" sz="2400" dirty="0"/>
              <a:t>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FontTx/>
              <a:buNone/>
              <a:defRPr/>
            </a:pPr>
            <a:r>
              <a:rPr lang="tr-TR" altLang="en-US" sz="2400" dirty="0" smtClean="0"/>
              <a:t>Fever </a:t>
            </a:r>
            <a:r>
              <a:rPr lang="tr-TR" altLang="en-US" sz="2400" dirty="0"/>
              <a:t>	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alkalosis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Anxiety</a:t>
            </a:r>
            <a:r>
              <a:rPr lang="tr-TR" altLang="en-US" sz="2400" dirty="0"/>
              <a:t>				</a:t>
            </a:r>
            <a:r>
              <a:rPr lang="tr-TR" altLang="en-US" sz="2400" dirty="0" err="1" smtClean="0"/>
              <a:t>Respiratory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alkalosis</a:t>
            </a:r>
            <a:r>
              <a:rPr lang="tr-TR" altLang="en-US" sz="2400" dirty="0" smtClean="0"/>
              <a:t> </a:t>
            </a:r>
            <a:endParaRPr lang="tr-TR" altLang="en-US" sz="2400" dirty="0"/>
          </a:p>
          <a:p>
            <a:pPr>
              <a:buNone/>
              <a:defRPr/>
            </a:pPr>
            <a:r>
              <a:rPr lang="tr-TR" altLang="en-US" sz="2400" dirty="0" err="1" smtClean="0"/>
              <a:t>Vomiting</a:t>
            </a:r>
            <a:r>
              <a:rPr lang="tr-TR" altLang="en-US" sz="2400" dirty="0"/>
              <a:t>				</a:t>
            </a:r>
            <a:r>
              <a:rPr lang="tr-TR" altLang="en-US" sz="2400" dirty="0" err="1" smtClean="0"/>
              <a:t>Metabolic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alkalosis</a:t>
            </a:r>
            <a:r>
              <a:rPr lang="tr-TR" altLang="en-US" sz="2400" dirty="0" smtClean="0"/>
              <a:t> </a:t>
            </a: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9353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tip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Metabolic acidosis is expected in diarrhea, but if hypokalemia occurs, metabolic alkalosis may also </a:t>
            </a:r>
            <a:r>
              <a:rPr lang="en-US" dirty="0" smtClean="0"/>
              <a:t>develop</a:t>
            </a:r>
            <a:r>
              <a:rPr lang="tr-TR" dirty="0" smtClean="0"/>
              <a:t>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977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Kidneys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omic Sans MS" panose="030F0902030302020204" pitchFamily="66" charset="0"/>
              </a:rPr>
              <a:t>1.Reabsorption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bicarbonate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filtrated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from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glomeruli</a:t>
            </a:r>
            <a:r>
              <a:rPr lang="de-DE" dirty="0">
                <a:latin typeface="Comic Sans MS" panose="030F0902030302020204" pitchFamily="66" charset="0"/>
              </a:rPr>
              <a:t> (</a:t>
            </a:r>
            <a:r>
              <a:rPr lang="de-DE" dirty="0" err="1">
                <a:latin typeface="Comic Sans MS" panose="030F0902030302020204" pitchFamily="66" charset="0"/>
              </a:rPr>
              <a:t>daily</a:t>
            </a:r>
            <a:r>
              <a:rPr lang="de-DE" dirty="0">
                <a:latin typeface="Comic Sans MS" panose="030F0902030302020204" pitchFamily="66" charset="0"/>
              </a:rPr>
              <a:t> 4500 mmol)</a:t>
            </a: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omic Sans MS" panose="030F0902030302020204" pitchFamily="66" charset="0"/>
              </a:rPr>
              <a:t>2.Synthesis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new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bicarbonate</a:t>
            </a:r>
            <a:r>
              <a:rPr lang="de-DE" dirty="0">
                <a:latin typeface="Comic Sans MS" panose="030F0902030302020204" pitchFamily="66" charset="0"/>
              </a:rPr>
              <a:t> in </a:t>
            </a:r>
            <a:r>
              <a:rPr lang="de-DE" dirty="0" err="1">
                <a:latin typeface="Comic Sans MS" panose="030F0902030302020204" pitchFamily="66" charset="0"/>
              </a:rPr>
              <a:t>order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to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neutralise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acid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load</a:t>
            </a:r>
            <a:r>
              <a:rPr lang="de-DE" dirty="0">
                <a:latin typeface="Comic Sans MS" panose="030F0902030302020204" pitchFamily="66" charset="0"/>
              </a:rPr>
              <a:t> (</a:t>
            </a:r>
            <a:r>
              <a:rPr lang="de-DE" dirty="0" err="1">
                <a:latin typeface="Comic Sans MS" panose="030F0902030302020204" pitchFamily="66" charset="0"/>
              </a:rPr>
              <a:t>under</a:t>
            </a:r>
            <a:r>
              <a:rPr lang="de-DE" dirty="0">
                <a:latin typeface="Comic Sans MS" panose="030F0902030302020204" pitchFamily="66" charset="0"/>
              </a:rPr>
              <a:t> normal </a:t>
            </a:r>
            <a:r>
              <a:rPr lang="de-DE" dirty="0" err="1">
                <a:latin typeface="Comic Sans MS" panose="030F0902030302020204" pitchFamily="66" charset="0"/>
              </a:rPr>
              <a:t>conditions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daily</a:t>
            </a:r>
            <a:r>
              <a:rPr lang="de-DE" dirty="0">
                <a:latin typeface="Comic Sans MS" panose="030F0902030302020204" pitchFamily="66" charset="0"/>
              </a:rPr>
              <a:t> 60 mmol)</a:t>
            </a:r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208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Source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daily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 60 mmol (</a:t>
            </a:r>
            <a:r>
              <a:rPr lang="de-DE" sz="4000" dirty="0" err="1">
                <a:latin typeface="Comic Sans MS" charset="0"/>
                <a:ea typeface="Comic Sans MS" charset="0"/>
                <a:cs typeface="Comic Sans MS" charset="0"/>
              </a:rPr>
              <a:t>mEq</a:t>
            </a:r>
            <a:r>
              <a:rPr lang="de-DE" sz="40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1.Diet: In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general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animal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based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foods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product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Plant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based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food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produces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alkali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de-D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2.Result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daily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metabolism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3.Bicarbonate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loss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from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stool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(I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remind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once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is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no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bicarbonate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loss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from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e-DE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de-DE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402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tips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anion gap may be affected in metabolic </a:t>
            </a:r>
            <a:r>
              <a:rPr lang="en-US" dirty="0" smtClean="0"/>
              <a:t>acidosis.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a patient with an elevated anion gap, metabolic acidosis should be the first consideration.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391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Normal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0.00004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mmol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/L (40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nmol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/L), but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order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simple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calculation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expressed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as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negative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logarithm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=7.40)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have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inverse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correlation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if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increases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decreases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if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decreases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increases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Increase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acidosis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decrease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alkalosis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074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 smtClean="0"/>
              <a:t>Causes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Metabolic acidosis is classified into two types:</a:t>
            </a:r>
          </a:p>
          <a:p>
            <a:pPr marL="0" indent="0">
              <a:buNone/>
            </a:pPr>
            <a:r>
              <a:rPr lang="tr-TR" dirty="0" smtClean="0"/>
              <a:t>1.</a:t>
            </a:r>
            <a:r>
              <a:rPr lang="en-US" dirty="0" err="1" smtClean="0"/>
              <a:t>Normochloremic</a:t>
            </a:r>
            <a:r>
              <a:rPr lang="en-US" dirty="0" smtClean="0"/>
              <a:t> </a:t>
            </a:r>
            <a:r>
              <a:rPr lang="en-US" dirty="0"/>
              <a:t>(increased anion gap)</a:t>
            </a:r>
          </a:p>
          <a:p>
            <a:pPr marL="0" indent="0">
              <a:buNone/>
            </a:pPr>
            <a:r>
              <a:rPr lang="tr-TR" dirty="0" smtClean="0"/>
              <a:t>2.</a:t>
            </a:r>
            <a:r>
              <a:rPr lang="en-US" dirty="0" err="1" smtClean="0"/>
              <a:t>Hyperchloremic</a:t>
            </a:r>
            <a:r>
              <a:rPr lang="en-US" dirty="0" smtClean="0"/>
              <a:t> </a:t>
            </a:r>
            <a:r>
              <a:rPr lang="en-US" dirty="0"/>
              <a:t>(normal anion gap)</a:t>
            </a:r>
          </a:p>
          <a:p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672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err="1" smtClean="0"/>
              <a:t>Common</a:t>
            </a:r>
            <a:r>
              <a:rPr lang="tr-TR" sz="4800" dirty="0" smtClean="0"/>
              <a:t> </a:t>
            </a:r>
            <a:r>
              <a:rPr lang="tr-TR" sz="4800" dirty="0" err="1" smtClean="0"/>
              <a:t>causes</a:t>
            </a:r>
            <a:r>
              <a:rPr lang="tr-TR" sz="4800" dirty="0" smtClean="0"/>
              <a:t> of </a:t>
            </a:r>
            <a:r>
              <a:rPr lang="en-US" sz="4800" dirty="0" smtClean="0"/>
              <a:t>increased </a:t>
            </a:r>
            <a:r>
              <a:rPr lang="en-US" sz="4800" dirty="0"/>
              <a:t>anion </a:t>
            </a:r>
            <a:r>
              <a:rPr lang="en-US" sz="4800" dirty="0" smtClean="0"/>
              <a:t>gap</a:t>
            </a:r>
            <a:r>
              <a:rPr lang="tr-TR" sz="4800" dirty="0" smtClean="0"/>
              <a:t> </a:t>
            </a:r>
            <a:r>
              <a:rPr lang="tr-TR" sz="4800" dirty="0" err="1" smtClean="0"/>
              <a:t>metabolic</a:t>
            </a:r>
            <a:r>
              <a:rPr lang="tr-TR" sz="4800" dirty="0" smtClean="0"/>
              <a:t> </a:t>
            </a:r>
            <a:r>
              <a:rPr lang="tr-TR" sz="4800" dirty="0" err="1" smtClean="0"/>
              <a:t>acidosis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1404" y="1458407"/>
            <a:ext cx="8856984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Renal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failure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Diabetic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ketoacidosis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Lactic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acidosis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shock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hypoxia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tissue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perfusion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defects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Methanol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poisoning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Alcoholic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ketoacidosis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Paraldehyde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Ethylene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glycol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antifreeze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poisoning</a:t>
            </a:r>
            <a:r>
              <a:rPr kumimoji="0" lang="tr-TR" altLang="tr-TR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Salicylates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/>
              <a:t>Common</a:t>
            </a:r>
            <a:r>
              <a:rPr lang="tr-TR" sz="4400" dirty="0"/>
              <a:t> </a:t>
            </a:r>
            <a:r>
              <a:rPr lang="tr-TR" sz="4400" dirty="0" err="1"/>
              <a:t>causes</a:t>
            </a:r>
            <a:r>
              <a:rPr lang="tr-TR" sz="4400" dirty="0"/>
              <a:t> of </a:t>
            </a:r>
            <a:r>
              <a:rPr lang="tr-TR" sz="4400" dirty="0" smtClean="0"/>
              <a:t>normal</a:t>
            </a:r>
            <a:r>
              <a:rPr lang="en-US" sz="4400" dirty="0" smtClean="0"/>
              <a:t> </a:t>
            </a:r>
            <a:r>
              <a:rPr lang="en-US" sz="4400" dirty="0"/>
              <a:t>anion gap</a:t>
            </a:r>
            <a:r>
              <a:rPr lang="tr-TR" sz="4400" dirty="0"/>
              <a:t> </a:t>
            </a:r>
            <a:r>
              <a:rPr lang="tr-TR" sz="4400" dirty="0" err="1"/>
              <a:t>metabolic</a:t>
            </a:r>
            <a:r>
              <a:rPr lang="tr-TR" sz="4400" dirty="0"/>
              <a:t> </a:t>
            </a:r>
            <a:r>
              <a:rPr lang="tr-TR" sz="4400" dirty="0" err="1"/>
              <a:t>acidosis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5420" y="1671092"/>
            <a:ext cx="832403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Gastrointestinal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fluid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loss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</a:t>
            </a:r>
            <a:r>
              <a:rPr kumimoji="0" lang="tr-TR" altLang="tr-TR" sz="28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diarrhea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28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pancreatic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fistula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28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ileostomy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Renal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tubular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RTAs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Drugs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</a:t>
            </a:r>
            <a:r>
              <a:rPr kumimoji="0" lang="tr-TR" altLang="tr-TR" sz="28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acetazolamide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28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sulfonamides</a:t>
            </a:r>
            <a:r>
              <a:rPr kumimoji="0" lang="tr-TR" altLang="tr-TR" sz="2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Total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parenteral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nutrition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(amino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Ammonium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chloride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administration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Treatment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alkalosis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with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hydrochloric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HCl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Rapid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parenteral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infusion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isotonic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NaCl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Symptoms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1219716"/>
            <a:ext cx="8324031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no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specific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symptoms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unique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;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rather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general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symptoms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observed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Symptoms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often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related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underlying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cause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compensatory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mechanism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in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involves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decrease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in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carbon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dioxide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To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eliminate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more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CO₂,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both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rate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depth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breathing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increase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—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this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known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as </a:t>
            </a:r>
            <a:r>
              <a:rPr kumimoji="0" lang="tr-TR" altLang="tr-TR" sz="2800" b="1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Kussmaul</a:t>
            </a:r>
            <a:r>
              <a:rPr kumimoji="0" lang="tr-TR" altLang="tr-TR" sz="28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1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respiration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Symptoms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43373" y="1396688"/>
            <a:ext cx="9073008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Abdominal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pain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nausea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vomiting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decreased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myocardial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contractility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hypotension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pulmonary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edema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may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be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observed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Neurological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symptoms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of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include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fatigue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tiredness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drowsiness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confusion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coma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can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lead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to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reduction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glomerular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filtration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rate.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with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chronic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may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develop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bone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disease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such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as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osteomalacia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fractures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Diagnosis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first criterion is acidosis, meaning the arterial pH must be below 7.38.</a:t>
            </a:r>
          </a:p>
          <a:p>
            <a:r>
              <a:rPr lang="en-US" dirty="0"/>
              <a:t>The second criterion is a decrease in plasma bicarbonate.</a:t>
            </a:r>
          </a:p>
          <a:p>
            <a:r>
              <a:rPr lang="en-US" dirty="0"/>
              <a:t>Is there any accompanying acid-base metabolic disorder?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732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points</a:t>
            </a:r>
            <a:r>
              <a:rPr lang="tr-TR" dirty="0"/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2027629"/>
            <a:ext cx="8468047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1.The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patient's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medical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history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and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accompanying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conditions</a:t>
            </a:r>
            <a:endParaRPr kumimoji="0" lang="tr-TR" altLang="tr-TR" sz="36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2.The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consistency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of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expected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adaptive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changes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with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patient’s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clinical</a:t>
            </a: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36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findings</a:t>
            </a:r>
            <a:endParaRPr kumimoji="0" lang="tr-TR" altLang="tr-TR" sz="36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Urinary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anion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gap</a:t>
            </a:r>
            <a:endParaRPr lang="tr-TR" alt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tr-TR" altLang="en-US" dirty="0"/>
              <a:t>(</a:t>
            </a:r>
            <a:r>
              <a:rPr lang="de-DE" altLang="en-US" dirty="0"/>
              <a:t>[Na</a:t>
            </a:r>
            <a:r>
              <a:rPr lang="de-DE" altLang="en-US" baseline="30000" dirty="0"/>
              <a:t>+</a:t>
            </a:r>
            <a:r>
              <a:rPr lang="de-DE" altLang="en-US" dirty="0"/>
              <a:t>]</a:t>
            </a:r>
            <a:r>
              <a:rPr lang="tr-TR" altLang="en-US" dirty="0"/>
              <a:t> + </a:t>
            </a:r>
            <a:r>
              <a:rPr lang="de-DE" altLang="en-US" dirty="0"/>
              <a:t>[</a:t>
            </a:r>
            <a:r>
              <a:rPr lang="tr-TR" altLang="en-US" dirty="0"/>
              <a:t>K</a:t>
            </a:r>
            <a:r>
              <a:rPr lang="de-DE" altLang="en-US" baseline="30000" dirty="0"/>
              <a:t>+</a:t>
            </a:r>
            <a:r>
              <a:rPr lang="de-DE" altLang="en-US" dirty="0"/>
              <a:t>]</a:t>
            </a:r>
            <a:r>
              <a:rPr lang="tr-TR" altLang="en-US" dirty="0"/>
              <a:t>) – (</a:t>
            </a:r>
            <a:r>
              <a:rPr lang="de-DE" altLang="en-US" dirty="0" smtClean="0"/>
              <a:t>[Cl</a:t>
            </a:r>
            <a:r>
              <a:rPr lang="de-DE" altLang="en-US" baseline="30000" dirty="0" smtClean="0"/>
              <a:t>-</a:t>
            </a:r>
            <a:r>
              <a:rPr lang="de-DE" altLang="en-US" dirty="0"/>
              <a:t>])</a:t>
            </a:r>
            <a:endParaRPr lang="tr-TR" altLang="en-US" dirty="0"/>
          </a:p>
          <a:p>
            <a:pPr>
              <a:buFontTx/>
              <a:buNone/>
            </a:pPr>
            <a:endParaRPr lang="tr-TR" altLang="en-US" dirty="0"/>
          </a:p>
          <a:p>
            <a:r>
              <a:rPr lang="en-US" dirty="0"/>
              <a:t>The normal value is +30 to +50 </a:t>
            </a:r>
            <a:r>
              <a:rPr lang="en-US" dirty="0" err="1"/>
              <a:t>mmol</a:t>
            </a:r>
            <a:r>
              <a:rPr lang="en-US" dirty="0"/>
              <a:t>/L.</a:t>
            </a:r>
            <a:br>
              <a:rPr lang="en-US" dirty="0"/>
            </a:b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negative value indicates gastrointestinal bicarbonate loss that is compensated by urinary NH₄⁺ excretion.</a:t>
            </a: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956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354" name="Object 2"/>
          <p:cNvGraphicFramePr>
            <a:graphicFrameLocks noChangeAspect="1"/>
          </p:cNvGraphicFramePr>
          <p:nvPr/>
        </p:nvGraphicFramePr>
        <p:xfrm>
          <a:off x="706438" y="339725"/>
          <a:ext cx="9702800" cy="608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Bit Eşlem Resmi" r:id="rId3" imgW="9180952" imgH="5753903" progId="Paint.Picture">
                  <p:embed/>
                </p:oleObj>
              </mc:Choice>
              <mc:Fallback>
                <p:oleObj name="Bit Eşlem Resmi" r:id="rId3" imgW="9180952" imgH="57539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39725"/>
                        <a:ext cx="9702800" cy="608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/>
              <a:t>Practically</a:t>
            </a:r>
            <a:r>
              <a:rPr lang="tr-TR" dirty="0"/>
              <a:t>, normal </a:t>
            </a:r>
            <a:r>
              <a:rPr lang="tr-TR" dirty="0" err="1"/>
              <a:t>anion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 </a:t>
            </a:r>
            <a:r>
              <a:rPr lang="tr-TR" dirty="0" err="1"/>
              <a:t>metabolic</a:t>
            </a:r>
            <a:r>
              <a:rPr lang="tr-TR" dirty="0"/>
              <a:t> </a:t>
            </a:r>
            <a:r>
              <a:rPr lang="tr-TR" dirty="0" err="1"/>
              <a:t>acidosis</a:t>
            </a:r>
            <a:r>
              <a:rPr lang="tr-TR" dirty="0"/>
              <a:t> is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bicarbonate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kidneys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err="1"/>
              <a:t>tract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diarrhea</a:t>
            </a:r>
            <a:r>
              <a:rPr lang="tr-TR" dirty="0" smtClean="0"/>
              <a:t>).</a:t>
            </a:r>
          </a:p>
          <a:p>
            <a:r>
              <a:rPr lang="tr-TR" dirty="0" err="1" smtClean="0"/>
              <a:t>Urinary</a:t>
            </a:r>
            <a:r>
              <a:rPr lang="tr-TR" dirty="0" smtClean="0"/>
              <a:t> </a:t>
            </a:r>
            <a:r>
              <a:rPr lang="tr-TR" dirty="0" err="1"/>
              <a:t>anion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 (UAG) is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differential</a:t>
            </a:r>
            <a:r>
              <a:rPr lang="tr-TR" dirty="0"/>
              <a:t> </a:t>
            </a:r>
            <a:r>
              <a:rPr lang="tr-TR" dirty="0" err="1"/>
              <a:t>diagnosis</a:t>
            </a:r>
            <a:r>
              <a:rPr lang="tr-TR" dirty="0"/>
              <a:t> of normal </a:t>
            </a:r>
            <a:r>
              <a:rPr lang="tr-TR" dirty="0" err="1"/>
              <a:t>anion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 </a:t>
            </a:r>
            <a:r>
              <a:rPr lang="tr-TR" dirty="0" err="1"/>
              <a:t>metabolic</a:t>
            </a:r>
            <a:r>
              <a:rPr lang="tr-TR" dirty="0"/>
              <a:t> </a:t>
            </a:r>
            <a:r>
              <a:rPr lang="tr-TR" dirty="0" err="1"/>
              <a:t>acidosis</a:t>
            </a:r>
            <a:r>
              <a:rPr lang="tr-TR" dirty="0"/>
              <a:t>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450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>
                <a:latin typeface="Comic Sans MS" panose="030F0902030302020204" pitchFamily="66" charset="0"/>
              </a:rPr>
              <a:t>Relationship</a:t>
            </a:r>
            <a:r>
              <a:rPr lang="de-DE" sz="4000" dirty="0">
                <a:latin typeface="Comic Sans MS" panose="030F0902030302020204" pitchFamily="66" charset="0"/>
              </a:rPr>
              <a:t> </a:t>
            </a:r>
            <a:r>
              <a:rPr lang="de-DE" sz="4000" dirty="0" err="1">
                <a:latin typeface="Comic Sans MS" panose="030F0902030302020204" pitchFamily="66" charset="0"/>
              </a:rPr>
              <a:t>between</a:t>
            </a:r>
            <a:r>
              <a:rPr lang="de-DE" sz="4000" dirty="0">
                <a:latin typeface="Comic Sans MS" panose="030F0902030302020204" pitchFamily="66" charset="0"/>
              </a:rPr>
              <a:t> hydrogen </a:t>
            </a:r>
            <a:r>
              <a:rPr lang="de-DE" sz="4000" dirty="0" err="1">
                <a:latin typeface="Comic Sans MS" panose="030F0902030302020204" pitchFamily="66" charset="0"/>
              </a:rPr>
              <a:t>concentration</a:t>
            </a:r>
            <a:r>
              <a:rPr lang="de-DE" sz="4000" dirty="0">
                <a:latin typeface="Comic Sans MS" panose="030F0902030302020204" pitchFamily="66" charset="0"/>
              </a:rPr>
              <a:t> </a:t>
            </a:r>
            <a:r>
              <a:rPr lang="de-DE" sz="4000" dirty="0" err="1">
                <a:latin typeface="Comic Sans MS" panose="030F0902030302020204" pitchFamily="66" charset="0"/>
              </a:rPr>
              <a:t>and</a:t>
            </a:r>
            <a:r>
              <a:rPr lang="de-DE" sz="4000" dirty="0">
                <a:latin typeface="Comic Sans MS" panose="030F0902030302020204" pitchFamily="66" charset="0"/>
              </a:rPr>
              <a:t> pH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pH    H</a:t>
            </a:r>
            <a:r>
              <a:rPr lang="de-DE" sz="2400" baseline="30000" dirty="0">
                <a:latin typeface="Comic Sans MS" panose="030F0902030302020204" pitchFamily="66" charset="0"/>
              </a:rPr>
              <a:t>+</a:t>
            </a:r>
            <a:r>
              <a:rPr lang="de-DE" sz="2400" dirty="0">
                <a:latin typeface="Comic Sans MS" panose="030F0902030302020204" pitchFamily="66" charset="0"/>
              </a:rPr>
              <a:t> (</a:t>
            </a:r>
            <a:r>
              <a:rPr lang="de-DE" sz="2400" dirty="0" err="1">
                <a:latin typeface="Comic Sans MS" panose="030F0902030302020204" pitchFamily="66" charset="0"/>
              </a:rPr>
              <a:t>nmol</a:t>
            </a:r>
            <a:r>
              <a:rPr lang="de-DE" sz="2400" dirty="0">
                <a:latin typeface="Comic Sans MS" panose="030F0902030302020204" pitchFamily="66" charset="0"/>
              </a:rPr>
              <a:t>/l)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7.0    100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7.1    79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7.2    63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7.3    50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7.4    40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7.5    32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7.6    25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7.7    20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7.8    16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662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The normal value is +30 to +50 </a:t>
            </a:r>
            <a:r>
              <a:rPr lang="en-US" dirty="0" err="1"/>
              <a:t>mmol</a:t>
            </a:r>
            <a:r>
              <a:rPr lang="en-US" dirty="0"/>
              <a:t>/L.</a:t>
            </a:r>
            <a:br>
              <a:rPr lang="en-US" dirty="0"/>
            </a:br>
            <a:endParaRPr lang="tr-TR" dirty="0"/>
          </a:p>
          <a:p>
            <a:r>
              <a:rPr lang="en-US" dirty="0"/>
              <a:t>A negative value indicates gastrointestinal bicarbonate loss that is compensated by urinary NH₄⁺ excretion.</a:t>
            </a:r>
            <a:endParaRPr lang="tr-T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32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tips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sz="2800" dirty="0" smtClean="0"/>
              <a:t>1.</a:t>
            </a:r>
            <a:r>
              <a:rPr lang="en-US" sz="2800" dirty="0" smtClean="0"/>
              <a:t>If </a:t>
            </a:r>
            <a:r>
              <a:rPr lang="en-US" sz="2800" dirty="0"/>
              <a:t>a patient with metabolic acidosis does not have a decreased carbon dioxide level (which is expected), there may be a concurrent respiratory acidosis (e.g., chronic obstructive pulmonary disease</a:t>
            </a:r>
            <a:r>
              <a:rPr lang="en-US" sz="2800" dirty="0" smtClean="0"/>
              <a:t>).</a:t>
            </a:r>
            <a:endParaRPr lang="tr-TR" sz="2800" dirty="0" smtClean="0"/>
          </a:p>
          <a:p>
            <a:r>
              <a:rPr lang="tr-TR" sz="2800" dirty="0" smtClean="0"/>
              <a:t>2.</a:t>
            </a:r>
            <a:r>
              <a:rPr lang="en-US" sz="2800" dirty="0" smtClean="0"/>
              <a:t>If </a:t>
            </a:r>
            <a:r>
              <a:rPr lang="en-US" sz="2800" dirty="0"/>
              <a:t>a patient with metabolic acidosis and renal failure has a normal anion gap (which is expected to be elevated), there may be another accompanying condition (e.g., </a:t>
            </a:r>
            <a:r>
              <a:rPr lang="en-US" sz="2800" dirty="0" err="1"/>
              <a:t>paraproteinemia</a:t>
            </a:r>
            <a:r>
              <a:rPr lang="en-US" sz="2800" dirty="0"/>
              <a:t>, hypercalcemia).</a:t>
            </a:r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639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Treatment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76325" y="2673961"/>
            <a:ext cx="724391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1.Primarily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aimed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at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treating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underlying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cause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2.Alkali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therapy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Alkali t</a:t>
            </a:r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reatment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sz="2800" dirty="0"/>
              <a:t>Bicarbonate or citrate can be used in alkali </a:t>
            </a:r>
            <a:r>
              <a:rPr lang="en-US" sz="2800" dirty="0" smtClean="0"/>
              <a:t>therapy.</a:t>
            </a:r>
            <a:endParaRPr lang="tr-TR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most commonly used is sodium bicarbonate, but this may vary depending on the patient.</a:t>
            </a:r>
          </a:p>
          <a:p>
            <a:r>
              <a:rPr lang="en-US" sz="2800" dirty="0" smtClean="0"/>
              <a:t>Practical </a:t>
            </a:r>
            <a:r>
              <a:rPr lang="en-US" sz="2800" dirty="0"/>
              <a:t>tip: If bicarbonate is given in excess or too rapidly, side effects—including metabolic alkalosis—may </a:t>
            </a:r>
            <a:r>
              <a:rPr lang="en-US" sz="2800" dirty="0" smtClean="0"/>
              <a:t>occur.</a:t>
            </a:r>
            <a:endParaRPr lang="tr-TR" sz="2800" dirty="0" smtClean="0"/>
          </a:p>
          <a:p>
            <a:r>
              <a:rPr lang="en-US" sz="2800" dirty="0" smtClean="0"/>
              <a:t>Practical </a:t>
            </a:r>
            <a:r>
              <a:rPr lang="en-US" sz="2800" dirty="0"/>
              <a:t>tip: To determine how much bicarbonate to administer, the bicarbonate deficit is calculated.</a:t>
            </a:r>
          </a:p>
          <a:p>
            <a:endParaRPr lang="en-US" sz="28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106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Bicarbonate</a:t>
            </a:r>
            <a:r>
              <a:rPr lang="tr-TR" dirty="0" smtClean="0"/>
              <a:t> </a:t>
            </a:r>
            <a:r>
              <a:rPr lang="tr-TR" dirty="0" err="1" smtClean="0"/>
              <a:t>deficit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 err="1"/>
              <a:t>Bicarbonate</a:t>
            </a:r>
            <a:r>
              <a:rPr lang="tr-TR" dirty="0"/>
              <a:t> </a:t>
            </a:r>
            <a:r>
              <a:rPr lang="tr-TR" dirty="0" err="1"/>
              <a:t>deficit</a:t>
            </a:r>
            <a:r>
              <a:rPr lang="tr-TR" dirty="0"/>
              <a:t> = </a:t>
            </a:r>
            <a:r>
              <a:rPr lang="tr-TR" dirty="0" err="1"/>
              <a:t>Bicarbonate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× (Normal </a:t>
            </a:r>
            <a:r>
              <a:rPr lang="tr-TR" dirty="0" err="1"/>
              <a:t>bicarbonate</a:t>
            </a:r>
            <a:r>
              <a:rPr lang="tr-TR" dirty="0"/>
              <a:t> – </a:t>
            </a:r>
            <a:r>
              <a:rPr lang="tr-TR" dirty="0" err="1"/>
              <a:t>Patient's</a:t>
            </a:r>
            <a:r>
              <a:rPr lang="tr-TR" dirty="0"/>
              <a:t> </a:t>
            </a:r>
            <a:r>
              <a:rPr lang="tr-TR" dirty="0" err="1" smtClean="0"/>
              <a:t>bicarbonate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Bicarbonate</a:t>
            </a:r>
            <a:r>
              <a:rPr lang="tr-TR" dirty="0" smtClean="0"/>
              <a:t> </a:t>
            </a:r>
            <a:r>
              <a:rPr lang="tr-TR" dirty="0" err="1"/>
              <a:t>distribution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= 0.5 × Body </a:t>
            </a:r>
            <a:r>
              <a:rPr lang="tr-TR" dirty="0" err="1"/>
              <a:t>weight</a:t>
            </a:r>
            <a:r>
              <a:rPr lang="tr-TR" dirty="0"/>
              <a:t> (</a:t>
            </a:r>
            <a:r>
              <a:rPr lang="tr-TR" dirty="0" smtClean="0"/>
              <a:t>kg)</a:t>
            </a:r>
          </a:p>
          <a:p>
            <a:r>
              <a:rPr lang="tr-TR" dirty="0" err="1" smtClean="0"/>
              <a:t>Bicarbonate</a:t>
            </a:r>
            <a:r>
              <a:rPr lang="tr-TR" dirty="0" smtClean="0"/>
              <a:t> </a:t>
            </a:r>
            <a:r>
              <a:rPr lang="tr-TR" dirty="0" err="1"/>
              <a:t>deficit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bicarbonate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administered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concepts</a:t>
            </a:r>
            <a:r>
              <a:rPr lang="tr-TR" dirty="0"/>
              <a:t>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70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Side </a:t>
            </a:r>
            <a:r>
              <a:rPr lang="tr-TR" sz="4400" dirty="0" err="1" smtClean="0"/>
              <a:t>effects</a:t>
            </a:r>
            <a:r>
              <a:rPr lang="tr-TR" sz="4400" dirty="0" smtClean="0"/>
              <a:t> of alkali </a:t>
            </a:r>
            <a:r>
              <a:rPr lang="tr-TR" sz="4400" dirty="0" err="1" smtClean="0"/>
              <a:t>treatment</a:t>
            </a:r>
            <a:endParaRPr lang="en-US" sz="4400" dirty="0"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1750631"/>
            <a:ext cx="8108007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Hypernatremia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due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to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sodium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bicarbonate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administration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Hypervolemia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Hypercapnia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Hypokalemia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Decrease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ionized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(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free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)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calcium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</a:t>
            </a:r>
            <a:r>
              <a:rPr lang="en-US" dirty="0" err="1" smtClean="0"/>
              <a:t>etabolic</a:t>
            </a:r>
            <a:r>
              <a:rPr lang="en-US" dirty="0" smtClean="0"/>
              <a:t> </a:t>
            </a:r>
            <a:r>
              <a:rPr lang="en-US" dirty="0"/>
              <a:t>alkalosis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en-US" dirty="0"/>
              <a:t>Under normal conditions, the system is designed to conserve bicarbonate and neutralize the acid load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metabolic alkalosis, however, there is either an excess of bicarbonate or a loss of acid.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235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Causes</a:t>
            </a:r>
            <a:r>
              <a:rPr lang="tr-T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2450822"/>
            <a:ext cx="8440131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1.Exogenous alkali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administration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2.Renal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loss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3.Gastrointestinal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</a:t>
            </a:r>
            <a:r>
              <a:rPr kumimoji="0" lang="tr-TR" altLang="tr-TR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40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loss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</a:t>
            </a:r>
            <a:r>
              <a:rPr lang="tr-TR" dirty="0" err="1" smtClean="0"/>
              <a:t>Classification</a:t>
            </a:r>
            <a:r>
              <a:rPr lang="de-DE" dirty="0" smtClean="0"/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Hydrogen ion loss</a:t>
            </a:r>
            <a:br>
              <a:rPr lang="en-US" dirty="0"/>
            </a:br>
            <a:r>
              <a:rPr lang="en-US" dirty="0"/>
              <a:t>B. Bicarbonate accumulation</a:t>
            </a:r>
            <a:br>
              <a:rPr lang="en-US" dirty="0"/>
            </a:br>
            <a:r>
              <a:rPr lang="en-US" dirty="0"/>
              <a:t>C. Fluid loss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490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</a:t>
            </a:r>
            <a:r>
              <a:rPr lang="tr-TR" dirty="0"/>
              <a:t> </a:t>
            </a:r>
            <a:r>
              <a:rPr lang="tr-TR" dirty="0" err="1" smtClean="0"/>
              <a:t>Classification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r>
              <a:rPr lang="tr-TR" dirty="0"/>
              <a:t>A. </a:t>
            </a:r>
            <a:r>
              <a:rPr lang="tr-TR" dirty="0" err="1" smtClean="0"/>
              <a:t>Chloride-responsive</a:t>
            </a:r>
            <a:endParaRPr lang="tr-TR" dirty="0" smtClean="0"/>
          </a:p>
          <a:p>
            <a:r>
              <a:rPr lang="tr-TR" dirty="0" smtClean="0"/>
              <a:t>B</a:t>
            </a:r>
            <a:r>
              <a:rPr lang="tr-TR" dirty="0"/>
              <a:t>. </a:t>
            </a:r>
            <a:r>
              <a:rPr lang="tr-TR" dirty="0" err="1"/>
              <a:t>Chloride-resistant</a:t>
            </a:r>
            <a:endParaRPr lang="en-US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698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>
                <a:latin typeface="Comic Sans MS" panose="030F0902030302020204" pitchFamily="66" charset="0"/>
              </a:rPr>
              <a:t>Relationship</a:t>
            </a:r>
            <a:r>
              <a:rPr lang="de-DE" sz="4000" dirty="0">
                <a:latin typeface="Comic Sans MS" panose="030F0902030302020204" pitchFamily="66" charset="0"/>
              </a:rPr>
              <a:t> </a:t>
            </a:r>
            <a:r>
              <a:rPr lang="de-DE" sz="4000" dirty="0" err="1">
                <a:latin typeface="Comic Sans MS" panose="030F0902030302020204" pitchFamily="66" charset="0"/>
              </a:rPr>
              <a:t>between</a:t>
            </a:r>
            <a:r>
              <a:rPr lang="de-DE" sz="4000" dirty="0">
                <a:latin typeface="Comic Sans MS" panose="030F0902030302020204" pitchFamily="66" charset="0"/>
              </a:rPr>
              <a:t> hydrogen </a:t>
            </a:r>
            <a:r>
              <a:rPr lang="de-DE" sz="4000" dirty="0" err="1">
                <a:latin typeface="Comic Sans MS" panose="030F0902030302020204" pitchFamily="66" charset="0"/>
              </a:rPr>
              <a:t>concentration</a:t>
            </a:r>
            <a:r>
              <a:rPr lang="de-DE" sz="4000" dirty="0">
                <a:latin typeface="Comic Sans MS" panose="030F0902030302020204" pitchFamily="66" charset="0"/>
              </a:rPr>
              <a:t> </a:t>
            </a:r>
            <a:r>
              <a:rPr lang="de-DE" sz="4000" dirty="0" err="1">
                <a:latin typeface="Comic Sans MS" panose="030F0902030302020204" pitchFamily="66" charset="0"/>
              </a:rPr>
              <a:t>and</a:t>
            </a:r>
            <a:r>
              <a:rPr lang="de-DE" sz="4000" dirty="0">
                <a:latin typeface="Comic Sans MS" panose="030F0902030302020204" pitchFamily="66" charset="0"/>
              </a:rPr>
              <a:t> pH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latin typeface="Comic Sans MS" panose="030F0902030302020204" pitchFamily="66" charset="0"/>
              </a:rPr>
              <a:t>0.1 </a:t>
            </a:r>
            <a:r>
              <a:rPr lang="de-DE" sz="2400" dirty="0" err="1">
                <a:latin typeface="Comic Sans MS" panose="030F0902030302020204" pitchFamily="66" charset="0"/>
              </a:rPr>
              <a:t>increase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of</a:t>
            </a:r>
            <a:r>
              <a:rPr lang="de-DE" sz="2400" dirty="0">
                <a:latin typeface="Comic Sans MS" panose="030F0902030302020204" pitchFamily="66" charset="0"/>
              </a:rPr>
              <a:t> pH, </a:t>
            </a:r>
            <a:r>
              <a:rPr lang="de-DE" sz="2400" dirty="0" err="1">
                <a:latin typeface="Comic Sans MS" panose="030F0902030302020204" pitchFamily="66" charset="0"/>
              </a:rPr>
              <a:t>decreases</a:t>
            </a:r>
            <a:r>
              <a:rPr lang="de-DE" sz="2400" dirty="0">
                <a:latin typeface="Comic Sans MS" panose="030F0902030302020204" pitchFamily="66" charset="0"/>
              </a:rPr>
              <a:t> hydrogen </a:t>
            </a:r>
            <a:r>
              <a:rPr lang="de-DE" sz="2400" dirty="0" err="1">
                <a:latin typeface="Comic Sans MS" panose="030F0902030302020204" pitchFamily="66" charset="0"/>
              </a:rPr>
              <a:t>concentration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by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about</a:t>
            </a:r>
            <a:r>
              <a:rPr lang="de-DE" sz="2400" dirty="0">
                <a:latin typeface="Comic Sans MS" panose="030F0902030302020204" pitchFamily="66" charset="0"/>
              </a:rPr>
              <a:t> 80%  </a:t>
            </a:r>
          </a:p>
          <a:p>
            <a:pPr marL="0" indent="0">
              <a:buNone/>
            </a:pPr>
            <a:r>
              <a:rPr lang="de-DE" sz="2400" dirty="0" err="1">
                <a:latin typeface="Comic Sans MS" panose="030F0902030302020204" pitchFamily="66" charset="0"/>
              </a:rPr>
              <a:t>Practical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information</a:t>
            </a:r>
            <a:r>
              <a:rPr lang="de-DE" sz="2400" dirty="0">
                <a:latin typeface="Comic Sans MS" panose="030F0902030302020204" pitchFamily="66" charset="0"/>
              </a:rPr>
              <a:t>: H</a:t>
            </a:r>
            <a:r>
              <a:rPr lang="de-DE" sz="2400" baseline="30000" dirty="0">
                <a:latin typeface="Comic Sans MS" panose="030F0902030302020204" pitchFamily="66" charset="0"/>
              </a:rPr>
              <a:t>+</a:t>
            </a:r>
            <a:r>
              <a:rPr lang="de-DE" sz="2400" dirty="0">
                <a:latin typeface="Comic Sans MS" panose="030F0902030302020204" pitchFamily="66" charset="0"/>
              </a:rPr>
              <a:t> ≈ (7.8 - pH) X 100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802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atin typeface="Comic Sans MS" charset="-94"/>
              </a:rPr>
              <a:t>Symptoms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/>
              <a:t>Mild</a:t>
            </a:r>
            <a:r>
              <a:rPr lang="tr-TR" sz="2800" dirty="0"/>
              <a:t> </a:t>
            </a:r>
            <a:r>
              <a:rPr lang="tr-TR" sz="2800" dirty="0" err="1"/>
              <a:t>metabolic</a:t>
            </a:r>
            <a:r>
              <a:rPr lang="tr-TR" sz="2800" dirty="0"/>
              <a:t> </a:t>
            </a:r>
            <a:r>
              <a:rPr lang="tr-TR" sz="2800" dirty="0" err="1"/>
              <a:t>alkalosis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be </a:t>
            </a:r>
            <a:r>
              <a:rPr lang="tr-TR" sz="2800" dirty="0" err="1"/>
              <a:t>asymptomatic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Symptoms</a:t>
            </a:r>
            <a:r>
              <a:rPr lang="tr-TR" sz="2800" dirty="0" smtClean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often</a:t>
            </a:r>
            <a:r>
              <a:rPr lang="tr-TR" sz="2800" dirty="0"/>
              <a:t> </a:t>
            </a:r>
            <a:r>
              <a:rPr lang="tr-TR" sz="2800" dirty="0" err="1"/>
              <a:t>nonspecific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</a:t>
            </a:r>
            <a:r>
              <a:rPr lang="tr-TR" sz="2800" dirty="0" err="1"/>
              <a:t>include</a:t>
            </a:r>
            <a:r>
              <a:rPr lang="tr-TR" sz="2800" dirty="0"/>
              <a:t> </a:t>
            </a:r>
            <a:r>
              <a:rPr lang="tr-TR" sz="2800" dirty="0" err="1"/>
              <a:t>weakness</a:t>
            </a:r>
            <a:r>
              <a:rPr lang="tr-TR" sz="2800" dirty="0"/>
              <a:t>, </a:t>
            </a:r>
            <a:r>
              <a:rPr lang="tr-TR" sz="2800" dirty="0" err="1"/>
              <a:t>numbness</a:t>
            </a:r>
            <a:r>
              <a:rPr lang="tr-TR" sz="2800" dirty="0"/>
              <a:t>, </a:t>
            </a:r>
            <a:r>
              <a:rPr lang="tr-TR" sz="2800" dirty="0" err="1"/>
              <a:t>polyuria</a:t>
            </a:r>
            <a:r>
              <a:rPr lang="tr-TR" sz="2800" dirty="0"/>
              <a:t>, </a:t>
            </a:r>
            <a:r>
              <a:rPr lang="tr-TR" sz="2800" dirty="0" err="1"/>
              <a:t>polydipsia</a:t>
            </a:r>
            <a:r>
              <a:rPr lang="tr-TR" sz="2800" dirty="0"/>
              <a:t>, </a:t>
            </a:r>
            <a:r>
              <a:rPr lang="tr-TR" sz="2800" dirty="0" err="1"/>
              <a:t>muscle</a:t>
            </a:r>
            <a:r>
              <a:rPr lang="tr-TR" sz="2800" dirty="0"/>
              <a:t> </a:t>
            </a:r>
            <a:r>
              <a:rPr lang="tr-TR" sz="2800" dirty="0" err="1"/>
              <a:t>cramps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postural</a:t>
            </a:r>
            <a:r>
              <a:rPr lang="tr-TR" sz="2800" dirty="0"/>
              <a:t> </a:t>
            </a:r>
            <a:r>
              <a:rPr lang="tr-TR" sz="2800" dirty="0" err="1"/>
              <a:t>hypotension</a:t>
            </a:r>
            <a:r>
              <a:rPr lang="tr-TR" sz="2800" dirty="0"/>
              <a:t>.</a:t>
            </a:r>
            <a:br>
              <a:rPr lang="tr-TR" sz="2800" dirty="0"/>
            </a:br>
            <a:r>
              <a:rPr lang="tr-TR" sz="2800" dirty="0" err="1" smtClean="0"/>
              <a:t>Drowsiness</a:t>
            </a:r>
            <a:r>
              <a:rPr lang="tr-TR" sz="2800" dirty="0"/>
              <a:t>, </a:t>
            </a:r>
            <a:r>
              <a:rPr lang="tr-TR" sz="2800" dirty="0" err="1"/>
              <a:t>confusion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a </a:t>
            </a:r>
            <a:r>
              <a:rPr lang="tr-TR" sz="2800" dirty="0" err="1"/>
              <a:t>tendency</a:t>
            </a:r>
            <a:r>
              <a:rPr lang="tr-TR" sz="2800" dirty="0"/>
              <a:t> </a:t>
            </a:r>
            <a:r>
              <a:rPr lang="tr-TR" sz="2800" dirty="0" err="1"/>
              <a:t>toward</a:t>
            </a:r>
            <a:r>
              <a:rPr lang="tr-TR" sz="2800" dirty="0"/>
              <a:t> </a:t>
            </a:r>
            <a:r>
              <a:rPr lang="tr-TR" sz="2800" dirty="0" err="1"/>
              <a:t>seizures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</a:t>
            </a:r>
            <a:r>
              <a:rPr lang="tr-TR" sz="2800" dirty="0" err="1"/>
              <a:t>also</a:t>
            </a:r>
            <a:r>
              <a:rPr lang="tr-TR" sz="2800" dirty="0"/>
              <a:t> be </a:t>
            </a:r>
            <a:r>
              <a:rPr lang="tr-TR" sz="2800" dirty="0" err="1" smtClean="0"/>
              <a:t>observed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Problems</a:t>
            </a:r>
            <a:r>
              <a:rPr lang="tr-TR" sz="2800" dirty="0" smtClean="0"/>
              <a:t> </a:t>
            </a:r>
            <a:r>
              <a:rPr lang="tr-TR" sz="2800" dirty="0" err="1"/>
              <a:t>related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hypokalemia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hypocalcemia</a:t>
            </a:r>
            <a:r>
              <a:rPr lang="tr-TR" sz="2800" dirty="0"/>
              <a:t>—</a:t>
            </a:r>
            <a:r>
              <a:rPr lang="tr-TR" sz="2800" dirty="0" err="1"/>
              <a:t>especially</a:t>
            </a:r>
            <a:r>
              <a:rPr lang="tr-TR" sz="2800" dirty="0"/>
              <a:t> </a:t>
            </a:r>
            <a:r>
              <a:rPr lang="tr-TR" sz="2800" dirty="0" err="1"/>
              <a:t>arrhythmias</a:t>
            </a:r>
            <a:r>
              <a:rPr lang="tr-TR" sz="2800" dirty="0"/>
              <a:t>—can </a:t>
            </a:r>
            <a:r>
              <a:rPr lang="tr-TR" sz="2800" dirty="0" err="1"/>
              <a:t>occur</a:t>
            </a:r>
            <a:r>
              <a:rPr lang="tr-TR" sz="2800" dirty="0"/>
              <a:t>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omic Sans MS" charset="0"/>
                <a:ea typeface="Comic Sans MS" charset="0"/>
                <a:cs typeface="Comic Sans MS" charset="0"/>
              </a:rPr>
              <a:t>Diagnosis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6325" y="1612131"/>
            <a:ext cx="8468047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first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criterion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is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meaning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arterial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pH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must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be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above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7.42.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second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criterion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is an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increase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in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plasma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bicarbonate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Is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there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another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accompanying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acid-base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disorder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Is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anion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gap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normal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or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elevated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tips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751444"/>
            <a:ext cx="9283947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1.If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with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does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not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have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an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elevated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carbon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dioxide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level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(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which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expected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),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concurrent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may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be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present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(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e.g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.,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tachypnea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due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to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central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nervous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system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disorder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2.If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carbon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dioxide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level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is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elevated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more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than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expected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in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patient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with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metabolic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alkalosis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 a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concurrent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respiratory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acidosis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may</a:t>
            </a: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be </a:t>
            </a:r>
            <a:r>
              <a:rPr kumimoji="0" lang="tr-TR" altLang="tr-TR" sz="2800" b="1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present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(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e.g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.,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chronic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obstructive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pulmonary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8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disease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002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Practical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tips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3. If the anion gap in a patient with metabolic alkalosis is significantly higher than expected, there may be a concurrent metabolic acidosis (e.g., kidney failure).</a:t>
            </a:r>
            <a:endParaRPr lang="en-US" sz="28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atin typeface="Comic Sans MS" charset="-94"/>
              </a:rPr>
              <a:t>Treatment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412" y="1815108"/>
            <a:ext cx="9004300" cy="480695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Primarily, treatment should target the underlying cause.</a:t>
            </a:r>
            <a:br>
              <a:rPr lang="en-US" sz="3600" dirty="0">
                <a:latin typeface="Comic Sans MS" panose="030F0702030302020204" pitchFamily="66" charset="0"/>
              </a:rPr>
            </a:br>
            <a:endParaRPr lang="tr-TR" sz="3600" dirty="0" smtClean="0">
              <a:latin typeface="Comic Sans MS" panose="030F0702030302020204" pitchFamily="66" charset="0"/>
            </a:endParaRPr>
          </a:p>
          <a:p>
            <a:r>
              <a:rPr lang="en-US" sz="3600" dirty="0" smtClean="0">
                <a:latin typeface="Comic Sans MS" panose="030F0702030302020204" pitchFamily="66" charset="0"/>
              </a:rPr>
              <a:t>Acid therapy.</a:t>
            </a:r>
            <a:endParaRPr lang="en-US" sz="36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1.Classification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9436" y="1815108"/>
            <a:ext cx="805981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1.Exogenous alkali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administration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Eliminate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source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of alkali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2.Renal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acid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loss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Treat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underlying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cause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3.Gastrointestinal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acid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loss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Prevent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fluid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Comic Sans MS" panose="030F0702030302020204" pitchFamily="66" charset="0"/>
              </a:rPr>
              <a:t>loss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</a:t>
            </a:r>
            <a:r>
              <a:rPr lang="tr-TR" dirty="0" err="1" smtClean="0"/>
              <a:t>Classification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A. Hydrogen loss: </a:t>
            </a:r>
            <a:r>
              <a:rPr lang="en-US" sz="2800" dirty="0">
                <a:latin typeface="Comic Sans MS" panose="030F0702030302020204" pitchFamily="66" charset="0"/>
              </a:rPr>
              <a:t>Prevention of hydrogen loss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B. Bicarbonate accumulation: </a:t>
            </a:r>
            <a:r>
              <a:rPr lang="en-US" sz="2800" dirty="0">
                <a:latin typeface="Comic Sans MS" panose="030F0702030302020204" pitchFamily="66" charset="0"/>
              </a:rPr>
              <a:t>Elimination of the bicarbonate source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C. Fluid loss: </a:t>
            </a:r>
            <a:r>
              <a:rPr lang="en-US" sz="2800" dirty="0">
                <a:latin typeface="Comic Sans MS" panose="030F0702030302020204" pitchFamily="66" charset="0"/>
              </a:rPr>
              <a:t>Fluid therapy</a:t>
            </a:r>
            <a:endParaRPr lang="en-US" sz="28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3.Classification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A.Chloride-responsive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Intravenous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sodium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chloride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/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potassium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chloride</a:t>
            </a:r>
            <a:r>
              <a:rPr lang="tr-TR" sz="2800" dirty="0">
                <a:latin typeface="Comic Sans MS" panose="030F0702030302020204" pitchFamily="66" charset="0"/>
              </a:rPr>
              <a:t/>
            </a:r>
            <a:br>
              <a:rPr lang="tr-TR" sz="2800" dirty="0">
                <a:latin typeface="Comic Sans MS" panose="030F0702030302020204" pitchFamily="66" charset="0"/>
              </a:rPr>
            </a:br>
            <a:r>
              <a:rPr lang="tr-T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B.Chloride-resistant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Treat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underlying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cause</a:t>
            </a:r>
            <a:endParaRPr lang="en-US" sz="28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atin typeface="Comic Sans MS" charset="-94"/>
              </a:rPr>
              <a:t>Patient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smtClean="0"/>
              <a:t>45 </a:t>
            </a:r>
            <a:r>
              <a:rPr lang="en-US" sz="2800" dirty="0"/>
              <a:t>years old, has </a:t>
            </a:r>
            <a:r>
              <a:rPr lang="en-US" sz="2800" dirty="0" smtClean="0"/>
              <a:t>COPD</a:t>
            </a:r>
            <a:endParaRPr lang="tr-TR" sz="2800" dirty="0" smtClean="0"/>
          </a:p>
          <a:p>
            <a:r>
              <a:rPr lang="en-US" sz="2800" dirty="0" smtClean="0"/>
              <a:t>Which </a:t>
            </a:r>
            <a:r>
              <a:rPr lang="en-US" sz="2800" dirty="0"/>
              <a:t>acid-base disorder would you expect?</a:t>
            </a:r>
          </a:p>
          <a:p>
            <a:endParaRPr lang="tr-TR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Respiratory </a:t>
            </a:r>
            <a:r>
              <a:rPr lang="en-US" sz="2800" dirty="0">
                <a:solidFill>
                  <a:srgbClr val="FFFF00"/>
                </a:solidFill>
              </a:rPr>
              <a:t>acidosis</a:t>
            </a:r>
          </a:p>
        </p:txBody>
      </p:sp>
    </p:spTree>
    <p:extLst>
      <p:ext uri="{BB962C8B-B14F-4D97-AF65-F5344CB8AC3E}">
        <p14:creationId xmlns:p14="http://schemas.microsoft.com/office/powerpoint/2010/main" val="14223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 smtClean="0"/>
              <a:t>Patient</a:t>
            </a:r>
            <a:endParaRPr lang="tr-TR" altLang="en-US" dirty="0"/>
          </a:p>
        </p:txBody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70-year-old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 smtClean="0"/>
              <a:t>patient</a:t>
            </a:r>
            <a:endParaRPr lang="tr-TR" dirty="0" smtClean="0"/>
          </a:p>
          <a:p>
            <a:pPr>
              <a:defRPr/>
            </a:pPr>
            <a:r>
              <a:rPr lang="tr-TR" dirty="0" err="1" smtClean="0"/>
              <a:t>Smoker</a:t>
            </a:r>
            <a:r>
              <a:rPr lang="tr-TR" dirty="0"/>
              <a:t>, 2 </a:t>
            </a:r>
            <a:r>
              <a:rPr lang="tr-TR" dirty="0" err="1"/>
              <a:t>packs</a:t>
            </a:r>
            <a:r>
              <a:rPr lang="tr-TR" dirty="0"/>
              <a:t>/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40 </a:t>
            </a:r>
            <a:r>
              <a:rPr lang="tr-TR" dirty="0" err="1" smtClean="0"/>
              <a:t>years</a:t>
            </a:r>
            <a:endParaRPr lang="tr-TR" dirty="0" smtClean="0"/>
          </a:p>
          <a:p>
            <a:pPr>
              <a:defRPr/>
            </a:pPr>
            <a:r>
              <a:rPr lang="tr-TR" dirty="0" err="1" smtClean="0"/>
              <a:t>Followed</a:t>
            </a:r>
            <a:r>
              <a:rPr lang="tr-TR" dirty="0" smtClean="0"/>
              <a:t> </a:t>
            </a:r>
            <a:r>
              <a:rPr lang="tr-TR" dirty="0" err="1"/>
              <a:t>for</a:t>
            </a:r>
            <a:r>
              <a:rPr lang="tr-TR" dirty="0"/>
              <a:t> 10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bronchitis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smtClean="0"/>
              <a:t>COPD</a:t>
            </a:r>
          </a:p>
          <a:p>
            <a:pPr>
              <a:defRPr/>
            </a:pPr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/>
              <a:t>medications</a:t>
            </a:r>
            <a:r>
              <a:rPr lang="tr-TR" dirty="0"/>
              <a:t>: </a:t>
            </a:r>
            <a:r>
              <a:rPr lang="tr-TR" dirty="0" err="1"/>
              <a:t>Monoket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, </a:t>
            </a:r>
            <a:r>
              <a:rPr lang="tr-TR" dirty="0" err="1"/>
              <a:t>Furosemide</a:t>
            </a:r>
            <a:r>
              <a:rPr lang="tr-TR" dirty="0"/>
              <a:t>, </a:t>
            </a:r>
            <a:r>
              <a:rPr lang="tr-TR" dirty="0" err="1"/>
              <a:t>Ventolin</a:t>
            </a:r>
            <a:r>
              <a:rPr lang="tr-TR" dirty="0"/>
              <a:t> </a:t>
            </a:r>
            <a:r>
              <a:rPr lang="tr-TR" dirty="0" err="1" smtClean="0"/>
              <a:t>inhaler</a:t>
            </a:r>
            <a:endParaRPr lang="tr-TR" dirty="0" smtClean="0"/>
          </a:p>
          <a:p>
            <a:pPr>
              <a:defRPr/>
            </a:pPr>
            <a:r>
              <a:rPr lang="tr-TR" dirty="0" err="1" smtClean="0"/>
              <a:t>Presented</a:t>
            </a:r>
            <a:r>
              <a:rPr lang="tr-TR" dirty="0" smtClean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deterioration</a:t>
            </a:r>
            <a:r>
              <a:rPr lang="tr-TR" dirty="0"/>
              <a:t> in general </a:t>
            </a:r>
            <a:r>
              <a:rPr lang="tr-TR" dirty="0" err="1"/>
              <a:t>condition</a:t>
            </a:r>
            <a:endParaRPr lang="tr-TR" altLang="en-US" dirty="0"/>
          </a:p>
          <a:p>
            <a:pPr>
              <a:defRPr/>
            </a:pPr>
            <a:endParaRPr lang="tr-T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94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10504</TotalTime>
  <Words>3672</Words>
  <Application>Microsoft Office PowerPoint</Application>
  <PresentationFormat>Özel</PresentationFormat>
  <Paragraphs>684</Paragraphs>
  <Slides>112</Slides>
  <Notes>45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112</vt:i4>
      </vt:variant>
    </vt:vector>
  </HeadingPairs>
  <TitlesOfParts>
    <vt:vector size="119" baseType="lpstr">
      <vt:lpstr>Arial</vt:lpstr>
      <vt:lpstr>Comic Sans MS</vt:lpstr>
      <vt:lpstr>Monotype Sorts</vt:lpstr>
      <vt:lpstr>Times New Roman</vt:lpstr>
      <vt:lpstr>Times New Roman Tur</vt:lpstr>
      <vt:lpstr>Blank Presentation</vt:lpstr>
      <vt:lpstr>Bit Eşlem Resmi</vt:lpstr>
      <vt:lpstr>ACID-BASE BALANCE</vt:lpstr>
      <vt:lpstr>PowerPoint Sunusu</vt:lpstr>
      <vt:lpstr>PowerPoint Sunusu</vt:lpstr>
      <vt:lpstr>Plan</vt:lpstr>
      <vt:lpstr>Basic information</vt:lpstr>
      <vt:lpstr>PowerPoint Sunusu</vt:lpstr>
      <vt:lpstr>Basic information</vt:lpstr>
      <vt:lpstr>Relationship between hydrogen concentration and pH</vt:lpstr>
      <vt:lpstr>Relationship between hydrogen concentration and pH</vt:lpstr>
      <vt:lpstr>Relationship between Carbondioxide (PCO2) and Bicarbonate (HCO3)</vt:lpstr>
      <vt:lpstr>Henderson equation</vt:lpstr>
      <vt:lpstr>Henderson-Hasselbach equation</vt:lpstr>
      <vt:lpstr>Basic information</vt:lpstr>
      <vt:lpstr>Basic information</vt:lpstr>
      <vt:lpstr>Kidneys </vt:lpstr>
      <vt:lpstr>Source of daily acid load 60 mmol (mEq)</vt:lpstr>
      <vt:lpstr>Lungs</vt:lpstr>
      <vt:lpstr>Concepts</vt:lpstr>
      <vt:lpstr>Buffer systems</vt:lpstr>
      <vt:lpstr>Buffer systems</vt:lpstr>
      <vt:lpstr>pH = Kidney/Lung</vt:lpstr>
      <vt:lpstr>Compensation</vt:lpstr>
      <vt:lpstr>Metabolic acidosis</vt:lpstr>
      <vt:lpstr>Metabolic alkalosis</vt:lpstr>
      <vt:lpstr>Acute respiratory acidosis</vt:lpstr>
      <vt:lpstr>Chronic respiratory acidosis</vt:lpstr>
      <vt:lpstr>Acute respiratory alkalosis</vt:lpstr>
      <vt:lpstr>Chronic respiratory alkalosis</vt:lpstr>
      <vt:lpstr>In a patient with metabolic acidosis, if the HCO₃⁻ level is 10 mEq/L, what pCO₂ would you expect?</vt:lpstr>
      <vt:lpstr>Mixed acid-base disorder</vt:lpstr>
      <vt:lpstr>Volatile acid</vt:lpstr>
      <vt:lpstr>Titratable acid</vt:lpstr>
      <vt:lpstr>Titratable acid</vt:lpstr>
      <vt:lpstr>Blood gases</vt:lpstr>
      <vt:lpstr>Normal arterial blood gas values</vt:lpstr>
      <vt:lpstr>Venous blood values</vt:lpstr>
      <vt:lpstr>In a patient with metabolic acidosis, if the HCO₃⁻ level is 10 mEq/L, what pCO₂ would you expect?</vt:lpstr>
      <vt:lpstr>Mixed acid-base disorder</vt:lpstr>
      <vt:lpstr>Practical tip</vt:lpstr>
      <vt:lpstr>Anion gap</vt:lpstr>
      <vt:lpstr>Anion gap</vt:lpstr>
      <vt:lpstr>Cations not included in anion gap calculation</vt:lpstr>
      <vt:lpstr>Anions not included in anion gap calculation</vt:lpstr>
      <vt:lpstr>Plan</vt:lpstr>
      <vt:lpstr>Respiratory acidosis</vt:lpstr>
      <vt:lpstr>Causes</vt:lpstr>
      <vt:lpstr>Symptoms</vt:lpstr>
      <vt:lpstr>Diagnosis</vt:lpstr>
      <vt:lpstr>Key Points</vt:lpstr>
      <vt:lpstr>Practical tips</vt:lpstr>
      <vt:lpstr>Treatment</vt:lpstr>
      <vt:lpstr>Respiratory alkalosis</vt:lpstr>
      <vt:lpstr>Causes </vt:lpstr>
      <vt:lpstr>Symptoms</vt:lpstr>
      <vt:lpstr>Symptoms</vt:lpstr>
      <vt:lpstr>Diagnosis</vt:lpstr>
      <vt:lpstr>Practical tips</vt:lpstr>
      <vt:lpstr>Treatment</vt:lpstr>
      <vt:lpstr>Treatment</vt:lpstr>
      <vt:lpstr>Practical assessment</vt:lpstr>
      <vt:lpstr>Practical assessment</vt:lpstr>
      <vt:lpstr>PowerPoint Sunusu</vt:lpstr>
      <vt:lpstr>Expected acid-base disorder</vt:lpstr>
      <vt:lpstr>Expected acid-base disorder</vt:lpstr>
      <vt:lpstr>Expected acid-base disorder</vt:lpstr>
      <vt:lpstr>Practical tip</vt:lpstr>
      <vt:lpstr>Kidneys </vt:lpstr>
      <vt:lpstr>Source of daily acid load 60 mmol (mEq)</vt:lpstr>
      <vt:lpstr>Practical tips</vt:lpstr>
      <vt:lpstr>Causes</vt:lpstr>
      <vt:lpstr>Common causes of increased anion gap metabolic acidosis</vt:lpstr>
      <vt:lpstr>Common causes of normal anion gap metabolic acidosis</vt:lpstr>
      <vt:lpstr>Symptoms</vt:lpstr>
      <vt:lpstr>Symptoms</vt:lpstr>
      <vt:lpstr>Diagnosis</vt:lpstr>
      <vt:lpstr>Key points </vt:lpstr>
      <vt:lpstr>Urinary anion gap</vt:lpstr>
      <vt:lpstr>PowerPoint Sunusu</vt:lpstr>
      <vt:lpstr>PowerPoint Sunusu</vt:lpstr>
      <vt:lpstr>PowerPoint Sunusu</vt:lpstr>
      <vt:lpstr>Practical tips</vt:lpstr>
      <vt:lpstr>Treatment</vt:lpstr>
      <vt:lpstr>Alkali treatment</vt:lpstr>
      <vt:lpstr>Bicarbonate deficit</vt:lpstr>
      <vt:lpstr>Side effects of alkali treatment</vt:lpstr>
      <vt:lpstr>Metabolic alkalosis</vt:lpstr>
      <vt:lpstr>Causes </vt:lpstr>
      <vt:lpstr>2.Classification </vt:lpstr>
      <vt:lpstr>3. Classification</vt:lpstr>
      <vt:lpstr>Symptoms</vt:lpstr>
      <vt:lpstr>Diagnosis</vt:lpstr>
      <vt:lpstr>Practical tips</vt:lpstr>
      <vt:lpstr>Practical tips</vt:lpstr>
      <vt:lpstr>Treatment</vt:lpstr>
      <vt:lpstr>1.Classification</vt:lpstr>
      <vt:lpstr>2.Classification</vt:lpstr>
      <vt:lpstr>3.Classification</vt:lpstr>
      <vt:lpstr>Patient</vt:lpstr>
      <vt:lpstr>Patient</vt:lpstr>
      <vt:lpstr>Patient (continued)</vt:lpstr>
      <vt:lpstr>Patient with acid-base disorder</vt:lpstr>
      <vt:lpstr>Adaptive changes, Respiratory acidosis in COPD</vt:lpstr>
      <vt:lpstr>Anion gap</vt:lpstr>
      <vt:lpstr>Patient (interpretation)</vt:lpstr>
      <vt:lpstr>Patient </vt:lpstr>
      <vt:lpstr>Practical assessment</vt:lpstr>
      <vt:lpstr>Pratik assessment</vt:lpstr>
      <vt:lpstr>PowerPoint Sunusu</vt:lpstr>
      <vt:lpstr>Expected acid-base disorder</vt:lpstr>
      <vt:lpstr>Expected acid-base disorder</vt:lpstr>
      <vt:lpstr>Expected acid-base disorder</vt:lpstr>
      <vt:lpstr>PowerPoint Sunusu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741</cp:revision>
  <cp:lastPrinted>2018-12-16T11:48:35Z</cp:lastPrinted>
  <dcterms:created xsi:type="dcterms:W3CDTF">1997-12-11T13:27:56Z</dcterms:created>
  <dcterms:modified xsi:type="dcterms:W3CDTF">2025-12-05T09:59:22Z</dcterms:modified>
</cp:coreProperties>
</file>