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861" r:id="rId2"/>
    <p:sldId id="1303" r:id="rId3"/>
    <p:sldId id="1304" r:id="rId4"/>
    <p:sldId id="1305" r:id="rId5"/>
    <p:sldId id="1493" r:id="rId6"/>
    <p:sldId id="1495" r:id="rId7"/>
    <p:sldId id="1496" r:id="rId8"/>
    <p:sldId id="1497" r:id="rId9"/>
    <p:sldId id="1498" r:id="rId10"/>
    <p:sldId id="1499" r:id="rId11"/>
    <p:sldId id="1500" r:id="rId12"/>
    <p:sldId id="1501" r:id="rId13"/>
    <p:sldId id="1503" r:id="rId14"/>
    <p:sldId id="1504" r:id="rId15"/>
    <p:sldId id="1505" r:id="rId16"/>
    <p:sldId id="1506" r:id="rId17"/>
    <p:sldId id="1507" r:id="rId18"/>
    <p:sldId id="1508" r:id="rId19"/>
    <p:sldId id="1509" r:id="rId20"/>
    <p:sldId id="1510" r:id="rId21"/>
    <p:sldId id="1511" r:id="rId22"/>
    <p:sldId id="1512" r:id="rId23"/>
    <p:sldId id="1513" r:id="rId24"/>
    <p:sldId id="1534" r:id="rId25"/>
    <p:sldId id="1535" r:id="rId26"/>
    <p:sldId id="1536" r:id="rId27"/>
    <p:sldId id="1537" r:id="rId28"/>
    <p:sldId id="1538" r:id="rId29"/>
    <p:sldId id="1539" r:id="rId30"/>
    <p:sldId id="1540" r:id="rId31"/>
    <p:sldId id="1541" r:id="rId32"/>
    <p:sldId id="1542" r:id="rId33"/>
    <p:sldId id="1543" r:id="rId34"/>
    <p:sldId id="1544" r:id="rId35"/>
    <p:sldId id="1545" r:id="rId36"/>
    <p:sldId id="1546" r:id="rId37"/>
    <p:sldId id="1547" r:id="rId38"/>
    <p:sldId id="1548" r:id="rId39"/>
    <p:sldId id="1549" r:id="rId40"/>
    <p:sldId id="1550" r:id="rId41"/>
    <p:sldId id="1551" r:id="rId42"/>
    <p:sldId id="1552" r:id="rId43"/>
    <p:sldId id="1553" r:id="rId44"/>
    <p:sldId id="1554" r:id="rId45"/>
    <p:sldId id="1555" r:id="rId46"/>
    <p:sldId id="1556" r:id="rId47"/>
    <p:sldId id="1557" r:id="rId48"/>
    <p:sldId id="1558" r:id="rId49"/>
    <p:sldId id="1559" r:id="rId50"/>
    <p:sldId id="1560" r:id="rId51"/>
    <p:sldId id="1561" r:id="rId52"/>
    <p:sldId id="1562" r:id="rId53"/>
    <p:sldId id="1563" r:id="rId54"/>
    <p:sldId id="1564" r:id="rId55"/>
    <p:sldId id="1565" r:id="rId56"/>
    <p:sldId id="1566" r:id="rId57"/>
    <p:sldId id="1567" r:id="rId58"/>
    <p:sldId id="1568" r:id="rId59"/>
    <p:sldId id="1569" r:id="rId60"/>
    <p:sldId id="1570" r:id="rId61"/>
    <p:sldId id="1571" r:id="rId62"/>
    <p:sldId id="1572" r:id="rId63"/>
    <p:sldId id="1573" r:id="rId64"/>
    <p:sldId id="1574" r:id="rId65"/>
    <p:sldId id="1575" r:id="rId66"/>
    <p:sldId id="1576" r:id="rId67"/>
    <p:sldId id="1577" r:id="rId68"/>
    <p:sldId id="1578" r:id="rId69"/>
    <p:sldId id="1579" r:id="rId70"/>
    <p:sldId id="1580" r:id="rId71"/>
    <p:sldId id="1581" r:id="rId72"/>
    <p:sldId id="1582" r:id="rId73"/>
    <p:sldId id="1583" r:id="rId74"/>
    <p:sldId id="1584" r:id="rId75"/>
    <p:sldId id="1585" r:id="rId76"/>
    <p:sldId id="1586" r:id="rId77"/>
    <p:sldId id="1587" r:id="rId78"/>
    <p:sldId id="1588" r:id="rId79"/>
    <p:sldId id="1589" r:id="rId80"/>
    <p:sldId id="1590" r:id="rId81"/>
    <p:sldId id="1591" r:id="rId82"/>
    <p:sldId id="1592" r:id="rId83"/>
    <p:sldId id="1593" r:id="rId84"/>
    <p:sldId id="1594" r:id="rId85"/>
    <p:sldId id="1595" r:id="rId86"/>
    <p:sldId id="1596" r:id="rId87"/>
    <p:sldId id="1597" r:id="rId88"/>
    <p:sldId id="1598" r:id="rId89"/>
    <p:sldId id="1599" r:id="rId90"/>
    <p:sldId id="1600" r:id="rId91"/>
    <p:sldId id="1601" r:id="rId92"/>
    <p:sldId id="1602" r:id="rId93"/>
    <p:sldId id="1606" r:id="rId94"/>
  </p:sldIdLst>
  <p:sldSz cx="10591800" cy="7086600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EBF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7" autoAdjust="0"/>
    <p:restoredTop sz="86407" autoAdjust="0"/>
  </p:normalViewPr>
  <p:slideViewPr>
    <p:cSldViewPr>
      <p:cViewPr varScale="1">
        <p:scale>
          <a:sx n="97" d="100"/>
          <a:sy n="97" d="100"/>
        </p:scale>
        <p:origin x="10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675"/>
            <a:ext cx="2945659" cy="46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9675"/>
            <a:ext cx="2945659" cy="46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2559"/>
            <a:ext cx="2945659" cy="46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52559"/>
            <a:ext cx="2945659" cy="46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fld id="{648157CA-B595-4B64-ABB6-345F17A4267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016521" y="9459009"/>
            <a:ext cx="764634" cy="25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>
            <a:spAutoFit/>
          </a:bodyPr>
          <a:lstStyle>
            <a:lvl1pPr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tr-TR" altLang="tr-TR" sz="1200" b="0"/>
              <a:t>Page </a:t>
            </a:r>
            <a:fld id="{49CD3F28-2688-45CF-B0B0-157309732B72}" type="slidenum">
              <a:rPr lang="tr-TR" altLang="tr-TR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tr-TR" altLang="tr-TR" sz="1200" b="0"/>
          </a:p>
        </p:txBody>
      </p:sp>
    </p:spTree>
    <p:extLst>
      <p:ext uri="{BB962C8B-B14F-4D97-AF65-F5344CB8AC3E}">
        <p14:creationId xmlns:p14="http://schemas.microsoft.com/office/powerpoint/2010/main" val="4066212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675"/>
            <a:ext cx="2945659" cy="46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b="0" i="1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9675"/>
            <a:ext cx="2945659" cy="46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b="0" i="1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2559"/>
            <a:ext cx="2945659" cy="46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b="0" i="1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52559"/>
            <a:ext cx="2945659" cy="46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b="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7B1983-6C7D-40EE-A2B6-0669582FAD4C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16521" y="9459009"/>
            <a:ext cx="764634" cy="25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3" tIns="44450" rIns="87313" bIns="44450">
            <a:spAutoFit/>
          </a:bodyPr>
          <a:lstStyle>
            <a:lvl1pPr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tr-TR" altLang="tr-TR" sz="1200" b="0"/>
              <a:t>Page </a:t>
            </a:r>
            <a:fld id="{6A3983FE-9A7B-4844-8ADF-42943CD4DA8E}" type="slidenum">
              <a:rPr lang="tr-TR" altLang="tr-TR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tr-TR" altLang="tr-TR" sz="1200" b="0"/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2313" y="814388"/>
            <a:ext cx="5353050" cy="3582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8217"/>
            <a:ext cx="4984962" cy="4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Body Text</a:t>
            </a:r>
          </a:p>
          <a:p>
            <a:pPr lvl="1"/>
            <a:r>
              <a:rPr lang="tr-TR" altLang="tr-TR" noProof="0"/>
              <a:t>Second Level</a:t>
            </a:r>
          </a:p>
          <a:p>
            <a:pPr lvl="2"/>
            <a:r>
              <a:rPr lang="tr-TR" altLang="tr-TR" noProof="0"/>
              <a:t>Third Level</a:t>
            </a:r>
          </a:p>
          <a:p>
            <a:pPr lvl="3"/>
            <a:r>
              <a:rPr lang="tr-TR" altLang="tr-TR" noProof="0"/>
              <a:t>Fourth Level</a:t>
            </a:r>
          </a:p>
          <a:p>
            <a:pPr lvl="4"/>
            <a:r>
              <a:rPr lang="tr-TR" altLang="tr-TR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398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6A1A2615-0827-42A2-A795-4E7175640F80}" type="slidenum">
              <a:rPr lang="tr-TR" altLang="en-US" sz="1200" b="0" smtClean="0">
                <a:latin typeface="Times New Roman" panose="02020603050405020304" pitchFamily="18" charset="0"/>
              </a:rPr>
              <a:pPr>
                <a:defRPr/>
              </a:pPr>
              <a:t>1</a:t>
            </a:fld>
            <a:endParaRPr lang="tr-TR" altLang="en-US" sz="1200" b="0">
              <a:latin typeface="Times New Roman Tur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14388"/>
            <a:ext cx="5353050" cy="3582987"/>
          </a:xfrm>
          <a:ln cap="flat"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811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AB1117F1-7B08-46FA-81D5-246DA27F5F39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24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14388"/>
            <a:ext cx="5353050" cy="3582987"/>
          </a:xfrm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51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2313" y="814388"/>
            <a:ext cx="5353050" cy="3582987"/>
          </a:xfrm>
          <a:ln/>
        </p:spPr>
      </p:sp>
      <p:sp>
        <p:nvSpPr>
          <p:cNvPr id="27651" name="Not Yer Tutucusu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>
              <a:latin typeface="Arial" charset="0"/>
            </a:endParaRPr>
          </a:p>
        </p:txBody>
      </p:sp>
      <p:sp>
        <p:nvSpPr>
          <p:cNvPr id="27652" name="Slayt Numarası Yer Tutucusu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100411E8-7D2A-452E-BC22-C102FCC0BD1D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39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2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AB1117F1-7B08-46FA-81D5-246DA27F5F39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40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14388"/>
            <a:ext cx="5353050" cy="3582987"/>
          </a:xfrm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97874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2313" y="814388"/>
            <a:ext cx="5353050" cy="3582987"/>
          </a:xfrm>
          <a:ln/>
        </p:spPr>
      </p:sp>
      <p:sp>
        <p:nvSpPr>
          <p:cNvPr id="39939" name="Not Yer Tutucusu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>
              <a:latin typeface="Arial" charset="0"/>
            </a:endParaRPr>
          </a:p>
        </p:txBody>
      </p:sp>
      <p:sp>
        <p:nvSpPr>
          <p:cNvPr id="39940" name="Slayt Numarası Yer Tutucusu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9E17466E-4F86-42D5-973D-41AA1C8B1C6E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50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4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2313" y="814388"/>
            <a:ext cx="5353050" cy="3582987"/>
          </a:xfrm>
          <a:ln/>
        </p:spPr>
      </p:sp>
      <p:sp>
        <p:nvSpPr>
          <p:cNvPr id="54275" name="Not Yer Tutucusu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/>
          </a:p>
        </p:txBody>
      </p:sp>
      <p:sp>
        <p:nvSpPr>
          <p:cNvPr id="54276" name="Slayt Numarası Yer Tutucusu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A3DE91A8-D854-4161-9649-9A600C69FBA8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63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71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2313" y="814388"/>
            <a:ext cx="5353050" cy="3582987"/>
          </a:xfrm>
          <a:ln/>
        </p:spPr>
      </p:sp>
      <p:sp>
        <p:nvSpPr>
          <p:cNvPr id="72707" name="Not Yer Tutucusu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tr-TR" altLang="tr-TR" dirty="0">
              <a:latin typeface="Arial" charset="0"/>
            </a:endParaRPr>
          </a:p>
        </p:txBody>
      </p:sp>
      <p:sp>
        <p:nvSpPr>
          <p:cNvPr id="72708" name="Slayt Numarası Yer Tutucusu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A2B78909-6079-43C3-93B4-F3108533924F}" type="slidenum">
              <a:rPr lang="tr-TR" altLang="tr-TR" sz="1000" b="0" smtClean="0">
                <a:latin typeface="Times New Roman" panose="02020603050405020304" pitchFamily="18" charset="0"/>
              </a:rPr>
              <a:pPr>
                <a:defRPr/>
              </a:pPr>
              <a:t>75</a:t>
            </a:fld>
            <a:endParaRPr lang="tr-TR" altLang="tr-TR" sz="1000" b="0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23975" y="1160463"/>
            <a:ext cx="7943850" cy="24669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23975" y="3722688"/>
            <a:ext cx="7943850" cy="1709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1D412-7F75-4618-8850-DC90445F6CA8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4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29A03-51FF-4B0A-B5B2-71C82FD8C773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70763" y="630238"/>
            <a:ext cx="2073275" cy="566896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7763" y="630238"/>
            <a:ext cx="6070600" cy="566896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A38A-B029-4743-9C42-346EC5922DA9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8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D58B6-27AF-437F-AA06-E18E66DB13E2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2313" y="1766888"/>
            <a:ext cx="9136062" cy="29479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4741863"/>
            <a:ext cx="9136062" cy="15509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F2D2-61F9-4A5E-BA8D-54E6ECCDDE89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7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7763" y="2047875"/>
            <a:ext cx="4071937" cy="42513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372100" y="2047875"/>
            <a:ext cx="4071938" cy="42513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3C1BB-5EFC-4E69-B86F-1C4AB6369776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2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0250" y="377825"/>
            <a:ext cx="9134475" cy="137001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30250" y="1736725"/>
            <a:ext cx="4479925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30250" y="2589213"/>
            <a:ext cx="4479925" cy="38068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362575" y="1736725"/>
            <a:ext cx="4502150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362575" y="2589213"/>
            <a:ext cx="4502150" cy="38068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97F56-FAED-4B3A-BB0A-331A0D9BA5E5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2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5DA7-0A36-4941-BB48-961147F3B17C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5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6D68B-5E7B-42F3-A95F-1E690E2438B5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6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B0673-D116-4665-9FD1-61A32179CAA6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2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0EE90-D1D4-4D0A-9813-C0456A740B19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4389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 b="0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0" y="6438900"/>
            <a:ext cx="335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 b="0">
                <a:latin typeface="Times New Roman Tur" panose="02020603050405020304" pitchFamily="18" charset="0"/>
              </a:defRPr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81900" y="6438900"/>
            <a:ext cx="220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BA0650E-BBA0-4358-AA47-4BEF5A623273}" type="slidenum">
              <a:rPr lang="tr-TR" altLang="tr-TR"/>
              <a:pPr>
                <a:defRPr/>
              </a:pPr>
              <a:t>‹#›</a:t>
            </a:fld>
            <a:endParaRPr lang="tr-TR" altLang="tr-TR">
              <a:latin typeface="Times New Roman Tur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47763" y="630238"/>
            <a:ext cx="82962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250" tIns="47625" rIns="95250" bIns="47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7763" y="2047875"/>
            <a:ext cx="8296275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5250" tIns="47625" rIns="95250" bIns="47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Body Text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 kern="1200">
          <a:solidFill>
            <a:srgbClr val="FAFD00"/>
          </a:solidFill>
          <a:latin typeface="+mj-lt"/>
          <a:ea typeface="+mj-ea"/>
          <a:cs typeface="+mj-cs"/>
        </a:defRPr>
      </a:lvl1pPr>
      <a:lvl2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2pPr>
      <a:lvl3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3pPr>
      <a:lvl4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4pPr>
      <a:lvl5pPr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5pPr>
      <a:lvl6pPr marL="457200"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6pPr>
      <a:lvl7pPr marL="914400"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7pPr>
      <a:lvl8pPr marL="1371600"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8pPr>
      <a:lvl9pPr marL="1828800" algn="ctr" defTabSz="941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b="1">
          <a:solidFill>
            <a:srgbClr val="FAFD00"/>
          </a:solidFill>
          <a:latin typeface="Arial" panose="020B0604020202020204" pitchFamily="34" charset="0"/>
        </a:defRPr>
      </a:lvl9pPr>
    </p:titleStyle>
    <p:bodyStyle>
      <a:lvl1pPr marL="293688" indent="-293688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2500" b="1" kern="1200">
          <a:solidFill>
            <a:srgbClr val="FFFFFF"/>
          </a:solidFill>
          <a:latin typeface="+mn-lt"/>
          <a:ea typeface="+mn-ea"/>
          <a:cs typeface="+mn-cs"/>
        </a:defRPr>
      </a:lvl1pPr>
      <a:lvl2pPr marL="706438" indent="-234950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1900" b="1" kern="1200">
          <a:solidFill>
            <a:srgbClr val="FFFFFF"/>
          </a:solidFill>
          <a:latin typeface="+mn-lt"/>
          <a:ea typeface="+mn-ea"/>
          <a:cs typeface="+mn-cs"/>
        </a:defRPr>
      </a:lvl2pPr>
      <a:lvl3pPr marL="1177925" indent="-236538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1900" b="1" kern="1200">
          <a:solidFill>
            <a:srgbClr val="FFFFFF"/>
          </a:solidFill>
          <a:latin typeface="+mn-lt"/>
          <a:ea typeface="+mn-ea"/>
          <a:cs typeface="+mn-cs"/>
        </a:defRPr>
      </a:lvl3pPr>
      <a:lvl4pPr marL="1589088" indent="-176213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1400" b="1" kern="1200">
          <a:solidFill>
            <a:srgbClr val="FFFFFF"/>
          </a:solidFill>
          <a:latin typeface="+mn-lt"/>
          <a:ea typeface="+mn-ea"/>
          <a:cs typeface="+mn-cs"/>
        </a:defRPr>
      </a:lvl4pPr>
      <a:lvl5pPr marL="2060575" indent="-176213" algn="l" defTabSz="941388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1400" b="1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590550"/>
            <a:ext cx="9967913" cy="1181100"/>
          </a:xfrm>
        </p:spPr>
        <p:txBody>
          <a:bodyPr/>
          <a:lstStyle/>
          <a:p>
            <a:pPr>
              <a:defRPr/>
            </a:pPr>
            <a:r>
              <a:rPr lang="tr-TR" altLang="en-US" sz="4800" dirty="0" smtClean="0">
                <a:latin typeface="Comic Sans MS" charset="0"/>
              </a:rPr>
              <a:t>DISORDERS OF SODIUM AND WATER BALANCE 2</a:t>
            </a:r>
            <a:endParaRPr lang="tr-TR" altLang="en-US" sz="4800" dirty="0">
              <a:latin typeface="Comic Sans MS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2247900"/>
            <a:ext cx="9004300" cy="4251325"/>
          </a:xfrm>
        </p:spPr>
        <p:txBody>
          <a:bodyPr/>
          <a:lstStyle/>
          <a:p>
            <a:pPr algn="ctr">
              <a:buFont typeface="Monotype Sorts"/>
              <a:buNone/>
              <a:defRPr/>
            </a:pPr>
            <a:r>
              <a:rPr lang="tr-TR" altLang="en-US" dirty="0">
                <a:latin typeface="Comic Sans MS" panose="030F0702030302020204" pitchFamily="66" charset="0"/>
              </a:rPr>
              <a:t>Prof. Dr. Tekin AKPOLAT</a:t>
            </a:r>
          </a:p>
          <a:p>
            <a:pPr algn="ctr">
              <a:buFont typeface="Monotype Sorts"/>
              <a:buNone/>
              <a:defRPr/>
            </a:pPr>
            <a:r>
              <a:rPr lang="tr-TR" altLang="en-US" dirty="0">
                <a:latin typeface="Comic Sans MS" panose="030F0702030302020204" pitchFamily="66" charset="0"/>
              </a:rPr>
              <a:t>Liv </a:t>
            </a:r>
            <a:r>
              <a:rPr lang="tr-TR" altLang="en-US" dirty="0" err="1">
                <a:latin typeface="Comic Sans MS" panose="030F0702030302020204" pitchFamily="66" charset="0"/>
              </a:rPr>
              <a:t>Hospital</a:t>
            </a:r>
            <a:r>
              <a:rPr lang="tr-TR" altLang="en-US" dirty="0">
                <a:latin typeface="Comic Sans MS" panose="030F0702030302020204" pitchFamily="66" charset="0"/>
              </a:rPr>
              <a:t>-İSTANBUL</a:t>
            </a:r>
          </a:p>
          <a:p>
            <a:pPr algn="ctr">
              <a:buFont typeface="Monotype Sorts" charset="2"/>
              <a:buNone/>
            </a:pPr>
            <a:r>
              <a:rPr lang="tr-TR" altLang="en-US" dirty="0" err="1">
                <a:latin typeface="Comic Sans MS" pitchFamily="66" charset="0"/>
              </a:rPr>
              <a:t>Istinye</a:t>
            </a:r>
            <a:r>
              <a:rPr lang="tr-TR" altLang="en-US" dirty="0">
                <a:latin typeface="Comic Sans MS" pitchFamily="66" charset="0"/>
              </a:rPr>
              <a:t> </a:t>
            </a:r>
            <a:r>
              <a:rPr lang="tr-TR" altLang="en-US" dirty="0" err="1">
                <a:latin typeface="Comic Sans MS" pitchFamily="66" charset="0"/>
              </a:rPr>
              <a:t>University</a:t>
            </a:r>
            <a:r>
              <a:rPr lang="tr-TR" altLang="en-US" dirty="0">
                <a:latin typeface="Comic Sans MS" pitchFamily="66" charset="0"/>
              </a:rPr>
              <a:t> School of </a:t>
            </a:r>
            <a:r>
              <a:rPr lang="tr-TR" altLang="en-US" dirty="0" err="1">
                <a:latin typeface="Comic Sans MS" pitchFamily="66" charset="0"/>
              </a:rPr>
              <a:t>Medicine</a:t>
            </a:r>
            <a:endParaRPr lang="tr-TR" altLang="en-US" dirty="0">
              <a:latin typeface="Comic Sans MS" pitchFamily="66" charset="0"/>
            </a:endParaRPr>
          </a:p>
          <a:p>
            <a:pPr algn="ctr">
              <a:buFont typeface="Monotype Sorts"/>
              <a:buNone/>
              <a:defRPr/>
            </a:pPr>
            <a:r>
              <a:rPr lang="tr-TR" altLang="en-US" dirty="0" smtClean="0">
                <a:latin typeface="Comic Sans MS" pitchFamily="66" charset="0"/>
              </a:rPr>
              <a:t>2025-2026</a:t>
            </a:r>
            <a:endParaRPr lang="tr-TR" altLang="en-US" dirty="0">
              <a:latin typeface="Comic Sans MS" panose="030F0702030302020204" pitchFamily="66" charset="0"/>
            </a:endParaRPr>
          </a:p>
          <a:p>
            <a:pPr algn="ctr">
              <a:buFont typeface="Monotype Sorts"/>
              <a:buNone/>
              <a:defRPr/>
            </a:pPr>
            <a:r>
              <a:rPr lang="tr-TR" alt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www.tekinakpolat.com</a:t>
            </a:r>
          </a:p>
          <a:p>
            <a:pPr algn="ctr">
              <a:buFont typeface="Monotype Sorts"/>
              <a:buNone/>
              <a:defRPr/>
            </a:pPr>
            <a:endParaRPr lang="tr-TR" altLang="en-US" dirty="0">
              <a:latin typeface="Comic Sans MS" panose="030F0702030302020204" pitchFamily="66" charset="0"/>
            </a:endParaRPr>
          </a:p>
        </p:txBody>
      </p:sp>
      <p:pic>
        <p:nvPicPr>
          <p:cNvPr id="4100" name="Picture 6" descr="https://encrypted-tbn0.gstatic.com/images?q=tbn:ANd9GcRAYcEN429V7jCAWWVWfiAQe6EQwS9p79gy7mAXTS7ZTSELGx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400550"/>
            <a:ext cx="23764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C:\Users\tekin.akpolat\Desktop\hepsison\onemliler\kongre nefroloji 2017\istinye universite logo s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400550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902030302020204" pitchFamily="66" charset="0"/>
              </a:rPr>
              <a:t>Patient</a:t>
            </a:r>
            <a:r>
              <a:rPr lang="tr-TR" altLang="tr-TR" dirty="0" smtClean="0">
                <a:latin typeface="Comic Sans MS" panose="030F0902030302020204" pitchFamily="66" charset="0"/>
              </a:rPr>
              <a:t> 4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50 </a:t>
            </a:r>
            <a:r>
              <a:rPr lang="tr-TR" altLang="tr-TR" dirty="0" err="1">
                <a:latin typeface="Comic Sans MS" panose="030F0902030302020204" pitchFamily="66" charset="0"/>
              </a:rPr>
              <a:t>years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old</a:t>
            </a:r>
            <a:r>
              <a:rPr lang="tr-TR" altLang="tr-TR" dirty="0">
                <a:latin typeface="Comic Sans MS" panose="030F0902030302020204" pitchFamily="66" charset="0"/>
              </a:rPr>
              <a:t>, </a:t>
            </a:r>
            <a:r>
              <a:rPr lang="tr-TR" altLang="tr-TR" dirty="0" err="1">
                <a:latin typeface="Comic Sans MS" panose="030F0902030302020204" pitchFamily="66" charset="0"/>
              </a:rPr>
              <a:t>female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New CKD </a:t>
            </a:r>
            <a:r>
              <a:rPr lang="tr-TR" altLang="tr-TR" dirty="0" err="1">
                <a:latin typeface="Comic Sans MS" panose="030F0902030302020204" pitchFamily="66" charset="0"/>
              </a:rPr>
              <a:t>diagnosis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Edema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absent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Serum </a:t>
            </a:r>
            <a:r>
              <a:rPr lang="tr-TR" altLang="tr-TR" dirty="0" err="1">
                <a:latin typeface="Comic Sans MS" panose="030F0902030302020204" pitchFamily="66" charset="0"/>
              </a:rPr>
              <a:t>creatinine</a:t>
            </a:r>
            <a:r>
              <a:rPr lang="tr-TR" altLang="tr-TR" dirty="0">
                <a:latin typeface="Comic Sans MS" panose="030F0902030302020204" pitchFamily="66" charset="0"/>
              </a:rPr>
              <a:t> 12 mg/dl</a:t>
            </a:r>
          </a:p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In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the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hospital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What</a:t>
            </a:r>
            <a:r>
              <a:rPr lang="tr-TR" altLang="tr-TR" dirty="0">
                <a:latin typeface="Comic Sans MS" panose="030F0902030302020204" pitchFamily="66" charset="0"/>
              </a:rPr>
              <a:t> is </a:t>
            </a:r>
            <a:r>
              <a:rPr lang="tr-TR" altLang="tr-TR" dirty="0" err="1">
                <a:latin typeface="Comic Sans MS" panose="030F0902030302020204" pitchFamily="66" charset="0"/>
              </a:rPr>
              <a:t>your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fluid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order</a:t>
            </a:r>
            <a:r>
              <a:rPr lang="tr-TR" altLang="tr-TR" dirty="0"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4525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The patient may be dehydrated</a:t>
            </a:r>
          </a:p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May urinate after hydration</a:t>
            </a:r>
          </a:p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1 liter fluid may be given in 8 hours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If required intravenous fluid</a:t>
            </a:r>
          </a:p>
          <a:p>
            <a:pPr>
              <a:defRPr/>
            </a:pPr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3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Patient</a:t>
            </a:r>
            <a:r>
              <a:rPr lang="tr-TR" altLang="tr-TR" dirty="0">
                <a:latin typeface="Comic Sans MS" panose="030F0902030302020204" pitchFamily="66" charset="0"/>
              </a:rPr>
              <a:t> (</a:t>
            </a:r>
            <a:r>
              <a:rPr lang="tr-TR" altLang="tr-TR" dirty="0" err="1">
                <a:latin typeface="Comic Sans MS" panose="030F0902030302020204" pitchFamily="66" charset="0"/>
              </a:rPr>
              <a:t>continued</a:t>
            </a:r>
            <a:r>
              <a:rPr lang="tr-TR" altLang="tr-TR" dirty="0">
                <a:latin typeface="Comic Sans MS" panose="030F0902030302020204" pitchFamily="66" charset="0"/>
              </a:rPr>
              <a:t>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Same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patient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No </a:t>
            </a:r>
            <a:r>
              <a:rPr lang="tr-TR" altLang="tr-TR" dirty="0" err="1">
                <a:latin typeface="Comic Sans MS" panose="030F0902030302020204" pitchFamily="66" charset="0"/>
              </a:rPr>
              <a:t>urine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after</a:t>
            </a:r>
            <a:r>
              <a:rPr lang="tr-TR" altLang="tr-TR" dirty="0">
                <a:latin typeface="Comic Sans MS" panose="030F0902030302020204" pitchFamily="66" charset="0"/>
              </a:rPr>
              <a:t> 8 </a:t>
            </a:r>
            <a:r>
              <a:rPr lang="tr-TR" altLang="tr-TR" dirty="0" err="1">
                <a:latin typeface="Comic Sans MS" panose="030F0902030302020204" pitchFamily="66" charset="0"/>
              </a:rPr>
              <a:t>hours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No </a:t>
            </a:r>
            <a:r>
              <a:rPr lang="tr-TR" altLang="tr-TR" dirty="0" err="1">
                <a:latin typeface="Comic Sans MS" panose="030F0902030302020204" pitchFamily="66" charset="0"/>
              </a:rPr>
              <a:t>edema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What</a:t>
            </a:r>
            <a:r>
              <a:rPr lang="tr-TR" altLang="tr-TR" dirty="0">
                <a:latin typeface="Comic Sans MS" panose="030F0902030302020204" pitchFamily="66" charset="0"/>
              </a:rPr>
              <a:t> is </a:t>
            </a:r>
            <a:r>
              <a:rPr lang="tr-TR" altLang="tr-TR" dirty="0" err="1">
                <a:latin typeface="Comic Sans MS" panose="030F0902030302020204" pitchFamily="66" charset="0"/>
              </a:rPr>
              <a:t>your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new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fluid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order</a:t>
            </a:r>
            <a:r>
              <a:rPr lang="tr-TR" altLang="tr-TR" dirty="0"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46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The patient may still be dehydrated</a:t>
            </a:r>
          </a:p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May urinate after hydration</a:t>
            </a:r>
          </a:p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1 liter fluid may be given in 8 hours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If required intravenous fluid</a:t>
            </a:r>
          </a:p>
          <a:p>
            <a:pPr>
              <a:defRPr/>
            </a:pPr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34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Patient</a:t>
            </a:r>
            <a:r>
              <a:rPr lang="tr-TR" altLang="tr-TR" dirty="0">
                <a:latin typeface="Comic Sans MS" panose="030F0902030302020204" pitchFamily="66" charset="0"/>
              </a:rPr>
              <a:t> (</a:t>
            </a:r>
            <a:r>
              <a:rPr lang="tr-TR" altLang="tr-TR" dirty="0" err="1">
                <a:latin typeface="Comic Sans MS" panose="030F0902030302020204" pitchFamily="66" charset="0"/>
              </a:rPr>
              <a:t>continued</a:t>
            </a:r>
            <a:r>
              <a:rPr lang="tr-TR" altLang="tr-TR" dirty="0">
                <a:latin typeface="Comic Sans MS" panose="030F0902030302020204" pitchFamily="66" charset="0"/>
              </a:rPr>
              <a:t>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Same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patient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No </a:t>
            </a:r>
            <a:r>
              <a:rPr lang="tr-TR" altLang="tr-TR" dirty="0" err="1">
                <a:latin typeface="Comic Sans MS" panose="030F0902030302020204" pitchFamily="66" charset="0"/>
              </a:rPr>
              <a:t>urine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after</a:t>
            </a:r>
            <a:r>
              <a:rPr lang="tr-TR" altLang="tr-TR" dirty="0">
                <a:latin typeface="Comic Sans MS" panose="030F0902030302020204" pitchFamily="66" charset="0"/>
              </a:rPr>
              <a:t> 8 </a:t>
            </a:r>
            <a:r>
              <a:rPr lang="tr-TR" altLang="tr-TR" dirty="0" err="1">
                <a:latin typeface="Comic Sans MS" panose="030F0902030302020204" pitchFamily="66" charset="0"/>
              </a:rPr>
              <a:t>hours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Edema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present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What</a:t>
            </a:r>
            <a:r>
              <a:rPr lang="tr-TR" altLang="tr-TR" dirty="0">
                <a:latin typeface="Comic Sans MS" panose="030F0902030302020204" pitchFamily="66" charset="0"/>
              </a:rPr>
              <a:t> is </a:t>
            </a:r>
            <a:r>
              <a:rPr lang="tr-TR" altLang="tr-TR" dirty="0" err="1">
                <a:latin typeface="Comic Sans MS" panose="030F0902030302020204" pitchFamily="66" charset="0"/>
              </a:rPr>
              <a:t>your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new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fluid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order</a:t>
            </a:r>
            <a:r>
              <a:rPr lang="tr-TR" altLang="tr-TR" dirty="0"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7606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The patient is not dehydrated anymore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Hypervolemic</a:t>
            </a:r>
          </a:p>
          <a:p>
            <a:pPr>
              <a:defRPr/>
            </a:pPr>
            <a:r>
              <a:rPr lang="en-US" altLang="tr-TR" dirty="0" err="1">
                <a:latin typeface="Comic Sans MS" panose="030F0902030302020204" pitchFamily="66" charset="0"/>
              </a:rPr>
              <a:t>Hypervolemi</a:t>
            </a:r>
            <a:r>
              <a:rPr lang="en-US" altLang="tr-TR" dirty="0">
                <a:latin typeface="Comic Sans MS" panose="030F0902030302020204" pitchFamily="66" charset="0"/>
              </a:rPr>
              <a:t> may increase if more fluid given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Fluid order depends on urine amount</a:t>
            </a:r>
          </a:p>
        </p:txBody>
      </p:sp>
    </p:spTree>
    <p:extLst>
      <p:ext uri="{BB962C8B-B14F-4D97-AF65-F5344CB8AC3E}">
        <p14:creationId xmlns:p14="http://schemas.microsoft.com/office/powerpoint/2010/main" val="116036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Patient</a:t>
            </a:r>
            <a:r>
              <a:rPr lang="tr-TR" altLang="tr-TR" dirty="0">
                <a:latin typeface="Comic Sans MS" panose="030F0902030302020204" pitchFamily="66" charset="0"/>
              </a:rPr>
              <a:t> (</a:t>
            </a:r>
            <a:r>
              <a:rPr lang="tr-TR" altLang="tr-TR" dirty="0" err="1">
                <a:latin typeface="Comic Sans MS" panose="030F0902030302020204" pitchFamily="66" charset="0"/>
              </a:rPr>
              <a:t>continued</a:t>
            </a:r>
            <a:r>
              <a:rPr lang="tr-TR" altLang="tr-TR" dirty="0">
                <a:latin typeface="Comic Sans MS" panose="030F0902030302020204" pitchFamily="66" charset="0"/>
              </a:rPr>
              <a:t>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tr-TR" altLang="tr-TR" sz="3200" dirty="0">
                <a:latin typeface="Comic Sans MS" panose="030F0902030302020204" pitchFamily="66" charset="0"/>
              </a:rPr>
              <a:t>How do </a:t>
            </a:r>
            <a:r>
              <a:rPr lang="tr-TR" altLang="tr-TR" sz="3200" dirty="0" err="1">
                <a:latin typeface="Comic Sans MS" panose="030F0902030302020204" pitchFamily="66" charset="0"/>
              </a:rPr>
              <a:t>you</a:t>
            </a:r>
            <a:r>
              <a:rPr lang="tr-TR" altLang="tr-TR" sz="3200" dirty="0">
                <a:latin typeface="Comic Sans MS" panose="030F0902030302020204" pitchFamily="66" charset="0"/>
              </a:rPr>
              <a:t> </a:t>
            </a:r>
            <a:r>
              <a:rPr lang="tr-TR" altLang="tr-TR" sz="3200" dirty="0" err="1">
                <a:latin typeface="Comic Sans MS" panose="030F0902030302020204" pitchFamily="66" charset="0"/>
              </a:rPr>
              <a:t>provide</a:t>
            </a:r>
            <a:r>
              <a:rPr lang="tr-TR" altLang="tr-TR" sz="3200" dirty="0">
                <a:latin typeface="Comic Sans MS" panose="030F0902030302020204" pitchFamily="66" charset="0"/>
              </a:rPr>
              <a:t> </a:t>
            </a:r>
            <a:r>
              <a:rPr lang="tr-TR" altLang="tr-TR" sz="3200" dirty="0" err="1">
                <a:latin typeface="Comic Sans MS" panose="030F0902030302020204" pitchFamily="66" charset="0"/>
              </a:rPr>
              <a:t>fluid</a:t>
            </a:r>
            <a:r>
              <a:rPr lang="tr-TR" altLang="tr-TR" sz="3200" dirty="0">
                <a:latin typeface="Comic Sans MS" panose="030F0902030302020204" pitchFamily="66" charset="0"/>
              </a:rPr>
              <a:t> </a:t>
            </a:r>
            <a:r>
              <a:rPr lang="tr-TR" altLang="tr-TR" sz="3200" dirty="0" err="1">
                <a:latin typeface="Comic Sans MS" panose="030F0902030302020204" pitchFamily="66" charset="0"/>
              </a:rPr>
              <a:t>balance</a:t>
            </a:r>
            <a:r>
              <a:rPr lang="tr-TR" altLang="tr-TR" sz="3200" dirty="0"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8424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Dialysis</a:t>
            </a:r>
          </a:p>
        </p:txBody>
      </p:sp>
    </p:spTree>
    <p:extLst>
      <p:ext uri="{BB962C8B-B14F-4D97-AF65-F5344CB8AC3E}">
        <p14:creationId xmlns:p14="http://schemas.microsoft.com/office/powerpoint/2010/main" val="1058544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Same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patient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br>
              <a:rPr lang="tr-TR" altLang="tr-TR" dirty="0">
                <a:latin typeface="Comic Sans MS" panose="030F0902030302020204" pitchFamily="66" charset="0"/>
              </a:rPr>
            </a:br>
            <a:r>
              <a:rPr lang="tr-TR" altLang="tr-TR" dirty="0">
                <a:latin typeface="Comic Sans MS" panose="030F0902030302020204" pitchFamily="66" charset="0"/>
              </a:rPr>
              <a:t>(</a:t>
            </a:r>
            <a:r>
              <a:rPr lang="tr-TR" altLang="tr-TR" dirty="0" err="1">
                <a:latin typeface="Comic Sans MS" panose="030F0902030302020204" pitchFamily="66" charset="0"/>
              </a:rPr>
              <a:t>continued</a:t>
            </a:r>
            <a:r>
              <a:rPr lang="tr-TR" altLang="tr-TR" dirty="0">
                <a:latin typeface="Comic Sans MS" panose="030F0902030302020204" pitchFamily="66" charset="0"/>
              </a:rPr>
              <a:t> but </a:t>
            </a:r>
            <a:r>
              <a:rPr lang="tr-TR" altLang="tr-TR" dirty="0" err="1">
                <a:latin typeface="Comic Sans MS" panose="030F0902030302020204" pitchFamily="66" charset="0"/>
              </a:rPr>
              <a:t>conditions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different</a:t>
            </a:r>
            <a:r>
              <a:rPr lang="tr-TR" altLang="tr-TR" dirty="0">
                <a:latin typeface="Comic Sans MS" panose="030F0902030302020204" pitchFamily="66" charset="0"/>
              </a:rPr>
              <a:t>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Same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patient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1 </a:t>
            </a:r>
            <a:r>
              <a:rPr lang="tr-TR" altLang="tr-TR" dirty="0" err="1">
                <a:latin typeface="Comic Sans MS" panose="030F0902030302020204" pitchFamily="66" charset="0"/>
              </a:rPr>
              <a:t>liter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urine</a:t>
            </a:r>
            <a:r>
              <a:rPr lang="tr-TR" altLang="tr-TR" dirty="0">
                <a:latin typeface="Comic Sans MS" panose="030F0902030302020204" pitchFamily="66" charset="0"/>
              </a:rPr>
              <a:t>, </a:t>
            </a:r>
            <a:r>
              <a:rPr lang="tr-TR" altLang="tr-TR" dirty="0" err="1">
                <a:latin typeface="Comic Sans MS" panose="030F0902030302020204" pitchFamily="66" charset="0"/>
              </a:rPr>
              <a:t>after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second</a:t>
            </a:r>
            <a:r>
              <a:rPr lang="tr-TR" altLang="tr-TR" dirty="0">
                <a:latin typeface="Comic Sans MS" panose="030F0902030302020204" pitchFamily="66" charset="0"/>
              </a:rPr>
              <a:t> 8 </a:t>
            </a:r>
            <a:r>
              <a:rPr lang="tr-TR" altLang="tr-TR" dirty="0" err="1">
                <a:latin typeface="Comic Sans MS" panose="030F0902030302020204" pitchFamily="66" charset="0"/>
              </a:rPr>
              <a:t>hours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No </a:t>
            </a:r>
            <a:r>
              <a:rPr lang="tr-TR" altLang="tr-TR" dirty="0" err="1">
                <a:latin typeface="Comic Sans MS" panose="030F0902030302020204" pitchFamily="66" charset="0"/>
              </a:rPr>
              <a:t>edema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</a:p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What</a:t>
            </a:r>
            <a:r>
              <a:rPr lang="tr-TR" altLang="tr-TR" dirty="0">
                <a:latin typeface="Comic Sans MS" panose="030F0902030302020204" pitchFamily="66" charset="0"/>
              </a:rPr>
              <a:t> is </a:t>
            </a:r>
            <a:r>
              <a:rPr lang="tr-TR" altLang="tr-TR" dirty="0" err="1">
                <a:latin typeface="Comic Sans MS" panose="030F0902030302020204" pitchFamily="66" charset="0"/>
              </a:rPr>
              <a:t>your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new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fluid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order</a:t>
            </a:r>
            <a:r>
              <a:rPr lang="tr-TR" altLang="tr-TR" dirty="0"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9747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The patient responded to hydration</a:t>
            </a:r>
          </a:p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May urinate with hydration</a:t>
            </a:r>
          </a:p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Additional 1 liter fluid may be given in 8 hours</a:t>
            </a:r>
          </a:p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May be given depending on urine amount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If required intravenous fluid</a:t>
            </a:r>
          </a:p>
          <a:p>
            <a:pPr>
              <a:defRPr/>
            </a:pPr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6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902030302020204" pitchFamily="66" charset="0"/>
              </a:rPr>
              <a:t>Patient</a:t>
            </a:r>
            <a:r>
              <a:rPr lang="tr-TR" altLang="tr-TR" dirty="0" smtClean="0">
                <a:latin typeface="Comic Sans MS" panose="030F0902030302020204" pitchFamily="66" charset="0"/>
              </a:rPr>
              <a:t> 1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60 </a:t>
            </a:r>
            <a:r>
              <a:rPr lang="tr-TR" altLang="tr-TR" dirty="0" err="1">
                <a:latin typeface="Comic Sans MS" panose="030F0902030302020204" pitchFamily="66" charset="0"/>
              </a:rPr>
              <a:t>years</a:t>
            </a:r>
            <a:r>
              <a:rPr lang="tr-TR" altLang="tr-TR" dirty="0">
                <a:latin typeface="Comic Sans MS" panose="030F0902030302020204" pitchFamily="66" charset="0"/>
              </a:rPr>
              <a:t>, </a:t>
            </a:r>
            <a:r>
              <a:rPr lang="tr-TR" altLang="tr-TR" dirty="0" err="1">
                <a:latin typeface="Comic Sans MS" panose="030F0902030302020204" pitchFamily="66" charset="0"/>
              </a:rPr>
              <a:t>male</a:t>
            </a:r>
            <a:r>
              <a:rPr lang="tr-TR" altLang="tr-TR" dirty="0">
                <a:latin typeface="Comic Sans MS" panose="030F0902030302020204" pitchFamily="66" charset="0"/>
              </a:rPr>
              <a:t>, </a:t>
            </a:r>
            <a:r>
              <a:rPr lang="tr-TR" altLang="tr-TR" dirty="0" err="1">
                <a:latin typeface="Comic Sans MS" panose="030F0902030302020204" pitchFamily="66" charset="0"/>
              </a:rPr>
              <a:t>cardiac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failure</a:t>
            </a:r>
            <a:r>
              <a:rPr lang="tr-TR" altLang="tr-TR" dirty="0">
                <a:latin typeface="Comic Sans MS" panose="030F0902030302020204" pitchFamily="66" charset="0"/>
              </a:rPr>
              <a:t>, </a:t>
            </a:r>
            <a:r>
              <a:rPr lang="tr-TR" altLang="tr-TR" dirty="0" err="1">
                <a:latin typeface="Comic Sans MS" panose="030F0902030302020204" pitchFamily="66" charset="0"/>
              </a:rPr>
              <a:t>pretibial</a:t>
            </a:r>
            <a:r>
              <a:rPr lang="tr-TR" altLang="tr-TR" dirty="0">
                <a:latin typeface="Comic Sans MS" panose="030F0902030302020204" pitchFamily="66" charset="0"/>
              </a:rPr>
              <a:t> ++ </a:t>
            </a:r>
            <a:r>
              <a:rPr lang="tr-TR" altLang="tr-TR" dirty="0" err="1">
                <a:latin typeface="Comic Sans MS" panose="030F0902030302020204" pitchFamily="66" charset="0"/>
              </a:rPr>
              <a:t>edema</a:t>
            </a:r>
            <a:r>
              <a:rPr lang="tr-TR" altLang="tr-TR" dirty="0">
                <a:latin typeface="Comic Sans MS" panose="030F0902030302020204" pitchFamily="66" charset="0"/>
              </a:rPr>
              <a:t>, Daily </a:t>
            </a:r>
            <a:r>
              <a:rPr lang="tr-TR" altLang="tr-TR" dirty="0" err="1">
                <a:latin typeface="Comic Sans MS" panose="030F0902030302020204" pitchFamily="66" charset="0"/>
              </a:rPr>
              <a:t>urine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volume</a:t>
            </a:r>
            <a:r>
              <a:rPr lang="tr-TR" altLang="tr-TR" dirty="0">
                <a:latin typeface="Comic Sans MS" panose="030F0902030302020204" pitchFamily="66" charset="0"/>
              </a:rPr>
              <a:t> 2 </a:t>
            </a:r>
            <a:r>
              <a:rPr lang="tr-TR" altLang="tr-TR" dirty="0" err="1">
                <a:latin typeface="Comic Sans MS" panose="030F0902030302020204" pitchFamily="66" charset="0"/>
              </a:rPr>
              <a:t>liters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You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want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to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decrease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edema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What</a:t>
            </a:r>
            <a:r>
              <a:rPr lang="tr-TR" altLang="tr-TR" dirty="0">
                <a:latin typeface="Comic Sans MS" panose="030F0902030302020204" pitchFamily="66" charset="0"/>
              </a:rPr>
              <a:t> is </a:t>
            </a:r>
            <a:r>
              <a:rPr lang="tr-TR" altLang="tr-TR" dirty="0" err="1">
                <a:latin typeface="Comic Sans MS" panose="030F0902030302020204" pitchFamily="66" charset="0"/>
              </a:rPr>
              <a:t>your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order</a:t>
            </a:r>
            <a:r>
              <a:rPr lang="tr-TR" altLang="tr-TR" dirty="0"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768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902030302020204" pitchFamily="66" charset="0"/>
              </a:rPr>
              <a:t>Patient</a:t>
            </a:r>
            <a:r>
              <a:rPr lang="tr-TR" altLang="tr-TR" dirty="0" smtClean="0">
                <a:latin typeface="Comic Sans MS" panose="030F0902030302020204" pitchFamily="66" charset="0"/>
              </a:rPr>
              <a:t> 5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60 </a:t>
            </a:r>
            <a:r>
              <a:rPr lang="tr-TR" altLang="tr-TR" dirty="0" err="1">
                <a:latin typeface="Comic Sans MS" panose="030F0902030302020204" pitchFamily="66" charset="0"/>
              </a:rPr>
              <a:t>years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old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female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Computerized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brain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tomography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was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planned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Contrast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agent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will</a:t>
            </a:r>
            <a:r>
              <a:rPr lang="tr-TR" altLang="tr-TR" dirty="0">
                <a:latin typeface="Comic Sans MS" panose="030F0902030302020204" pitchFamily="66" charset="0"/>
              </a:rPr>
              <a:t> be </a:t>
            </a:r>
            <a:r>
              <a:rPr lang="tr-TR" altLang="tr-TR" dirty="0" err="1">
                <a:latin typeface="Comic Sans MS" panose="030F0902030302020204" pitchFamily="66" charset="0"/>
              </a:rPr>
              <a:t>used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What</a:t>
            </a:r>
            <a:r>
              <a:rPr lang="tr-TR" altLang="tr-TR" dirty="0">
                <a:latin typeface="Comic Sans MS" panose="030F0902030302020204" pitchFamily="66" charset="0"/>
              </a:rPr>
              <a:t> is </a:t>
            </a:r>
            <a:r>
              <a:rPr lang="tr-TR" altLang="tr-TR" dirty="0" err="1">
                <a:latin typeface="Comic Sans MS" panose="030F0902030302020204" pitchFamily="66" charset="0"/>
              </a:rPr>
              <a:t>your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fluid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order</a:t>
            </a:r>
            <a:r>
              <a:rPr lang="tr-TR" altLang="tr-TR" dirty="0"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9853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Dehydration must be prevented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Contrast nephropathy risk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Drink plenty of water 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Minimum 3 liters/day unless contraindicated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Intravenous fluid if requires</a:t>
            </a:r>
          </a:p>
        </p:txBody>
      </p:sp>
    </p:spTree>
    <p:extLst>
      <p:ext uri="{BB962C8B-B14F-4D97-AF65-F5344CB8AC3E}">
        <p14:creationId xmlns:p14="http://schemas.microsoft.com/office/powerpoint/2010/main" val="3480079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902030302020204" pitchFamily="66" charset="0"/>
              </a:rPr>
              <a:t>Patient</a:t>
            </a:r>
            <a:r>
              <a:rPr lang="tr-TR" altLang="tr-TR" dirty="0" smtClean="0">
                <a:latin typeface="Comic Sans MS" panose="030F0902030302020204" pitchFamily="66" charset="0"/>
              </a:rPr>
              <a:t> 6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45 </a:t>
            </a:r>
            <a:r>
              <a:rPr lang="tr-TR" altLang="tr-TR" dirty="0" err="1">
                <a:latin typeface="Comic Sans MS" panose="030F0902030302020204" pitchFamily="66" charset="0"/>
              </a:rPr>
              <a:t>years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old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male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Cirrhosis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and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diffuse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ascite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Hospitalized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for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ascite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treatment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What</a:t>
            </a:r>
            <a:r>
              <a:rPr lang="tr-TR" altLang="tr-TR" dirty="0">
                <a:latin typeface="Comic Sans MS" panose="030F0902030302020204" pitchFamily="66" charset="0"/>
              </a:rPr>
              <a:t> is </a:t>
            </a:r>
            <a:r>
              <a:rPr lang="tr-TR" altLang="tr-TR" dirty="0" err="1">
                <a:latin typeface="Comic Sans MS" panose="030F0902030302020204" pitchFamily="66" charset="0"/>
              </a:rPr>
              <a:t>your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fluid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order</a:t>
            </a:r>
            <a:r>
              <a:rPr lang="tr-TR" altLang="tr-TR" dirty="0"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843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113" y="1671638"/>
            <a:ext cx="8296275" cy="4251325"/>
          </a:xfrm>
        </p:spPr>
        <p:txBody>
          <a:bodyPr/>
          <a:lstStyle/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The patient is hypervolemic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Hypervolemia must be treated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First let us calculate daily losses: Amount of urine + 1 </a:t>
            </a:r>
            <a:r>
              <a:rPr lang="en-US" altLang="tr-TR" dirty="0" smtClean="0">
                <a:latin typeface="Comic Sans MS" panose="030F0902030302020204" pitchFamily="66" charset="0"/>
              </a:rPr>
              <a:t>lit</a:t>
            </a:r>
            <a:r>
              <a:rPr lang="tr-TR" altLang="tr-TR" dirty="0" smtClean="0">
                <a:latin typeface="Comic Sans MS" panose="030F0902030302020204" pitchFamily="66" charset="0"/>
              </a:rPr>
              <a:t>re</a:t>
            </a:r>
            <a:r>
              <a:rPr lang="en-US" altLang="tr-TR" dirty="0" smtClean="0">
                <a:latin typeface="Comic Sans MS" panose="030F0902030302020204" pitchFamily="66" charset="0"/>
              </a:rPr>
              <a:t> </a:t>
            </a:r>
            <a:r>
              <a:rPr lang="en-US" altLang="tr-TR" dirty="0">
                <a:latin typeface="Comic Sans MS" panose="030F0902030302020204" pitchFamily="66" charset="0"/>
              </a:rPr>
              <a:t>insensible loss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Let urine amount be </a:t>
            </a:r>
            <a:r>
              <a:rPr lang="tr-TR" altLang="tr-TR" dirty="0" smtClean="0">
                <a:latin typeface="Comic Sans MS" panose="030F0902030302020204" pitchFamily="66" charset="0"/>
              </a:rPr>
              <a:t>1</a:t>
            </a:r>
            <a:r>
              <a:rPr lang="en-US" altLang="tr-TR" dirty="0" smtClean="0">
                <a:latin typeface="Comic Sans MS" panose="030F0902030302020204" pitchFamily="66" charset="0"/>
              </a:rPr>
              <a:t> lit</a:t>
            </a:r>
            <a:r>
              <a:rPr lang="tr-TR" altLang="tr-TR" dirty="0" smtClean="0">
                <a:latin typeface="Comic Sans MS" panose="030F0902030302020204" pitchFamily="66" charset="0"/>
              </a:rPr>
              <a:t>re</a:t>
            </a:r>
            <a:r>
              <a:rPr lang="en-US" altLang="tr-TR" dirty="0" smtClean="0">
                <a:latin typeface="Comic Sans MS" panose="030F0902030302020204" pitchFamily="66" charset="0"/>
              </a:rPr>
              <a:t>/day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If intake is </a:t>
            </a:r>
            <a:r>
              <a:rPr lang="tr-TR" altLang="tr-TR" dirty="0" smtClean="0">
                <a:latin typeface="Comic Sans MS" panose="030F0902030302020204" pitchFamily="66" charset="0"/>
              </a:rPr>
              <a:t>2</a:t>
            </a:r>
            <a:r>
              <a:rPr lang="en-US" altLang="tr-TR" dirty="0" smtClean="0">
                <a:latin typeface="Comic Sans MS" panose="030F0902030302020204" pitchFamily="66" charset="0"/>
              </a:rPr>
              <a:t> </a:t>
            </a:r>
            <a:r>
              <a:rPr lang="en-US" altLang="tr-TR" dirty="0">
                <a:latin typeface="Comic Sans MS" panose="030F0902030302020204" pitchFamily="66" charset="0"/>
              </a:rPr>
              <a:t>liters, balance does not change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If intake is 1.5 liters, fluid loss is 0.5 </a:t>
            </a:r>
            <a:r>
              <a:rPr lang="en-US" altLang="tr-TR" dirty="0" smtClean="0">
                <a:latin typeface="Comic Sans MS" panose="030F0902030302020204" pitchFamily="66" charset="0"/>
              </a:rPr>
              <a:t>lit</a:t>
            </a:r>
            <a:r>
              <a:rPr lang="tr-TR" altLang="tr-TR" dirty="0" smtClean="0">
                <a:latin typeface="Comic Sans MS" panose="030F0902030302020204" pitchFamily="66" charset="0"/>
              </a:rPr>
              <a:t>er</a:t>
            </a:r>
            <a:r>
              <a:rPr lang="en-US" altLang="tr-TR" dirty="0" smtClean="0">
                <a:latin typeface="Comic Sans MS" panose="030F0902030302020204" pitchFamily="66" charset="0"/>
              </a:rPr>
              <a:t>/day</a:t>
            </a:r>
            <a:endParaRPr lang="en-US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Same treatment until </a:t>
            </a:r>
            <a:r>
              <a:rPr lang="en-US" altLang="tr-TR" dirty="0" err="1">
                <a:latin typeface="Comic Sans MS" panose="030F0902030302020204" pitchFamily="66" charset="0"/>
              </a:rPr>
              <a:t>ascite</a:t>
            </a:r>
            <a:r>
              <a:rPr lang="en-US" altLang="tr-TR" dirty="0">
                <a:latin typeface="Comic Sans MS" panose="030F0902030302020204" pitchFamily="66" charset="0"/>
              </a:rPr>
              <a:t> disappears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Urgent treatment is not needed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Weight measurement is the most objective follow up parameter</a:t>
            </a:r>
          </a:p>
        </p:txBody>
      </p:sp>
    </p:spTree>
    <p:extLst>
      <p:ext uri="{BB962C8B-B14F-4D97-AF65-F5344CB8AC3E}">
        <p14:creationId xmlns:p14="http://schemas.microsoft.com/office/powerpoint/2010/main" val="2733315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7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72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years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old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female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admitted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emergency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dizziness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weakness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Positive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findings</a:t>
            </a:r>
            <a:r>
              <a:rPr lang="tr-TR" altLang="tr-TR" dirty="0" smtClean="0">
                <a:latin typeface="Comic Sans MS" panose="030F0702030302020204" pitchFamily="66" charset="0"/>
              </a:rPr>
              <a:t> in her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history</a:t>
            </a:r>
            <a:r>
              <a:rPr lang="tr-TR" altLang="tr-TR" dirty="0" smtClean="0">
                <a:latin typeface="Comic Sans MS" panose="030F0702030302020204" pitchFamily="66" charset="0"/>
              </a:rPr>
              <a:t>: 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Hypertension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Diuretics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Less</a:t>
            </a:r>
            <a:r>
              <a:rPr lang="tr-TR" altLang="tr-TR" dirty="0" smtClean="0">
                <a:latin typeface="Comic Sans MS" panose="030F0702030302020204" pitchFamily="66" charset="0"/>
              </a:rPr>
              <a:t> salt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diet</a:t>
            </a:r>
            <a:r>
              <a:rPr lang="tr-TR" altLang="tr-TR" dirty="0" smtClean="0">
                <a:latin typeface="Comic Sans MS" panose="030F0702030302020204" pitchFamily="66" charset="0"/>
              </a:rPr>
              <a:t>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says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compliant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Diarrhea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 smtClean="0">
                <a:latin typeface="Comic Sans MS" panose="030F0702030302020204" pitchFamily="66" charset="0"/>
              </a:rPr>
              <a:t> 3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days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continued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Physical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examination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Sleepiness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absence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focal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neurologic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deficit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60 kg</a:t>
            </a: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Supine</a:t>
            </a:r>
            <a:r>
              <a:rPr lang="tr-TR" altLang="tr-TR" dirty="0" smtClean="0">
                <a:latin typeface="Comic Sans MS" panose="030F0702030302020204" pitchFamily="66" charset="0"/>
              </a:rPr>
              <a:t> BP 96/56 </a:t>
            </a:r>
            <a:r>
              <a:rPr lang="tr-TR" altLang="tr-TR" dirty="0">
                <a:latin typeface="Comic Sans MS" panose="030F0702030302020204" pitchFamily="66" charset="0"/>
              </a:rPr>
              <a:t>mm Hg</a:t>
            </a: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Pulse</a:t>
            </a:r>
            <a:r>
              <a:rPr lang="tr-TR" altLang="tr-TR" dirty="0" smtClean="0">
                <a:latin typeface="Comic Sans MS" panose="030F0702030302020204" pitchFamily="66" charset="0"/>
              </a:rPr>
              <a:t> 110/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min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Neck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veins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flat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Decreased</a:t>
            </a:r>
            <a:r>
              <a:rPr lang="tr-TR" altLang="tr-TR" dirty="0" smtClean="0">
                <a:latin typeface="Comic Sans MS" panose="030F0702030302020204" pitchFamily="66" charset="0"/>
              </a:rPr>
              <a:t> skin turgor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tonus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Patient</a:t>
            </a:r>
            <a:r>
              <a:rPr lang="tr-TR" altLang="tr-TR" dirty="0">
                <a:latin typeface="Comic Sans MS" panose="030F0702030302020204" pitchFamily="66" charset="0"/>
              </a:rPr>
              <a:t> (</a:t>
            </a:r>
            <a:r>
              <a:rPr lang="tr-TR" altLang="tr-TR" dirty="0" err="1">
                <a:latin typeface="Comic Sans MS" panose="030F0702030302020204" pitchFamily="66" charset="0"/>
              </a:rPr>
              <a:t>continued</a:t>
            </a:r>
            <a:r>
              <a:rPr lang="tr-TR" altLang="tr-TR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Laboratory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findings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Blood </a:t>
            </a: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106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/l, K 3.5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Bicarbonate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22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/l, BUN 46 mg/dl,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Creatinine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1.4 mg/dl</a:t>
            </a: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Serum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osmolality</a:t>
            </a:r>
            <a:r>
              <a:rPr lang="tr-TR" altLang="tr-TR" dirty="0" smtClean="0">
                <a:latin typeface="Comic Sans MS" panose="030F0702030302020204" pitchFamily="66" charset="0"/>
              </a:rPr>
              <a:t>: </a:t>
            </a:r>
            <a:r>
              <a:rPr lang="tr-TR" altLang="tr-TR" dirty="0">
                <a:latin typeface="Comic Sans MS" panose="030F0702030302020204" pitchFamily="66" charset="0"/>
              </a:rPr>
              <a:t>232 </a:t>
            </a:r>
            <a:r>
              <a:rPr lang="tr-TR" altLang="tr-TR" dirty="0" err="1">
                <a:latin typeface="Comic Sans MS" panose="030F0702030302020204" pitchFamily="66" charset="0"/>
              </a:rPr>
              <a:t>mOsm</a:t>
            </a:r>
            <a:r>
              <a:rPr lang="tr-TR" altLang="tr-TR" dirty="0">
                <a:latin typeface="Comic Sans MS" panose="030F0702030302020204" pitchFamily="66" charset="0"/>
              </a:rPr>
              <a:t>/kg</a:t>
            </a: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Urine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osmolality</a:t>
            </a:r>
            <a:r>
              <a:rPr lang="tr-TR" altLang="tr-TR" dirty="0" smtClean="0">
                <a:latin typeface="Comic Sans MS" panose="030F0702030302020204" pitchFamily="66" charset="0"/>
              </a:rPr>
              <a:t>: </a:t>
            </a:r>
            <a:r>
              <a:rPr lang="tr-TR" altLang="tr-TR" dirty="0">
                <a:latin typeface="Comic Sans MS" panose="030F0702030302020204" pitchFamily="66" charset="0"/>
              </a:rPr>
              <a:t>650 </a:t>
            </a:r>
            <a:r>
              <a:rPr lang="tr-TR" altLang="tr-TR" dirty="0" err="1">
                <a:latin typeface="Comic Sans MS" panose="030F0702030302020204" pitchFamily="66" charset="0"/>
              </a:rPr>
              <a:t>mOsm</a:t>
            </a:r>
            <a:r>
              <a:rPr lang="tr-TR" altLang="tr-TR" dirty="0">
                <a:latin typeface="Comic Sans MS" panose="030F0702030302020204" pitchFamily="66" charset="0"/>
              </a:rPr>
              <a:t>/kg</a:t>
            </a:r>
          </a:p>
        </p:txBody>
      </p:sp>
    </p:spTree>
    <p:extLst>
      <p:ext uri="{BB962C8B-B14F-4D97-AF65-F5344CB8AC3E}">
        <p14:creationId xmlns:p14="http://schemas.microsoft.com/office/powerpoint/2010/main" val="18215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latin typeface="Comic Sans MS" panose="030F0702030302020204" pitchFamily="66" charset="0"/>
              </a:rPr>
              <a:t>PROBLEM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>
                <a:latin typeface="Comic Sans MS" panose="030F0702030302020204" pitchFamily="66" charset="0"/>
              </a:rPr>
              <a:t>Hyponatremia</a:t>
            </a:r>
            <a:r>
              <a:rPr lang="tr-TR" dirty="0" smtClean="0">
                <a:latin typeface="Comic Sans MS" panose="030F0702030302020204" pitchFamily="66" charset="0"/>
              </a:rPr>
              <a:t>: </a:t>
            </a:r>
            <a:r>
              <a:rPr lang="tr-TR" altLang="tr-TR" dirty="0" smtClean="0">
                <a:latin typeface="Comic Sans MS" panose="030F0702030302020204" pitchFamily="66" charset="0"/>
              </a:rPr>
              <a:t>Blood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106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</a:t>
            </a:r>
          </a:p>
          <a:p>
            <a:pPr>
              <a:defRPr/>
            </a:pPr>
            <a:r>
              <a:rPr lang="tr-TR" dirty="0" smtClean="0">
                <a:latin typeface="Comic Sans MS" panose="030F0702030302020204" pitchFamily="66" charset="0"/>
              </a:rPr>
              <a:t>First </a:t>
            </a:r>
            <a:r>
              <a:rPr lang="tr-TR" dirty="0" err="1" smtClean="0">
                <a:latin typeface="Comic Sans MS" panose="030F0702030302020204" pitchFamily="66" charset="0"/>
              </a:rPr>
              <a:t>hyponatremia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differential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diagnosis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200" dirty="0" err="1" smtClean="0">
                <a:latin typeface="Comic Sans MS" panose="030F0702030302020204" pitchFamily="66" charset="0"/>
              </a:rPr>
              <a:t>Hyponatremia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: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Differential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diagnosis</a:t>
            </a:r>
            <a:endParaRPr lang="tr-TR" altLang="tr-TR" sz="3200" dirty="0">
              <a:latin typeface="Comic Sans MS" panose="030F0702030302020204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Pseudohyponatremia</a:t>
            </a:r>
            <a:r>
              <a:rPr lang="tr-TR" altLang="tr-TR" dirty="0" smtClean="0">
                <a:latin typeface="Comic Sans MS" panose="030F0702030302020204" pitchFamily="66" charset="0"/>
              </a:rPr>
              <a:t>: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Should</a:t>
            </a:r>
            <a:r>
              <a:rPr lang="tr-TR" altLang="tr-TR" dirty="0" smtClean="0">
                <a:latin typeface="Comic Sans MS" panose="030F0702030302020204" pitchFamily="66" charset="0"/>
              </a:rPr>
              <a:t> be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discarded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Translocational</a:t>
            </a:r>
            <a:r>
              <a:rPr lang="tr-TR" altLang="tr-TR" dirty="0">
                <a:latin typeface="Comic Sans MS" panose="030F0702030302020204" pitchFamily="66" charset="0"/>
              </a:rPr>
              <a:t>: </a:t>
            </a:r>
            <a:r>
              <a:rPr lang="tr-TR" altLang="tr-TR" dirty="0" err="1">
                <a:latin typeface="Comic Sans MS" panose="030F0702030302020204" pitchFamily="66" charset="0"/>
              </a:rPr>
              <a:t>Should</a:t>
            </a:r>
            <a:r>
              <a:rPr lang="tr-TR" altLang="tr-TR" dirty="0">
                <a:latin typeface="Comic Sans MS" panose="030F0702030302020204" pitchFamily="66" charset="0"/>
              </a:rPr>
              <a:t> be </a:t>
            </a:r>
            <a:r>
              <a:rPr lang="tr-TR" altLang="tr-TR" dirty="0" err="1">
                <a:latin typeface="Comic Sans MS" panose="030F0702030302020204" pitchFamily="66" charset="0"/>
              </a:rPr>
              <a:t>discarded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Hypoosmolar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hyponatremia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Hypovolemic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Euvolemic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Hypervolemic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Pseudohyponatremia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Related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measurement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method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dirty="0" err="1"/>
              <a:t>Pseudohyponatremia</a:t>
            </a:r>
            <a:r>
              <a:rPr lang="tr-TR" dirty="0"/>
              <a:t> </a:t>
            </a:r>
            <a:r>
              <a:rPr lang="tr-TR" dirty="0" err="1"/>
              <a:t>occurs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solid</a:t>
            </a:r>
            <a:r>
              <a:rPr lang="tr-TR" dirty="0"/>
              <a:t> </a:t>
            </a:r>
            <a:r>
              <a:rPr lang="tr-TR" dirty="0" err="1"/>
              <a:t>phase</a:t>
            </a:r>
            <a:r>
              <a:rPr lang="tr-TR" dirty="0"/>
              <a:t> of </a:t>
            </a:r>
            <a:r>
              <a:rPr lang="tr-TR" dirty="0" err="1"/>
              <a:t>plasma</a:t>
            </a:r>
            <a:r>
              <a:rPr lang="tr-TR" dirty="0"/>
              <a:t> (</a:t>
            </a:r>
            <a:r>
              <a:rPr lang="tr-TR" dirty="0" err="1" smtClean="0"/>
              <a:t>usually</a:t>
            </a:r>
            <a:r>
              <a:rPr lang="tr-TR" dirty="0" smtClean="0"/>
              <a:t> </a:t>
            </a:r>
            <a:r>
              <a:rPr lang="tr-TR" dirty="0"/>
              <a:t>6-8%) is </a:t>
            </a:r>
            <a:r>
              <a:rPr lang="tr-TR" dirty="0" err="1"/>
              <a:t>increased</a:t>
            </a:r>
            <a:r>
              <a:rPr lang="tr-TR" dirty="0"/>
              <a:t> </a:t>
            </a:r>
            <a:endParaRPr lang="tr-TR" dirty="0" smtClean="0"/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Flame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photometry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method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measures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sodium</a:t>
            </a:r>
            <a:r>
              <a:rPr lang="tr-TR" altLang="tr-TR" dirty="0" smtClean="0">
                <a:latin typeface="Comic Sans MS" panose="030F0702030302020204" pitchFamily="66" charset="0"/>
              </a:rPr>
              <a:t>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wholw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plasma</a:t>
            </a:r>
            <a:r>
              <a:rPr lang="tr-TR" altLang="tr-TR" dirty="0" smtClean="0">
                <a:latin typeface="Comic Sans MS" panose="030F0702030302020204" pitchFamily="66" charset="0"/>
              </a:rPr>
              <a:t>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solid</a:t>
            </a:r>
            <a:r>
              <a:rPr lang="tr-TR" altLang="tr-TR" dirty="0" smtClean="0">
                <a:latin typeface="Comic Sans MS" panose="030F0702030302020204" pitchFamily="66" charset="0"/>
              </a:rPr>
              <a:t> +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liquid</a:t>
            </a:r>
            <a:r>
              <a:rPr lang="tr-TR" altLang="tr-TR" dirty="0" smtClean="0">
                <a:latin typeface="Comic Sans MS" panose="030F0702030302020204" pitchFamily="66" charset="0"/>
              </a:rPr>
              <a:t>) 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Each</a:t>
            </a:r>
            <a:r>
              <a:rPr lang="tr-TR" altLang="tr-TR" dirty="0">
                <a:latin typeface="Comic Sans MS" panose="030F0702030302020204" pitchFamily="66" charset="0"/>
              </a:rPr>
              <a:t> 4.6 g/l (460 mg/dl)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plasma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lipids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decreases</a:t>
            </a:r>
            <a:r>
              <a:rPr lang="tr-TR" altLang="tr-TR" dirty="0" smtClean="0">
                <a:latin typeface="Comic Sans MS" panose="030F0702030302020204" pitchFamily="66" charset="0"/>
              </a:rPr>
              <a:t> serum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sodium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by</a:t>
            </a:r>
            <a:r>
              <a:rPr lang="tr-TR" altLang="tr-TR" dirty="0" smtClean="0">
                <a:latin typeface="Comic Sans MS" panose="030F0702030302020204" pitchFamily="66" charset="0"/>
              </a:rPr>
              <a:t> 1</a:t>
            </a:r>
            <a:r>
              <a:rPr lang="de-DE" altLang="tr-TR" dirty="0" smtClean="0">
                <a:latin typeface="Comic Sans MS" panose="030F0702030302020204" pitchFamily="66" charset="0"/>
              </a:rPr>
              <a:t> m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mol</a:t>
            </a:r>
            <a:r>
              <a:rPr lang="de-DE" altLang="tr-TR" dirty="0" smtClean="0">
                <a:latin typeface="Comic Sans MS" panose="030F0702030302020204" pitchFamily="66" charset="0"/>
              </a:rPr>
              <a:t>/l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Each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10 g/dl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of </a:t>
            </a:r>
            <a:r>
              <a:rPr lang="tr-TR" altLang="tr-TR" dirty="0" err="1">
                <a:latin typeface="Comic Sans MS" panose="030F0702030302020204" pitchFamily="66" charset="0"/>
              </a:rPr>
              <a:t>plasma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proteins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decreases</a:t>
            </a:r>
            <a:r>
              <a:rPr lang="tr-TR" altLang="tr-TR" dirty="0">
                <a:latin typeface="Comic Sans MS" panose="030F0702030302020204" pitchFamily="66" charset="0"/>
              </a:rPr>
              <a:t> serum </a:t>
            </a:r>
            <a:r>
              <a:rPr lang="tr-TR" altLang="tr-TR" dirty="0" err="1">
                <a:latin typeface="Comic Sans MS" panose="030F0702030302020204" pitchFamily="66" charset="0"/>
              </a:rPr>
              <a:t>sodium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by</a:t>
            </a:r>
            <a:r>
              <a:rPr lang="tr-TR" altLang="tr-TR" dirty="0">
                <a:latin typeface="Comic Sans MS" panose="030F0702030302020204" pitchFamily="66" charset="0"/>
              </a:rPr>
              <a:t> 1</a:t>
            </a:r>
            <a:r>
              <a:rPr lang="de-DE" altLang="tr-TR" dirty="0">
                <a:latin typeface="Comic Sans MS" panose="030F0702030302020204" pitchFamily="66" charset="0"/>
              </a:rPr>
              <a:t> m</a:t>
            </a:r>
            <a:r>
              <a:rPr lang="tr-TR" altLang="tr-TR" dirty="0" err="1">
                <a:latin typeface="Comic Sans MS" panose="030F0702030302020204" pitchFamily="66" charset="0"/>
              </a:rPr>
              <a:t>mol</a:t>
            </a:r>
            <a:r>
              <a:rPr lang="de-DE" altLang="tr-TR" dirty="0">
                <a:latin typeface="Comic Sans MS" panose="030F0702030302020204" pitchFamily="66" charset="0"/>
              </a:rPr>
              <a:t>/l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The patient is hypervolemic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Hypervolemia must be treated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First let’s calculate losses: daily 2 liters urine + 1 liter insensible loss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If the patients takes daily 2.5 liters fluid, 0.5 liter fluid is lost daily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This treatment can be done until edema disappears</a:t>
            </a:r>
          </a:p>
          <a:p>
            <a:pPr>
              <a:defRPr/>
            </a:pP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920907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Translocational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hyponatremia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Some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substances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increasing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plasma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osmolarity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causes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hyponatremia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movement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from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extracellular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compartment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  <a:defRPr/>
            </a:pPr>
            <a:r>
              <a:rPr lang="tr-TR" altLang="tr-TR" sz="3200" dirty="0" err="1" smtClean="0">
                <a:latin typeface="Comic Sans MS" panose="030F0702030302020204" pitchFamily="66" charset="0"/>
              </a:rPr>
              <a:t>Which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substances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?</a:t>
            </a:r>
            <a:endParaRPr lang="tr-TR" altLang="tr-T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4000" dirty="0" err="1">
                <a:latin typeface="Comic Sans MS" panose="030F0702030302020204" pitchFamily="66" charset="0"/>
              </a:rPr>
              <a:t>Which</a:t>
            </a:r>
            <a:r>
              <a:rPr lang="tr-TR" altLang="tr-TR" sz="4000" dirty="0">
                <a:latin typeface="Comic Sans MS" panose="030F0702030302020204" pitchFamily="66" charset="0"/>
              </a:rPr>
              <a:t> </a:t>
            </a:r>
            <a:r>
              <a:rPr lang="tr-TR" altLang="tr-TR" sz="4000" dirty="0" err="1">
                <a:latin typeface="Comic Sans MS" panose="030F0702030302020204" pitchFamily="66" charset="0"/>
              </a:rPr>
              <a:t>substances</a:t>
            </a:r>
            <a:r>
              <a:rPr lang="tr-TR" altLang="tr-TR" sz="40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Substances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cannot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enter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having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problems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movement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Glucose</a:t>
            </a:r>
            <a:r>
              <a:rPr lang="tr-TR" altLang="tr-TR" dirty="0">
                <a:latin typeface="Comic Sans MS" panose="030F0702030302020204" pitchFamily="66" charset="0"/>
              </a:rPr>
              <a:t>: </a:t>
            </a:r>
            <a:r>
              <a:rPr lang="tr-TR" altLang="tr-TR" dirty="0" err="1">
                <a:latin typeface="Comic Sans MS" panose="030F0702030302020204" pitchFamily="66" charset="0"/>
              </a:rPr>
              <a:t>Each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100 mg/dl </a:t>
            </a:r>
            <a:r>
              <a:rPr lang="tr-TR" altLang="tr-TR" dirty="0" err="1">
                <a:latin typeface="Comic Sans MS" panose="030F0702030302020204" pitchFamily="66" charset="0"/>
              </a:rPr>
              <a:t>increase</a:t>
            </a:r>
            <a:r>
              <a:rPr lang="tr-TR" altLang="tr-TR" dirty="0">
                <a:latin typeface="Comic Sans MS" panose="030F0702030302020204" pitchFamily="66" charset="0"/>
              </a:rPr>
              <a:t> of </a:t>
            </a:r>
            <a:r>
              <a:rPr lang="tr-TR" altLang="tr-TR" dirty="0" err="1">
                <a:latin typeface="Comic Sans MS" panose="030F0702030302020204" pitchFamily="66" charset="0"/>
              </a:rPr>
              <a:t>plasma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glucose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decreases</a:t>
            </a:r>
            <a:r>
              <a:rPr lang="tr-TR" altLang="tr-TR" dirty="0">
                <a:latin typeface="Comic Sans MS" panose="030F0702030302020204" pitchFamily="66" charset="0"/>
              </a:rPr>
              <a:t> serum </a:t>
            </a:r>
            <a:r>
              <a:rPr lang="tr-TR" altLang="tr-TR" dirty="0" err="1">
                <a:latin typeface="Comic Sans MS" panose="030F0702030302020204" pitchFamily="66" charset="0"/>
              </a:rPr>
              <a:t>sodium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by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1.6</a:t>
            </a:r>
            <a:r>
              <a:rPr lang="de-DE" altLang="tr-TR" dirty="0" smtClean="0">
                <a:latin typeface="Comic Sans MS" panose="030F0702030302020204" pitchFamily="66" charset="0"/>
              </a:rPr>
              <a:t> </a:t>
            </a:r>
            <a:r>
              <a:rPr lang="de-DE" altLang="tr-TR" dirty="0">
                <a:latin typeface="Comic Sans MS" panose="030F0702030302020204" pitchFamily="66" charset="0"/>
              </a:rPr>
              <a:t>m</a:t>
            </a:r>
            <a:r>
              <a:rPr lang="tr-TR" altLang="tr-TR" dirty="0" err="1">
                <a:latin typeface="Comic Sans MS" panose="030F0702030302020204" pitchFamily="66" charset="0"/>
              </a:rPr>
              <a:t>mol</a:t>
            </a:r>
            <a:r>
              <a:rPr lang="de-DE" altLang="tr-TR" dirty="0">
                <a:latin typeface="Comic Sans MS" panose="030F0702030302020204" pitchFamily="66" charset="0"/>
              </a:rPr>
              <a:t>/l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Mannitol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Glycine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Used</a:t>
            </a:r>
            <a:r>
              <a:rPr lang="tr-TR" altLang="tr-TR" dirty="0" smtClean="0">
                <a:latin typeface="Comic Sans MS" panose="030F0702030302020204" pitchFamily="66" charset="0"/>
              </a:rPr>
              <a:t>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prostate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endometrial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surgery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Maltose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Substances</a:t>
            </a:r>
            <a:r>
              <a:rPr lang="tr-TR" altLang="tr-TR" dirty="0" smtClean="0">
                <a:latin typeface="Comic Sans MS" panose="030F0702030302020204" pitchFamily="66" charset="0"/>
              </a:rPr>
              <a:t> can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freely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enter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cell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Urea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Ethanol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Ethylen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glycol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Isopropyl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alcohol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Methanol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But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they</a:t>
            </a:r>
            <a:r>
              <a:rPr lang="tr-TR" altLang="tr-TR" dirty="0" smtClean="0">
                <a:latin typeface="Comic Sans MS" panose="030F0702030302020204" pitchFamily="66" charset="0"/>
              </a:rPr>
              <a:t> do not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affect</a:t>
            </a:r>
            <a:r>
              <a:rPr lang="tr-TR" altLang="tr-TR" dirty="0" smtClean="0">
                <a:latin typeface="Comic Sans MS" panose="030F0702030302020204" pitchFamily="66" charset="0"/>
              </a:rPr>
              <a:t> serum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sodium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despite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increase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osmolarity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These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substances</a:t>
            </a:r>
            <a:r>
              <a:rPr lang="tr-TR" altLang="tr-TR" dirty="0">
                <a:latin typeface="Comic Sans MS" panose="030F0702030302020204" pitchFamily="66" charset="0"/>
              </a:rPr>
              <a:t> can </a:t>
            </a:r>
            <a:r>
              <a:rPr lang="tr-TR" altLang="tr-TR" dirty="0" err="1">
                <a:latin typeface="Comic Sans MS" panose="030F0702030302020204" pitchFamily="66" charset="0"/>
              </a:rPr>
              <a:t>freely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enter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cell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do not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lead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movements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AB30-09BE-474A-8032-E7215227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dirty="0" err="1">
                <a:latin typeface="Comic Sans MS" panose="030F0702030302020204" pitchFamily="66" charset="0"/>
              </a:rPr>
              <a:t>Hypoosmolar</a:t>
            </a:r>
            <a:r>
              <a:rPr lang="tr-TR" altLang="tr-TR" sz="3600" dirty="0">
                <a:latin typeface="Comic Sans MS" panose="030F0702030302020204" pitchFamily="66" charset="0"/>
              </a:rPr>
              <a:t> </a:t>
            </a:r>
            <a:r>
              <a:rPr lang="tr-TR" altLang="tr-TR" sz="3600" dirty="0" err="1" smtClean="0">
                <a:latin typeface="Comic Sans MS" panose="030F0702030302020204" pitchFamily="66" charset="0"/>
              </a:rPr>
              <a:t>hyponatremia</a:t>
            </a:r>
            <a:r>
              <a:rPr lang="tr-TR" altLang="tr-TR" sz="3600" dirty="0" smtClean="0">
                <a:latin typeface="Comic Sans MS" panose="030F0702030302020204" pitchFamily="66" charset="0"/>
              </a:rPr>
              <a:t>: </a:t>
            </a:r>
            <a:r>
              <a:rPr lang="tr-TR" altLang="tr-TR" sz="3600" dirty="0" err="1" smtClean="0">
                <a:latin typeface="Comic Sans MS" panose="030F0702030302020204" pitchFamily="66" charset="0"/>
              </a:rPr>
              <a:t>Causes</a:t>
            </a:r>
            <a:endParaRPr lang="x-none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0A412-04B7-2D4C-B769-7FA4A09B8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Hypovolemic</a:t>
            </a:r>
            <a:r>
              <a:rPr lang="tr-TR" altLang="tr-TR" dirty="0">
                <a:latin typeface="Comic Sans MS" panose="030F0702030302020204" pitchFamily="66" charset="0"/>
              </a:rPr>
              <a:t>: </a:t>
            </a:r>
            <a:r>
              <a:rPr lang="tr-TR" alt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This</a:t>
            </a:r>
            <a:r>
              <a:rPr lang="tr-TR" alt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patient</a:t>
            </a:r>
            <a:endParaRPr lang="tr-TR" altLang="tr-T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Euvolemic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Hypervolemic</a:t>
            </a:r>
            <a:endParaRPr lang="tr-TR" altLang="tr-TR" dirty="0">
              <a:latin typeface="Comic Sans MS" panose="030F0702030302020204" pitchFamily="66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831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200" dirty="0" err="1" smtClean="0">
                <a:latin typeface="Comic Sans MS" panose="030F0702030302020204" pitchFamily="66" charset="0"/>
              </a:rPr>
              <a:t>Hyponatremia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: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Differential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diagnosis</a:t>
            </a:r>
            <a:endParaRPr lang="tr-TR" altLang="tr-TR" sz="3200" dirty="0">
              <a:latin typeface="Comic Sans MS" panose="030F0702030302020204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Pseudohyponatremia</a:t>
            </a:r>
            <a:r>
              <a:rPr lang="tr-TR" altLang="tr-TR" dirty="0" smtClean="0">
                <a:latin typeface="Comic Sans MS" panose="030F0702030302020204" pitchFamily="66" charset="0"/>
              </a:rPr>
              <a:t>: </a:t>
            </a:r>
            <a:r>
              <a:rPr lang="tr-TR" altLang="tr-TR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Discarded</a:t>
            </a:r>
            <a:endParaRPr lang="tr-TR" altLang="tr-T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Translocational</a:t>
            </a:r>
            <a:r>
              <a:rPr lang="tr-TR" altLang="tr-TR" dirty="0">
                <a:latin typeface="Comic Sans MS" panose="030F0702030302020204" pitchFamily="66" charset="0"/>
              </a:rPr>
              <a:t>: </a:t>
            </a:r>
            <a:r>
              <a:rPr lang="tr-TR" altLang="tr-TR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Discarded</a:t>
            </a:r>
            <a:endParaRPr lang="tr-TR" altLang="tr-T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Hypoosmolar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hyponatremia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Hypovolemic</a:t>
            </a:r>
            <a:r>
              <a:rPr lang="tr-TR" altLang="tr-TR" dirty="0" smtClean="0">
                <a:latin typeface="Comic Sans MS" panose="030F0702030302020204" pitchFamily="66" charset="0"/>
              </a:rPr>
              <a:t>: </a:t>
            </a:r>
            <a:r>
              <a:rPr lang="tr-TR" altLang="tr-TR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This</a:t>
            </a:r>
            <a:r>
              <a:rPr lang="tr-TR" alt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patient</a:t>
            </a:r>
            <a:endParaRPr lang="tr-TR" altLang="tr-T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Euvolemic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Hypervolemic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Hypoosmolar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hyponatremia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tr-TR" altLang="tr-TR" dirty="0"/>
          </a:p>
          <a:p>
            <a:pPr>
              <a:defRPr/>
            </a:pPr>
            <a:r>
              <a:rPr lang="tr-TR" altLang="tr-TR" sz="32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Hypovolemic</a:t>
            </a:r>
            <a:r>
              <a:rPr lang="tr-TR" altLang="tr-TR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(</a:t>
            </a:r>
            <a:r>
              <a:rPr lang="tr-TR" altLang="tr-TR" sz="32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this</a:t>
            </a:r>
            <a:r>
              <a:rPr lang="tr-TR" altLang="tr-TR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patient</a:t>
            </a:r>
            <a:r>
              <a:rPr lang="tr-TR" altLang="tr-TR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tr-TR" altLang="tr-TR" sz="32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diarrhea</a:t>
            </a:r>
            <a:r>
              <a:rPr lang="tr-TR" altLang="tr-TR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and</a:t>
            </a:r>
            <a:r>
              <a:rPr lang="tr-TR" altLang="tr-TR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diuretic</a:t>
            </a:r>
            <a:r>
              <a:rPr lang="tr-TR" altLang="tr-TR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treatment</a:t>
            </a:r>
            <a:r>
              <a:rPr lang="tr-TR" altLang="tr-TR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  <a:endParaRPr lang="tr-TR" altLang="tr-TR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sz="3200" dirty="0" err="1">
                <a:latin typeface="Comic Sans MS" panose="030F0702030302020204" pitchFamily="66" charset="0"/>
              </a:rPr>
              <a:t>Euvolemic</a:t>
            </a:r>
            <a:endParaRPr lang="tr-TR" altLang="tr-TR" sz="32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sz="3200" dirty="0" err="1">
                <a:latin typeface="Comic Sans MS" panose="030F0702030302020204" pitchFamily="66" charset="0"/>
              </a:rPr>
              <a:t>Hypervolemic</a:t>
            </a:r>
            <a:endParaRPr lang="tr-TR" altLang="tr-TR" sz="3200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sz="3200" dirty="0"/>
          </a:p>
        </p:txBody>
      </p:sp>
    </p:spTree>
    <p:extLst>
      <p:ext uri="{BB962C8B-B14F-4D97-AF65-F5344CB8AC3E}">
        <p14:creationId xmlns:p14="http://schemas.microsoft.com/office/powerpoint/2010/main" val="40878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Treatment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Underlying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cause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Sodium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level</a:t>
            </a:r>
            <a:r>
              <a:rPr lang="tr-TR" altLang="tr-TR" dirty="0" smtClean="0">
                <a:latin typeface="Comic Sans MS" panose="030F0702030302020204" pitchFamily="66" charset="0"/>
              </a:rPr>
              <a:t> determinant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Depends</a:t>
            </a:r>
            <a:r>
              <a:rPr lang="tr-TR" altLang="tr-TR" dirty="0" smtClean="0">
                <a:latin typeface="Comic Sans MS" panose="030F0702030302020204" pitchFamily="66" charset="0"/>
              </a:rPr>
              <a:t> on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symptoms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Development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hyponatremia</a:t>
            </a:r>
            <a:r>
              <a:rPr lang="tr-TR" altLang="tr-TR" dirty="0" smtClean="0">
                <a:latin typeface="Comic Sans MS" panose="030F0702030302020204" pitchFamily="66" charset="0"/>
              </a:rPr>
              <a:t> rate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important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Daily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improvement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must</a:t>
            </a:r>
            <a:r>
              <a:rPr lang="tr-TR" altLang="tr-TR" dirty="0" smtClean="0">
                <a:latin typeface="Comic Sans MS" panose="030F0702030302020204" pitchFamily="66" charset="0"/>
              </a:rPr>
              <a:t> not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exceed</a:t>
            </a:r>
            <a:r>
              <a:rPr lang="tr-TR" altLang="tr-TR" dirty="0" smtClean="0">
                <a:latin typeface="Comic Sans MS" panose="030F0702030302020204" pitchFamily="66" charset="0"/>
              </a:rPr>
              <a:t> 10 </a:t>
            </a:r>
            <a:r>
              <a:rPr lang="tr-TR" altLang="tr-TR" dirty="0">
                <a:latin typeface="Comic Sans MS" panose="030F0702030302020204" pitchFamily="66" charset="0"/>
              </a:rPr>
              <a:t>(15?)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mmol</a:t>
            </a:r>
            <a:r>
              <a:rPr lang="tr-TR" altLang="tr-TR" dirty="0" smtClean="0">
                <a:latin typeface="Comic Sans MS" panose="030F0702030302020204" pitchFamily="66" charset="0"/>
              </a:rPr>
              <a:t>/l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Hourly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improvement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must</a:t>
            </a:r>
            <a:r>
              <a:rPr lang="tr-TR" altLang="tr-TR" dirty="0">
                <a:latin typeface="Comic Sans MS" panose="030F0702030302020204" pitchFamily="66" charset="0"/>
              </a:rPr>
              <a:t> not </a:t>
            </a:r>
            <a:r>
              <a:rPr lang="tr-TR" altLang="tr-TR" dirty="0" err="1">
                <a:latin typeface="Comic Sans MS" panose="030F0702030302020204" pitchFamily="66" charset="0"/>
              </a:rPr>
              <a:t>exceed</a:t>
            </a:r>
            <a:r>
              <a:rPr lang="tr-TR" altLang="tr-TR" dirty="0">
                <a:latin typeface="Comic Sans MS" panose="030F0702030302020204" pitchFamily="66" charset="0"/>
              </a:rPr>
              <a:t> 1-1.5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mmol</a:t>
            </a:r>
            <a:r>
              <a:rPr lang="tr-TR" altLang="tr-TR" dirty="0" smtClean="0">
                <a:latin typeface="Comic Sans MS" panose="030F0702030302020204" pitchFamily="66" charset="0"/>
              </a:rPr>
              <a:t>/l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>
                <a:latin typeface="Comic Sans MS" panose="030F0702030302020204" pitchFamily="66" charset="0"/>
              </a:rPr>
              <a:t>Adrogue-Madias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equation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58975"/>
            <a:ext cx="9944100" cy="264477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3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Coefficient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 smtClean="0">
                <a:latin typeface="Comic Sans MS" panose="030F0702030302020204" pitchFamily="66" charset="0"/>
              </a:rPr>
              <a:t> total body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water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Children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0.6</a:t>
            </a: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Man </a:t>
            </a:r>
            <a:r>
              <a:rPr lang="tr-TR" altLang="tr-TR" dirty="0">
                <a:latin typeface="Comic Sans MS" panose="030F0702030302020204" pitchFamily="66" charset="0"/>
              </a:rPr>
              <a:t>0.6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Woman</a:t>
            </a:r>
            <a:r>
              <a:rPr lang="tr-TR" altLang="tr-TR" dirty="0" smtClean="0">
                <a:latin typeface="Comic Sans MS" panose="030F0702030302020204" pitchFamily="66" charset="0"/>
              </a:rPr>
              <a:t> 0.5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Older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man</a:t>
            </a:r>
            <a:r>
              <a:rPr lang="tr-TR" altLang="tr-TR" dirty="0" smtClean="0">
                <a:latin typeface="Comic Sans MS" panose="030F0702030302020204" pitchFamily="66" charset="0"/>
              </a:rPr>
              <a:t> 0.5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Older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woman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0.45</a:t>
            </a:r>
          </a:p>
        </p:txBody>
      </p:sp>
    </p:spTree>
    <p:extLst>
      <p:ext uri="{BB962C8B-B14F-4D97-AF65-F5344CB8AC3E}">
        <p14:creationId xmlns:p14="http://schemas.microsoft.com/office/powerpoint/2010/main" val="28248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08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0"/>
            <a:ext cx="6897687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4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902030302020204" pitchFamily="66" charset="0"/>
              </a:rPr>
              <a:t>Patient</a:t>
            </a:r>
            <a:r>
              <a:rPr lang="tr-TR" altLang="tr-TR" dirty="0" smtClean="0">
                <a:latin typeface="Comic Sans MS" panose="030F0902030302020204" pitchFamily="66" charset="0"/>
              </a:rPr>
              <a:t> 2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200" dirty="0">
                <a:latin typeface="Comic Sans MS" panose="030F0902030302020204" pitchFamily="66" charset="0"/>
              </a:rPr>
              <a:t>70 </a:t>
            </a:r>
            <a:r>
              <a:rPr lang="tr-TR" altLang="tr-TR" sz="3200" dirty="0" err="1">
                <a:latin typeface="Comic Sans MS" panose="030F0902030302020204" pitchFamily="66" charset="0"/>
              </a:rPr>
              <a:t>years</a:t>
            </a:r>
            <a:r>
              <a:rPr lang="tr-TR" altLang="tr-TR" sz="3200" dirty="0">
                <a:latin typeface="Comic Sans MS" panose="030F0902030302020204" pitchFamily="66" charset="0"/>
              </a:rPr>
              <a:t> </a:t>
            </a:r>
            <a:r>
              <a:rPr lang="tr-TR" altLang="tr-TR" sz="3200" dirty="0" err="1">
                <a:latin typeface="Comic Sans MS" panose="030F0902030302020204" pitchFamily="66" charset="0"/>
              </a:rPr>
              <a:t>old</a:t>
            </a:r>
            <a:r>
              <a:rPr lang="tr-TR" altLang="tr-TR" sz="3200" dirty="0">
                <a:latin typeface="Comic Sans MS" panose="030F0902030302020204" pitchFamily="66" charset="0"/>
              </a:rPr>
              <a:t>, </a:t>
            </a:r>
            <a:r>
              <a:rPr lang="tr-TR" altLang="tr-TR" sz="3200" dirty="0" err="1">
                <a:latin typeface="Comic Sans MS" panose="030F0902030302020204" pitchFamily="66" charset="0"/>
              </a:rPr>
              <a:t>female</a:t>
            </a:r>
            <a:endParaRPr lang="tr-TR" altLang="tr-TR" sz="3200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sz="3200" dirty="0" err="1" smtClean="0">
                <a:latin typeface="Comic Sans MS" panose="030F0902030302020204" pitchFamily="66" charset="0"/>
              </a:rPr>
              <a:t>Colon</a:t>
            </a:r>
            <a:r>
              <a:rPr lang="tr-TR" altLang="tr-TR" sz="3200" dirty="0" smtClean="0">
                <a:latin typeface="Comic Sans MS" panose="030F0902030302020204" pitchFamily="66" charset="0"/>
              </a:rPr>
              <a:t> </a:t>
            </a:r>
            <a:r>
              <a:rPr lang="tr-TR" altLang="tr-TR" sz="3200" dirty="0" err="1">
                <a:latin typeface="Comic Sans MS" panose="030F0902030302020204" pitchFamily="66" charset="0"/>
              </a:rPr>
              <a:t>graphy</a:t>
            </a:r>
            <a:r>
              <a:rPr lang="tr-TR" altLang="tr-TR" sz="3200" dirty="0">
                <a:latin typeface="Comic Sans MS" panose="030F0902030302020204" pitchFamily="66" charset="0"/>
              </a:rPr>
              <a:t> is </a:t>
            </a:r>
            <a:r>
              <a:rPr lang="tr-TR" altLang="tr-TR" sz="3200" dirty="0" err="1">
                <a:latin typeface="Comic Sans MS" panose="030F0902030302020204" pitchFamily="66" charset="0"/>
              </a:rPr>
              <a:t>planned</a:t>
            </a:r>
            <a:r>
              <a:rPr lang="tr-TR" altLang="tr-TR" sz="3200" dirty="0">
                <a:latin typeface="Comic Sans MS" panose="030F0902030302020204" pitchFamily="66" charset="0"/>
              </a:rPr>
              <a:t>, </a:t>
            </a:r>
            <a:r>
              <a:rPr lang="tr-TR" altLang="tr-TR" sz="3200" dirty="0" err="1">
                <a:latin typeface="Comic Sans MS" panose="030F0902030302020204" pitchFamily="66" charset="0"/>
              </a:rPr>
              <a:t>she</a:t>
            </a:r>
            <a:r>
              <a:rPr lang="tr-TR" altLang="tr-TR" sz="3200" dirty="0">
                <a:latin typeface="Comic Sans MS" panose="030F0902030302020204" pitchFamily="66" charset="0"/>
              </a:rPr>
              <a:t> is not </a:t>
            </a:r>
            <a:r>
              <a:rPr lang="tr-TR" altLang="tr-TR" sz="3200" dirty="0" err="1">
                <a:latin typeface="Comic Sans MS" panose="030F0902030302020204" pitchFamily="66" charset="0"/>
              </a:rPr>
              <a:t>eating</a:t>
            </a:r>
            <a:r>
              <a:rPr lang="tr-TR" altLang="tr-TR" sz="3200" dirty="0">
                <a:latin typeface="Comic Sans MS" panose="030F0902030302020204" pitchFamily="66" charset="0"/>
              </a:rPr>
              <a:t>, </a:t>
            </a:r>
            <a:r>
              <a:rPr lang="tr-TR" altLang="tr-TR" sz="3200" dirty="0" err="1">
                <a:latin typeface="Comic Sans MS" panose="030F0902030302020204" pitchFamily="66" charset="0"/>
              </a:rPr>
              <a:t>drinking</a:t>
            </a:r>
            <a:r>
              <a:rPr lang="tr-TR" altLang="tr-TR" sz="3200" dirty="0">
                <a:latin typeface="Comic Sans MS" panose="030F0902030302020204" pitchFamily="66" charset="0"/>
              </a:rPr>
              <a:t>, </a:t>
            </a:r>
            <a:r>
              <a:rPr lang="tr-TR" altLang="tr-TR" sz="3200" dirty="0" err="1">
                <a:latin typeface="Comic Sans MS" panose="030F0902030302020204" pitchFamily="66" charset="0"/>
              </a:rPr>
              <a:t>laxative</a:t>
            </a:r>
            <a:r>
              <a:rPr lang="tr-TR" altLang="tr-TR" sz="3200" dirty="0">
                <a:latin typeface="Comic Sans MS" panose="030F0902030302020204" pitchFamily="66" charset="0"/>
              </a:rPr>
              <a:t> </a:t>
            </a:r>
            <a:r>
              <a:rPr lang="tr-TR" altLang="tr-TR" sz="3200" dirty="0" err="1">
                <a:latin typeface="Comic Sans MS" panose="030F0902030302020204" pitchFamily="66" charset="0"/>
              </a:rPr>
              <a:t>was</a:t>
            </a:r>
            <a:r>
              <a:rPr lang="tr-TR" altLang="tr-TR" sz="3200" dirty="0">
                <a:latin typeface="Comic Sans MS" panose="030F0902030302020204" pitchFamily="66" charset="0"/>
              </a:rPr>
              <a:t> </a:t>
            </a:r>
            <a:r>
              <a:rPr lang="tr-TR" altLang="tr-TR" sz="3200" dirty="0" err="1">
                <a:latin typeface="Comic Sans MS" panose="030F0902030302020204" pitchFamily="66" charset="0"/>
              </a:rPr>
              <a:t>given</a:t>
            </a:r>
            <a:endParaRPr lang="tr-TR" altLang="tr-TR" sz="3200" dirty="0">
              <a:latin typeface="Comic Sans MS" panose="030F09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sz="3200" dirty="0">
              <a:latin typeface="Comic Sans MS" panose="030F09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sz="3200" dirty="0">
              <a:latin typeface="Comic Sans MS" panose="030F0902030302020204" pitchFamily="66" charset="0"/>
            </a:endParaRPr>
          </a:p>
          <a:p>
            <a:pPr algn="ctr">
              <a:buFontTx/>
              <a:buNone/>
              <a:defRPr/>
            </a:pPr>
            <a:r>
              <a:rPr lang="tr-TR" altLang="tr-TR" sz="3200" dirty="0" err="1">
                <a:latin typeface="Comic Sans MS" panose="030F0902030302020204" pitchFamily="66" charset="0"/>
              </a:rPr>
              <a:t>What</a:t>
            </a:r>
            <a:r>
              <a:rPr lang="tr-TR" altLang="tr-TR" sz="3200" dirty="0">
                <a:latin typeface="Comic Sans MS" panose="030F0902030302020204" pitchFamily="66" charset="0"/>
              </a:rPr>
              <a:t> is </a:t>
            </a:r>
            <a:r>
              <a:rPr lang="tr-TR" altLang="tr-TR" sz="3200" dirty="0" err="1">
                <a:latin typeface="Comic Sans MS" panose="030F0902030302020204" pitchFamily="66" charset="0"/>
              </a:rPr>
              <a:t>your</a:t>
            </a:r>
            <a:r>
              <a:rPr lang="tr-TR" altLang="tr-TR" sz="3200" dirty="0">
                <a:latin typeface="Comic Sans MS" panose="030F0902030302020204" pitchFamily="66" charset="0"/>
              </a:rPr>
              <a:t> </a:t>
            </a:r>
            <a:r>
              <a:rPr lang="tr-TR" altLang="tr-TR" sz="3200" dirty="0" err="1">
                <a:latin typeface="Comic Sans MS" panose="030F0902030302020204" pitchFamily="66" charset="0"/>
              </a:rPr>
              <a:t>fluid</a:t>
            </a:r>
            <a:r>
              <a:rPr lang="tr-TR" altLang="tr-TR" sz="3200" dirty="0">
                <a:latin typeface="Comic Sans MS" panose="030F0902030302020204" pitchFamily="66" charset="0"/>
              </a:rPr>
              <a:t> </a:t>
            </a:r>
            <a:r>
              <a:rPr lang="tr-TR" altLang="tr-TR" sz="3200" dirty="0" err="1">
                <a:latin typeface="Comic Sans MS" panose="030F0902030302020204" pitchFamily="66" charset="0"/>
              </a:rPr>
              <a:t>order</a:t>
            </a:r>
            <a:r>
              <a:rPr lang="tr-TR" altLang="tr-TR" sz="3200" dirty="0"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38071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8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difference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only</a:t>
            </a:r>
            <a:r>
              <a:rPr lang="tr-TR" altLang="tr-TR" dirty="0" smtClean="0">
                <a:latin typeface="Comic Sans MS" panose="030F0702030302020204" pitchFamily="66" charset="0"/>
              </a:rPr>
              <a:t> K)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72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years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old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female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admitted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emergency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dizziness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weakness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Positive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findings</a:t>
            </a:r>
            <a:r>
              <a:rPr lang="tr-TR" altLang="tr-TR" dirty="0" smtClean="0">
                <a:latin typeface="Comic Sans MS" panose="030F0702030302020204" pitchFamily="66" charset="0"/>
              </a:rPr>
              <a:t> in her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history</a:t>
            </a:r>
            <a:r>
              <a:rPr lang="tr-TR" altLang="tr-TR" dirty="0" smtClean="0">
                <a:latin typeface="Comic Sans MS" panose="030F0702030302020204" pitchFamily="66" charset="0"/>
              </a:rPr>
              <a:t>: 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Hypertension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Diuretics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Less</a:t>
            </a:r>
            <a:r>
              <a:rPr lang="tr-TR" altLang="tr-TR" dirty="0" smtClean="0">
                <a:latin typeface="Comic Sans MS" panose="030F0702030302020204" pitchFamily="66" charset="0"/>
              </a:rPr>
              <a:t> salt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diet</a:t>
            </a:r>
            <a:r>
              <a:rPr lang="tr-TR" altLang="tr-TR" dirty="0" smtClean="0">
                <a:latin typeface="Comic Sans MS" panose="030F0702030302020204" pitchFamily="66" charset="0"/>
              </a:rPr>
              <a:t>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says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compliant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Diarrhea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 smtClean="0">
                <a:latin typeface="Comic Sans MS" panose="030F0702030302020204" pitchFamily="66" charset="0"/>
              </a:rPr>
              <a:t> 3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days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8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continued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Physical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examination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Sleepiness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absence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focal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neurologic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deficit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60 kg</a:t>
            </a: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Supine</a:t>
            </a:r>
            <a:r>
              <a:rPr lang="tr-TR" altLang="tr-TR" dirty="0" smtClean="0">
                <a:latin typeface="Comic Sans MS" panose="030F0702030302020204" pitchFamily="66" charset="0"/>
              </a:rPr>
              <a:t> BP 96/56 </a:t>
            </a:r>
            <a:r>
              <a:rPr lang="tr-TR" altLang="tr-TR" dirty="0">
                <a:latin typeface="Comic Sans MS" panose="030F0702030302020204" pitchFamily="66" charset="0"/>
              </a:rPr>
              <a:t>mm Hg</a:t>
            </a: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Pulse</a:t>
            </a:r>
            <a:r>
              <a:rPr lang="tr-TR" altLang="tr-TR" dirty="0" smtClean="0">
                <a:latin typeface="Comic Sans MS" panose="030F0702030302020204" pitchFamily="66" charset="0"/>
              </a:rPr>
              <a:t> 110/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min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Neck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veins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flat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Decreased</a:t>
            </a:r>
            <a:r>
              <a:rPr lang="tr-TR" altLang="tr-TR" dirty="0" smtClean="0">
                <a:latin typeface="Comic Sans MS" panose="030F0702030302020204" pitchFamily="66" charset="0"/>
              </a:rPr>
              <a:t> skin turgor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tonus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Patient</a:t>
            </a:r>
            <a:r>
              <a:rPr lang="tr-TR" altLang="tr-TR" dirty="0">
                <a:latin typeface="Comic Sans MS" panose="030F0702030302020204" pitchFamily="66" charset="0"/>
              </a:rPr>
              <a:t> (</a:t>
            </a:r>
            <a:r>
              <a:rPr lang="tr-TR" altLang="tr-TR" dirty="0" err="1">
                <a:latin typeface="Comic Sans MS" panose="030F0702030302020204" pitchFamily="66" charset="0"/>
              </a:rPr>
              <a:t>continued</a:t>
            </a:r>
            <a:r>
              <a:rPr lang="tr-TR" altLang="tr-TR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Laboratory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findings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Blood </a:t>
            </a: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106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/l, </a:t>
            </a:r>
            <a:r>
              <a:rPr lang="tr-TR" alt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K </a:t>
            </a:r>
            <a:r>
              <a:rPr lang="tr-TR" alt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2.2 </a:t>
            </a:r>
            <a:r>
              <a:rPr lang="tr-TR" alt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/l</a:t>
            </a:r>
            <a:r>
              <a:rPr lang="tr-TR" altLang="tr-TR" dirty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Bicarbonate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22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/l, BUN 46 mg/dl,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Creatinine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1.4 mg/dl</a:t>
            </a: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Serum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osmolality</a:t>
            </a:r>
            <a:r>
              <a:rPr lang="tr-TR" altLang="tr-TR" dirty="0" smtClean="0">
                <a:latin typeface="Comic Sans MS" panose="030F0702030302020204" pitchFamily="66" charset="0"/>
              </a:rPr>
              <a:t>: </a:t>
            </a:r>
            <a:r>
              <a:rPr lang="tr-TR" altLang="tr-TR" dirty="0">
                <a:latin typeface="Comic Sans MS" panose="030F0702030302020204" pitchFamily="66" charset="0"/>
              </a:rPr>
              <a:t>232 </a:t>
            </a:r>
            <a:r>
              <a:rPr lang="tr-TR" altLang="tr-TR" dirty="0" err="1">
                <a:latin typeface="Comic Sans MS" panose="030F0702030302020204" pitchFamily="66" charset="0"/>
              </a:rPr>
              <a:t>mOsm</a:t>
            </a:r>
            <a:r>
              <a:rPr lang="tr-TR" altLang="tr-TR" dirty="0">
                <a:latin typeface="Comic Sans MS" panose="030F0702030302020204" pitchFamily="66" charset="0"/>
              </a:rPr>
              <a:t>/kg</a:t>
            </a: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Urine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osmolality</a:t>
            </a:r>
            <a:r>
              <a:rPr lang="tr-TR" altLang="tr-TR" dirty="0" smtClean="0">
                <a:latin typeface="Comic Sans MS" panose="030F0702030302020204" pitchFamily="66" charset="0"/>
              </a:rPr>
              <a:t>: </a:t>
            </a:r>
            <a:r>
              <a:rPr lang="tr-TR" altLang="tr-TR" dirty="0">
                <a:latin typeface="Comic Sans MS" panose="030F0702030302020204" pitchFamily="66" charset="0"/>
              </a:rPr>
              <a:t>650 </a:t>
            </a:r>
            <a:r>
              <a:rPr lang="tr-TR" altLang="tr-TR" dirty="0" err="1">
                <a:latin typeface="Comic Sans MS" panose="030F0702030302020204" pitchFamily="66" charset="0"/>
              </a:rPr>
              <a:t>mOsm</a:t>
            </a:r>
            <a:r>
              <a:rPr lang="tr-TR" altLang="tr-TR" dirty="0">
                <a:latin typeface="Comic Sans MS" panose="030F0702030302020204" pitchFamily="66" charset="0"/>
              </a:rPr>
              <a:t>/kg</a:t>
            </a:r>
          </a:p>
        </p:txBody>
      </p:sp>
    </p:spTree>
    <p:extLst>
      <p:ext uri="{BB962C8B-B14F-4D97-AF65-F5344CB8AC3E}">
        <p14:creationId xmlns:p14="http://schemas.microsoft.com/office/powerpoint/2010/main" val="34639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latin typeface="Comic Sans MS" panose="030F0702030302020204" pitchFamily="66" charset="0"/>
              </a:rPr>
              <a:t>ANSWER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4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999648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tr-TR" dirty="0" err="1">
                <a:latin typeface="Comic Sans MS" panose="030F0702030302020204" pitchFamily="66" charset="0"/>
              </a:rPr>
              <a:t>Adrogue-Madias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equation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/>
            </a:r>
            <a:br>
              <a:rPr lang="tr-TR" dirty="0">
                <a:latin typeface="Comic Sans MS" panose="030F0702030302020204" pitchFamily="66" charset="0"/>
              </a:rPr>
            </a:br>
            <a:r>
              <a:rPr lang="tr-TR" dirty="0" smtClean="0">
                <a:latin typeface="Comic Sans MS" panose="030F0702030302020204" pitchFamily="66" charset="0"/>
              </a:rPr>
              <a:t>Formula </a:t>
            </a:r>
            <a:r>
              <a:rPr lang="tr-TR" dirty="0" err="1" smtClean="0">
                <a:latin typeface="Comic Sans MS" panose="030F0702030302020204" pitchFamily="66" charset="0"/>
              </a:rPr>
              <a:t>with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potassium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200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happens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if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we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give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1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liter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%0.9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NaCl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+ </a:t>
            </a:r>
            <a:r>
              <a:rPr lang="tr-TR" altLang="tr-TR" sz="3200" dirty="0">
                <a:latin typeface="Comic Sans MS" panose="030F0702030302020204" pitchFamily="66" charset="0"/>
              </a:rPr>
              <a:t>30 </a:t>
            </a:r>
            <a:r>
              <a:rPr lang="tr-TR" altLang="tr-TR" sz="3200" dirty="0" err="1">
                <a:latin typeface="Comic Sans MS" panose="030F0702030302020204" pitchFamily="66" charset="0"/>
              </a:rPr>
              <a:t>mmol</a:t>
            </a:r>
            <a:r>
              <a:rPr lang="tr-TR" altLang="tr-TR" sz="3200" dirty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>
                <a:latin typeface="Comic Sans MS" panose="030F0702030302020204" pitchFamily="66" charset="0"/>
              </a:rPr>
              <a:t>KCl</a:t>
            </a:r>
            <a:r>
              <a:rPr lang="tr-TR" altLang="tr-TR" sz="3200" dirty="0">
                <a:latin typeface="Comic Sans MS" panose="030F0702030302020204" pitchFamily="66" charset="0"/>
              </a:rPr>
              <a:t> 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in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one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hour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?</a:t>
            </a:r>
            <a:endParaRPr lang="tr-TR" altLang="tr-TR" sz="3200" dirty="0">
              <a:latin typeface="Comic Sans MS" panose="030F0702030302020204" pitchFamily="66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Total body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water</a:t>
            </a:r>
            <a:r>
              <a:rPr lang="tr-TR" altLang="tr-TR" dirty="0" smtClean="0">
                <a:latin typeface="Comic Sans MS" panose="030F0702030302020204" pitchFamily="66" charset="0"/>
              </a:rPr>
              <a:t> 27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liters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  <a:cs typeface="Arial" panose="020B0604020202020204" pitchFamily="34" charset="0"/>
              </a:rPr>
              <a:t>Δ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Plasma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: 	(</a:t>
            </a:r>
            <a:r>
              <a:rPr lang="tr-TR" altLang="tr-TR" u="sng" dirty="0">
                <a:latin typeface="Comic Sans MS" panose="030F0702030302020204" pitchFamily="66" charset="0"/>
              </a:rPr>
              <a:t>154+30)-106</a:t>
            </a:r>
            <a:r>
              <a:rPr lang="tr-TR" altLang="tr-TR" dirty="0">
                <a:latin typeface="Comic Sans MS" panose="030F0702030302020204" pitchFamily="66" charset="0"/>
              </a:rPr>
              <a:t>				  		     27+1</a:t>
            </a: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  <a:cs typeface="Arial" panose="020B0604020202020204" pitchFamily="34" charset="0"/>
              </a:rPr>
              <a:t>Δ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Plasma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:   2.8</a:t>
            </a: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>
                <a:solidFill>
                  <a:srgbClr val="FFFF66"/>
                </a:solidFill>
                <a:latin typeface="Comic Sans MS" panose="030F0702030302020204" pitchFamily="66" charset="0"/>
              </a:rPr>
              <a:t>Plasma</a:t>
            </a:r>
            <a:r>
              <a:rPr lang="tr-TR" altLang="tr-TR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solidFill>
                  <a:srgbClr val="FFFF66"/>
                </a:solidFill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solidFill>
                  <a:srgbClr val="FFFF66"/>
                </a:solidFill>
                <a:latin typeface="Comic Sans MS" panose="030F0702030302020204" pitchFamily="66" charset="0"/>
              </a:rPr>
              <a:t>:     106 + 2.8 = 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108.8</a:t>
            </a:r>
            <a:endParaRPr lang="tr-TR" altLang="tr-TR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Let</a:t>
            </a:r>
            <a:r>
              <a:rPr lang="tr-TR" altLang="tr-TR" dirty="0" smtClean="0">
                <a:latin typeface="Comic Sans MS" panose="030F0702030302020204" pitchFamily="66" charset="0"/>
              </a:rPr>
              <a:t> us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treat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 smtClean="0">
                <a:latin typeface="Comic Sans MS" panose="030F0702030302020204" pitchFamily="66" charset="0"/>
              </a:rPr>
              <a:t> 2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hours</a:t>
            </a:r>
            <a:r>
              <a:rPr lang="tr-TR" altLang="tr-TR" dirty="0" smtClean="0">
                <a:latin typeface="Comic Sans MS" panose="030F0702030302020204" pitchFamily="66" charset="0"/>
              </a:rPr>
              <a:t>, at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NEW VALUES</a:t>
            </a:r>
            <a:endParaRPr lang="tr-TR" altLang="tr-TR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Blood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pressure</a:t>
            </a:r>
            <a:r>
              <a:rPr lang="tr-TR" altLang="tr-TR" dirty="0" smtClean="0">
                <a:latin typeface="Comic Sans MS" panose="030F0702030302020204" pitchFamily="66" charset="0"/>
              </a:rPr>
              <a:t> 128/72 </a:t>
            </a:r>
            <a:r>
              <a:rPr lang="tr-TR" altLang="tr-TR" dirty="0">
                <a:latin typeface="Comic Sans MS" panose="030F0702030302020204" pitchFamily="66" charset="0"/>
              </a:rPr>
              <a:t>mm Hg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112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K 3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Hypovolemia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improved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How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treatment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now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Since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hypovolemia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improved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nonosmotic</a:t>
            </a:r>
            <a:r>
              <a:rPr lang="tr-TR" altLang="tr-TR" dirty="0" smtClean="0">
                <a:latin typeface="Comic Sans MS" panose="030F0702030302020204" pitchFamily="66" charset="0"/>
              </a:rPr>
              <a:t> ADH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stimulation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disappears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Now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urine</a:t>
            </a:r>
            <a:r>
              <a:rPr lang="tr-TR" altLang="tr-TR" dirty="0" smtClean="0">
                <a:latin typeface="Comic Sans MS" panose="030F0702030302020204" pitchFamily="66" charset="0"/>
              </a:rPr>
              <a:t> can be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diluted</a:t>
            </a:r>
            <a:r>
              <a:rPr lang="tr-TR" altLang="tr-TR" dirty="0" smtClean="0">
                <a:latin typeface="Comic Sans MS" panose="030F0702030302020204" pitchFamily="66" charset="0"/>
              </a:rPr>
              <a:t> (ADH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concentrates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urine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</a:p>
          <a:p>
            <a:pPr>
              <a:defRPr/>
            </a:pPr>
            <a:r>
              <a:rPr lang="tr-TR" altLang="tr-TR" sz="2800" dirty="0" err="1">
                <a:latin typeface="Comic Sans MS" panose="030F0702030302020204" pitchFamily="66" charset="0"/>
              </a:rPr>
              <a:t>What</a:t>
            </a:r>
            <a:r>
              <a:rPr lang="tr-TR" altLang="tr-TR" sz="2800" dirty="0">
                <a:latin typeface="Comic Sans MS" panose="030F0702030302020204" pitchFamily="66" charset="0"/>
              </a:rPr>
              <a:t> </a:t>
            </a:r>
            <a:r>
              <a:rPr lang="tr-TR" altLang="tr-TR" sz="2800" dirty="0" err="1">
                <a:latin typeface="Comic Sans MS" panose="030F0702030302020204" pitchFamily="66" charset="0"/>
              </a:rPr>
              <a:t>happens</a:t>
            </a:r>
            <a:r>
              <a:rPr lang="tr-TR" altLang="tr-TR" sz="2800" dirty="0">
                <a:latin typeface="Comic Sans MS" panose="030F0702030302020204" pitchFamily="66" charset="0"/>
              </a:rPr>
              <a:t> </a:t>
            </a:r>
            <a:r>
              <a:rPr lang="tr-TR" altLang="tr-TR" sz="2800" dirty="0" err="1">
                <a:latin typeface="Comic Sans MS" panose="030F0702030302020204" pitchFamily="66" charset="0"/>
              </a:rPr>
              <a:t>if</a:t>
            </a:r>
            <a:r>
              <a:rPr lang="tr-TR" altLang="tr-TR" sz="2800" dirty="0">
                <a:latin typeface="Comic Sans MS" panose="030F0702030302020204" pitchFamily="66" charset="0"/>
              </a:rPr>
              <a:t> </a:t>
            </a:r>
            <a:r>
              <a:rPr lang="tr-TR" altLang="tr-TR" sz="2800" dirty="0" err="1">
                <a:latin typeface="Comic Sans MS" panose="030F0702030302020204" pitchFamily="66" charset="0"/>
              </a:rPr>
              <a:t>we</a:t>
            </a:r>
            <a:r>
              <a:rPr lang="tr-TR" altLang="tr-TR" sz="2800" dirty="0">
                <a:latin typeface="Comic Sans MS" panose="030F0702030302020204" pitchFamily="66" charset="0"/>
              </a:rPr>
              <a:t> </a:t>
            </a:r>
            <a:r>
              <a:rPr lang="tr-TR" altLang="tr-TR" sz="2800" dirty="0" err="1">
                <a:latin typeface="Comic Sans MS" panose="030F0702030302020204" pitchFamily="66" charset="0"/>
              </a:rPr>
              <a:t>give</a:t>
            </a:r>
            <a:r>
              <a:rPr lang="tr-TR" altLang="tr-TR" sz="2800" dirty="0">
                <a:latin typeface="Comic Sans MS" panose="030F0702030302020204" pitchFamily="66" charset="0"/>
              </a:rPr>
              <a:t> 1 </a:t>
            </a:r>
            <a:r>
              <a:rPr lang="tr-TR" altLang="tr-TR" sz="2800" dirty="0" err="1">
                <a:latin typeface="Comic Sans MS" panose="030F0702030302020204" pitchFamily="66" charset="0"/>
              </a:rPr>
              <a:t>liter</a:t>
            </a:r>
            <a:r>
              <a:rPr lang="tr-TR" altLang="tr-TR" sz="2800" dirty="0">
                <a:latin typeface="Comic Sans MS" panose="030F0702030302020204" pitchFamily="66" charset="0"/>
              </a:rPr>
              <a:t> %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0.45 </a:t>
            </a:r>
            <a:r>
              <a:rPr lang="tr-TR" altLang="tr-TR" sz="2800" dirty="0" err="1">
                <a:latin typeface="Comic Sans MS" panose="030F0702030302020204" pitchFamily="66" charset="0"/>
              </a:rPr>
              <a:t>NaCl</a:t>
            </a:r>
            <a:r>
              <a:rPr lang="tr-TR" altLang="tr-TR" sz="2800" dirty="0">
                <a:latin typeface="Comic Sans MS" panose="030F0702030302020204" pitchFamily="66" charset="0"/>
              </a:rPr>
              <a:t>+ 30 </a:t>
            </a:r>
            <a:r>
              <a:rPr lang="tr-TR" altLang="tr-TR" sz="2800" dirty="0" err="1">
                <a:latin typeface="Comic Sans MS" panose="030F0702030302020204" pitchFamily="66" charset="0"/>
              </a:rPr>
              <a:t>mmol</a:t>
            </a:r>
            <a:r>
              <a:rPr lang="tr-TR" altLang="tr-TR" sz="2800" dirty="0">
                <a:latin typeface="Comic Sans MS" panose="030F0702030302020204" pitchFamily="66" charset="0"/>
              </a:rPr>
              <a:t> </a:t>
            </a:r>
            <a:r>
              <a:rPr lang="tr-TR" altLang="tr-TR" sz="2800" dirty="0" err="1" smtClean="0">
                <a:latin typeface="Comic Sans MS" panose="030F0702030302020204" pitchFamily="66" charset="0"/>
              </a:rPr>
              <a:t>KCl</a:t>
            </a:r>
            <a:r>
              <a:rPr lang="tr-TR" altLang="tr-TR" sz="2800" dirty="0" smtClean="0">
                <a:latin typeface="Comic Sans MS" panose="030F0702030302020204" pitchFamily="66" charset="0"/>
              </a:rPr>
              <a:t>? 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7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tr-TR" altLang="tr-TR" sz="3200" dirty="0" err="1">
                <a:latin typeface="Comic Sans MS" panose="030F0702030302020204" pitchFamily="66" charset="0"/>
              </a:rPr>
              <a:t>What</a:t>
            </a:r>
            <a:r>
              <a:rPr lang="tr-TR" altLang="tr-TR" sz="3200" dirty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>
                <a:latin typeface="Comic Sans MS" panose="030F0702030302020204" pitchFamily="66" charset="0"/>
              </a:rPr>
              <a:t>happens</a:t>
            </a:r>
            <a:r>
              <a:rPr lang="tr-TR" altLang="tr-TR" sz="3200" dirty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>
                <a:latin typeface="Comic Sans MS" panose="030F0702030302020204" pitchFamily="66" charset="0"/>
              </a:rPr>
              <a:t>if</a:t>
            </a:r>
            <a:r>
              <a:rPr lang="tr-TR" altLang="tr-TR" sz="3200" dirty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>
                <a:latin typeface="Comic Sans MS" panose="030F0702030302020204" pitchFamily="66" charset="0"/>
              </a:rPr>
              <a:t>we</a:t>
            </a:r>
            <a:r>
              <a:rPr lang="tr-TR" altLang="tr-TR" sz="3200" dirty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>
                <a:latin typeface="Comic Sans MS" panose="030F0702030302020204" pitchFamily="66" charset="0"/>
              </a:rPr>
              <a:t>give</a:t>
            </a:r>
            <a:r>
              <a:rPr lang="tr-TR" altLang="tr-TR" sz="3200" dirty="0">
                <a:latin typeface="Comic Sans MS" panose="030F0702030302020204" pitchFamily="66" charset="0"/>
              </a:rPr>
              <a:t> 1 </a:t>
            </a:r>
            <a:r>
              <a:rPr lang="tr-TR" altLang="tr-TR" sz="3200" dirty="0" err="1">
                <a:latin typeface="Comic Sans MS" panose="030F0702030302020204" pitchFamily="66" charset="0"/>
              </a:rPr>
              <a:t>liter</a:t>
            </a:r>
            <a:r>
              <a:rPr lang="tr-TR" altLang="tr-TR" sz="3200" dirty="0">
                <a:latin typeface="Comic Sans MS" panose="030F0702030302020204" pitchFamily="66" charset="0"/>
              </a:rPr>
              <a:t> %0.45 </a:t>
            </a:r>
            <a:r>
              <a:rPr lang="tr-TR" altLang="tr-TR" sz="3200" dirty="0" err="1">
                <a:latin typeface="Comic Sans MS" panose="030F0702030302020204" pitchFamily="66" charset="0"/>
              </a:rPr>
              <a:t>NaCl</a:t>
            </a:r>
            <a:r>
              <a:rPr lang="tr-TR" altLang="tr-TR" sz="3200" dirty="0">
                <a:latin typeface="Comic Sans MS" panose="030F0702030302020204" pitchFamily="66" charset="0"/>
              </a:rPr>
              <a:t>+ 30 </a:t>
            </a:r>
            <a:r>
              <a:rPr lang="tr-TR" altLang="tr-TR" sz="3200" dirty="0" err="1">
                <a:latin typeface="Comic Sans MS" panose="030F0702030302020204" pitchFamily="66" charset="0"/>
              </a:rPr>
              <a:t>mmol</a:t>
            </a:r>
            <a:r>
              <a:rPr lang="tr-TR" altLang="tr-TR" sz="3200" dirty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KCl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>
                <a:latin typeface="Comic Sans MS" panose="030F0702030302020204" pitchFamily="66" charset="0"/>
              </a:rPr>
              <a:t>in </a:t>
            </a:r>
            <a:r>
              <a:rPr lang="tr-TR" altLang="tr-TR" sz="3200" dirty="0" err="1">
                <a:latin typeface="Comic Sans MS" panose="030F0702030302020204" pitchFamily="66" charset="0"/>
              </a:rPr>
              <a:t>one</a:t>
            </a:r>
            <a:r>
              <a:rPr lang="tr-TR" altLang="tr-TR" sz="3200" dirty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>
                <a:latin typeface="Comic Sans MS" panose="030F0702030302020204" pitchFamily="66" charset="0"/>
              </a:rPr>
              <a:t>hour</a:t>
            </a:r>
            <a:r>
              <a:rPr lang="tr-TR" altLang="tr-TR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Total body </a:t>
            </a:r>
            <a:r>
              <a:rPr lang="tr-TR" altLang="tr-TR" dirty="0" err="1">
                <a:latin typeface="Comic Sans MS" panose="030F0702030302020204" pitchFamily="66" charset="0"/>
              </a:rPr>
              <a:t>water</a:t>
            </a:r>
            <a:r>
              <a:rPr lang="tr-TR" altLang="tr-TR" dirty="0">
                <a:latin typeface="Comic Sans MS" panose="030F0702030302020204" pitchFamily="66" charset="0"/>
              </a:rPr>
              <a:t> 27 </a:t>
            </a:r>
            <a:r>
              <a:rPr lang="tr-TR" altLang="tr-TR" dirty="0" err="1">
                <a:latin typeface="Comic Sans MS" panose="030F0702030302020204" pitchFamily="66" charset="0"/>
              </a:rPr>
              <a:t>liters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  <a:cs typeface="Arial" panose="020B0604020202020204" pitchFamily="34" charset="0"/>
              </a:rPr>
              <a:t>Δ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Plasma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: 	</a:t>
            </a:r>
            <a:r>
              <a:rPr lang="tr-TR" altLang="tr-TR" u="sng" dirty="0">
                <a:latin typeface="Comic Sans MS" panose="030F0702030302020204" pitchFamily="66" charset="0"/>
              </a:rPr>
              <a:t>(77+30)-112</a:t>
            </a:r>
            <a:r>
              <a:rPr lang="tr-TR" altLang="tr-TR" dirty="0">
                <a:latin typeface="Comic Sans MS" panose="030F0702030302020204" pitchFamily="66" charset="0"/>
              </a:rPr>
              <a:t>				  		     </a:t>
            </a:r>
            <a:r>
              <a:rPr lang="tr-TR" altLang="tr-TR" dirty="0" smtClean="0">
                <a:latin typeface="Comic Sans MS" panose="030F0702030302020204" pitchFamily="66" charset="0"/>
              </a:rPr>
              <a:t>27+1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  <a:cs typeface="Arial" panose="020B0604020202020204" pitchFamily="34" charset="0"/>
              </a:rPr>
              <a:t>Δ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Plasma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:   - 0.2</a:t>
            </a: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>
                <a:solidFill>
                  <a:srgbClr val="FFFF66"/>
                </a:solidFill>
                <a:latin typeface="Comic Sans MS" panose="030F0702030302020204" pitchFamily="66" charset="0"/>
              </a:rPr>
              <a:t>Plasma</a:t>
            </a:r>
            <a:r>
              <a:rPr lang="tr-TR" altLang="tr-TR" dirty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solidFill>
                  <a:srgbClr val="FFFF66"/>
                </a:solidFill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solidFill>
                  <a:srgbClr val="FFFF66"/>
                </a:solidFill>
                <a:latin typeface="Comic Sans MS" panose="030F0702030302020204" pitchFamily="66" charset="0"/>
              </a:rPr>
              <a:t>:     112 – 0.2: 111.8 yani 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düşer</a:t>
            </a:r>
          </a:p>
          <a:p>
            <a:pPr>
              <a:buFontTx/>
              <a:buNone/>
              <a:defRPr/>
            </a:pPr>
            <a:endParaRPr lang="tr-TR" altLang="tr-TR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600" dirty="0" smtClean="0">
                <a:latin typeface="Comic Sans MS" panose="030F0702030302020204" pitchFamily="66" charset="0"/>
              </a:rPr>
              <a:t>But </a:t>
            </a:r>
            <a:r>
              <a:rPr lang="tr-TR" altLang="tr-TR" sz="3600" dirty="0" err="1" smtClean="0">
                <a:latin typeface="Comic Sans MS" panose="030F0702030302020204" pitchFamily="66" charset="0"/>
              </a:rPr>
              <a:t>kidneys</a:t>
            </a:r>
            <a:r>
              <a:rPr lang="tr-TR" altLang="tr-TR" sz="36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600" dirty="0" err="1" smtClean="0">
                <a:latin typeface="Comic Sans MS" panose="030F0702030302020204" pitchFamily="66" charset="0"/>
              </a:rPr>
              <a:t>begin</a:t>
            </a:r>
            <a:r>
              <a:rPr lang="tr-TR" altLang="tr-TR" sz="36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600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sz="36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600" dirty="0" err="1" smtClean="0">
                <a:latin typeface="Comic Sans MS" panose="030F0702030302020204" pitchFamily="66" charset="0"/>
              </a:rPr>
              <a:t>excrete</a:t>
            </a:r>
            <a:r>
              <a:rPr lang="tr-TR" altLang="tr-TR" sz="36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600" dirty="0" err="1" smtClean="0">
                <a:latin typeface="Comic Sans MS" panose="030F0702030302020204" pitchFamily="66" charset="0"/>
              </a:rPr>
              <a:t>water</a:t>
            </a:r>
            <a:endParaRPr lang="tr-TR" altLang="tr-TR" sz="3600" dirty="0">
              <a:latin typeface="Comic Sans MS" panose="030F0702030302020204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If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urine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more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diluted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than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Na</a:t>
            </a:r>
            <a:r>
              <a:rPr lang="tr-TR" altLang="tr-TR" dirty="0" smtClean="0">
                <a:latin typeface="Comic Sans MS" panose="030F0702030302020204" pitchFamily="66" charset="0"/>
              </a:rPr>
              <a:t> + K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concentration</a:t>
            </a:r>
            <a:r>
              <a:rPr lang="tr-TR" altLang="tr-TR" dirty="0" smtClean="0">
                <a:latin typeface="Comic Sans MS" panose="030F0702030302020204" pitchFamily="66" charset="0"/>
              </a:rPr>
              <a:t>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given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solution</a:t>
            </a:r>
            <a:r>
              <a:rPr lang="tr-TR" altLang="tr-TR" dirty="0" smtClean="0">
                <a:latin typeface="Comic Sans MS" panose="030F0702030302020204" pitchFamily="66" charset="0"/>
              </a:rPr>
              <a:t> (77+30)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will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cause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Na</a:t>
            </a:r>
            <a:r>
              <a:rPr lang="tr-TR" altLang="tr-TR" dirty="0" smtClean="0">
                <a:latin typeface="Comic Sans MS" panose="030F0702030302020204" pitchFamily="66" charset="0"/>
              </a:rPr>
              <a:t> + K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retention</a:t>
            </a:r>
            <a:r>
              <a:rPr lang="tr-TR" altLang="tr-TR" dirty="0" smtClean="0">
                <a:latin typeface="Comic Sans MS" panose="030F0702030302020204" pitchFamily="66" charset="0"/>
              </a:rPr>
              <a:t>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</a:rPr>
              <a:t> body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Both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hyponatremia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hypopotasemia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will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continue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improve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In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addition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given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potassium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will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lead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sodium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cell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4000" dirty="0">
                <a:latin typeface="Comic Sans MS" panose="030F0902030302020204" pitchFamily="66" charset="0"/>
              </a:rPr>
              <a:t>PURPOSES OF FLUID TREATMENT</a:t>
            </a:r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200" dirty="0" err="1">
                <a:latin typeface="Comic Sans MS" panose="030F0902030302020204" pitchFamily="66" charset="0"/>
              </a:rPr>
              <a:t>Maintenance</a:t>
            </a:r>
            <a:r>
              <a:rPr lang="tr-TR" altLang="en-US" sz="3200" dirty="0">
                <a:latin typeface="Comic Sans MS" panose="030F0902030302020204" pitchFamily="66" charset="0"/>
              </a:rPr>
              <a:t> of </a:t>
            </a:r>
            <a:r>
              <a:rPr lang="tr-TR" altLang="en-US" sz="3200" dirty="0" err="1">
                <a:latin typeface="Comic Sans MS" panose="030F0902030302020204" pitchFamily="66" charset="0"/>
              </a:rPr>
              <a:t>fluid</a:t>
            </a:r>
            <a:r>
              <a:rPr lang="tr-TR" altLang="en-US" sz="3200" dirty="0">
                <a:latin typeface="Comic Sans MS" panose="030F0902030302020204" pitchFamily="66" charset="0"/>
              </a:rPr>
              <a:t> </a:t>
            </a:r>
            <a:r>
              <a:rPr lang="tr-TR" altLang="en-US" sz="3200" dirty="0" err="1">
                <a:latin typeface="Comic Sans MS" panose="030F0902030302020204" pitchFamily="66" charset="0"/>
              </a:rPr>
              <a:t>balance</a:t>
            </a:r>
            <a:r>
              <a:rPr lang="tr-TR" altLang="en-US" sz="3200" dirty="0">
                <a:latin typeface="Comic Sans MS" panose="030F0902030302020204" pitchFamily="66" charset="0"/>
              </a:rPr>
              <a:t> in an </a:t>
            </a:r>
            <a:r>
              <a:rPr lang="tr-TR" altLang="en-US" sz="3200" dirty="0" err="1">
                <a:latin typeface="Comic Sans MS" panose="030F0902030302020204" pitchFamily="66" charset="0"/>
              </a:rPr>
              <a:t>euvolemic</a:t>
            </a:r>
            <a:r>
              <a:rPr lang="tr-TR" altLang="en-US" sz="3200" dirty="0">
                <a:latin typeface="Comic Sans MS" panose="030F0902030302020204" pitchFamily="66" charset="0"/>
              </a:rPr>
              <a:t> </a:t>
            </a:r>
            <a:r>
              <a:rPr lang="tr-TR" altLang="en-US" sz="3200" dirty="0" err="1">
                <a:latin typeface="Comic Sans MS" panose="030F0902030302020204" pitchFamily="66" charset="0"/>
              </a:rPr>
              <a:t>patient</a:t>
            </a:r>
            <a:r>
              <a:rPr lang="tr-TR" altLang="en-US" sz="3200" dirty="0">
                <a:latin typeface="Comic Sans MS" panose="030F0902030302020204" pitchFamily="66" charset="0"/>
              </a:rPr>
              <a:t> </a:t>
            </a:r>
          </a:p>
          <a:p>
            <a:r>
              <a:rPr lang="tr-TR" sz="3200" dirty="0" err="1">
                <a:latin typeface="Comic Sans MS" panose="030F0902030302020204" pitchFamily="66" charset="0"/>
              </a:rPr>
              <a:t>In</a:t>
            </a:r>
            <a:r>
              <a:rPr lang="tr-TR" sz="3200" dirty="0">
                <a:latin typeface="Comic Sans MS" panose="030F0902030302020204" pitchFamily="66" charset="0"/>
              </a:rPr>
              <a:t> </a:t>
            </a:r>
            <a:r>
              <a:rPr lang="tr-TR" sz="3200" dirty="0" err="1">
                <a:latin typeface="Comic Sans MS" panose="030F0902030302020204" pitchFamily="66" charset="0"/>
              </a:rPr>
              <a:t>patients</a:t>
            </a:r>
            <a:r>
              <a:rPr lang="tr-TR" sz="3200" dirty="0">
                <a:latin typeface="Comic Sans MS" panose="030F0902030302020204" pitchFamily="66" charset="0"/>
              </a:rPr>
              <a:t> </a:t>
            </a:r>
            <a:r>
              <a:rPr lang="tr-TR" sz="3200" dirty="0" err="1">
                <a:latin typeface="Comic Sans MS" panose="030F0902030302020204" pitchFamily="66" charset="0"/>
              </a:rPr>
              <a:t>having</a:t>
            </a:r>
            <a:r>
              <a:rPr lang="tr-TR" sz="3200" dirty="0">
                <a:latin typeface="Comic Sans MS" panose="030F0902030302020204" pitchFamily="66" charset="0"/>
              </a:rPr>
              <a:t> </a:t>
            </a:r>
            <a:r>
              <a:rPr lang="tr-TR" sz="3200" dirty="0" err="1">
                <a:latin typeface="Comic Sans MS" panose="030F0902030302020204" pitchFamily="66" charset="0"/>
              </a:rPr>
              <a:t>fluid</a:t>
            </a:r>
            <a:r>
              <a:rPr lang="tr-TR" sz="3200" dirty="0">
                <a:latin typeface="Comic Sans MS" panose="030F0902030302020204" pitchFamily="66" charset="0"/>
              </a:rPr>
              <a:t> </a:t>
            </a:r>
            <a:r>
              <a:rPr lang="tr-TR" sz="3200" dirty="0" err="1">
                <a:latin typeface="Comic Sans MS" panose="030F0902030302020204" pitchFamily="66" charset="0"/>
              </a:rPr>
              <a:t>imbalance</a:t>
            </a:r>
            <a:r>
              <a:rPr lang="tr-TR" sz="3200" dirty="0">
                <a:latin typeface="Comic Sans MS" panose="030F0902030302020204" pitchFamily="66" charset="0"/>
              </a:rPr>
              <a:t> </a:t>
            </a:r>
            <a:r>
              <a:rPr lang="tr-TR" sz="3200" dirty="0" err="1">
                <a:latin typeface="Comic Sans MS" panose="030F0902030302020204" pitchFamily="66" charset="0"/>
              </a:rPr>
              <a:t>present</a:t>
            </a:r>
            <a:r>
              <a:rPr lang="tr-TR" sz="3200" dirty="0">
                <a:latin typeface="Comic Sans MS" panose="030F0902030302020204" pitchFamily="66" charset="0"/>
              </a:rPr>
              <a:t> </a:t>
            </a:r>
            <a:r>
              <a:rPr lang="tr-TR" sz="3200" dirty="0" err="1">
                <a:latin typeface="Comic Sans MS" panose="030F0902030302020204" pitchFamily="66" charset="0"/>
              </a:rPr>
              <a:t>preventive</a:t>
            </a:r>
            <a:r>
              <a:rPr lang="tr-TR" sz="3200" dirty="0">
                <a:latin typeface="Comic Sans MS" panose="030F0902030302020204" pitchFamily="66" charset="0"/>
              </a:rPr>
              <a:t> </a:t>
            </a:r>
            <a:r>
              <a:rPr lang="tr-TR" sz="3200" dirty="0" err="1">
                <a:latin typeface="Comic Sans MS" panose="030F0902030302020204" pitchFamily="66" charset="0"/>
              </a:rPr>
              <a:t>measures</a:t>
            </a:r>
            <a:r>
              <a:rPr lang="tr-TR" sz="3200" dirty="0">
                <a:latin typeface="Comic Sans MS" panose="030F0902030302020204" pitchFamily="66" charset="0"/>
              </a:rPr>
              <a:t> </a:t>
            </a:r>
            <a:r>
              <a:rPr lang="tr-TR" sz="3200" dirty="0">
                <a:solidFill>
                  <a:srgbClr val="FFFF00"/>
                </a:solidFill>
                <a:latin typeface="Comic Sans MS" panose="030F0902030302020204" pitchFamily="66" charset="0"/>
              </a:rPr>
              <a:t>(</a:t>
            </a:r>
            <a:r>
              <a:rPr lang="tr-TR" sz="32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very</a:t>
            </a:r>
            <a:r>
              <a:rPr lang="tr-TR" sz="32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important</a:t>
            </a:r>
            <a:r>
              <a:rPr lang="tr-TR" sz="3200" dirty="0">
                <a:solidFill>
                  <a:srgbClr val="FFFF00"/>
                </a:solidFill>
                <a:latin typeface="Comic Sans MS" panose="030F0902030302020204" pitchFamily="66" charset="0"/>
              </a:rPr>
              <a:t>) </a:t>
            </a:r>
          </a:p>
          <a:p>
            <a:r>
              <a:rPr lang="tr-TR" sz="3200" dirty="0" err="1">
                <a:latin typeface="Comic Sans MS" panose="030F0902030302020204" pitchFamily="66" charset="0"/>
              </a:rPr>
              <a:t>Correction</a:t>
            </a:r>
            <a:r>
              <a:rPr lang="tr-TR" sz="3200" dirty="0">
                <a:latin typeface="Comic Sans MS" panose="030F0902030302020204" pitchFamily="66" charset="0"/>
              </a:rPr>
              <a:t> of </a:t>
            </a:r>
            <a:r>
              <a:rPr lang="tr-TR" sz="3200" dirty="0" err="1">
                <a:latin typeface="Comic Sans MS" panose="030F0902030302020204" pitchFamily="66" charset="0"/>
              </a:rPr>
              <a:t>fluid</a:t>
            </a:r>
            <a:r>
              <a:rPr lang="tr-TR" sz="3200" dirty="0">
                <a:latin typeface="Comic Sans MS" panose="030F0902030302020204" pitchFamily="66" charset="0"/>
              </a:rPr>
              <a:t> </a:t>
            </a:r>
            <a:r>
              <a:rPr lang="tr-TR" sz="3200" dirty="0" err="1">
                <a:latin typeface="Comic Sans MS" panose="030F0902030302020204" pitchFamily="66" charset="0"/>
              </a:rPr>
              <a:t>imbalance</a:t>
            </a:r>
            <a:endParaRPr lang="en-US" sz="32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55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30400"/>
            <a:ext cx="105918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5891" name="Metin kutusu 1"/>
          <p:cNvSpPr txBox="1">
            <a:spLocks noChangeArrowheads="1"/>
          </p:cNvSpPr>
          <p:nvPr/>
        </p:nvSpPr>
        <p:spPr bwMode="auto">
          <a:xfrm>
            <a:off x="1119436" y="879004"/>
            <a:ext cx="79204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Sodium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content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solutions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extracellular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/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intracellular</a:t>
            </a:r>
            <a:endParaRPr lang="tr-TR" altLang="tr-TR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gap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561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Osmolar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gap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Measured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osmolarity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–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Expected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osmolarity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Expected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osmolarity</a:t>
            </a:r>
            <a:r>
              <a:rPr lang="tr-TR" altLang="tr-TR" dirty="0" smtClean="0">
                <a:latin typeface="Comic Sans MS" panose="030F0702030302020204" pitchFamily="66" charset="0"/>
              </a:rPr>
              <a:t>: 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2 x </a:t>
            </a:r>
            <a:r>
              <a:rPr lang="tr-TR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</a:t>
            </a:r>
            <a:r>
              <a:rPr lang="tr-TR" altLang="tr-TR" dirty="0" err="1">
                <a:latin typeface="Comic Sans MS" panose="030F0702030302020204" pitchFamily="66" charset="0"/>
                <a:sym typeface="Symbol" panose="05050102010706020507" pitchFamily="18" charset="2"/>
              </a:rPr>
              <a:t>Na</a:t>
            </a:r>
            <a:r>
              <a:rPr lang="tr-TR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 + </a:t>
            </a:r>
            <a:r>
              <a:rPr lang="tr-TR" altLang="tr-TR" u="sng" dirty="0">
                <a:latin typeface="Comic Sans MS" panose="030F0702030302020204" pitchFamily="66" charset="0"/>
                <a:sym typeface="Symbol" panose="05050102010706020507" pitchFamily="18" charset="2"/>
              </a:rPr>
              <a:t></a:t>
            </a:r>
            <a:r>
              <a:rPr lang="tr-TR" altLang="tr-TR" u="sng" dirty="0" err="1">
                <a:latin typeface="Comic Sans MS" panose="030F0702030302020204" pitchFamily="66" charset="0"/>
                <a:sym typeface="Symbol" panose="05050102010706020507" pitchFamily="18" charset="2"/>
              </a:rPr>
              <a:t>Glukoz</a:t>
            </a:r>
            <a:r>
              <a:rPr lang="tr-TR" altLang="tr-TR" u="sng" dirty="0">
                <a:latin typeface="Comic Sans MS" panose="030F0702030302020204" pitchFamily="66" charset="0"/>
                <a:sym typeface="Symbol" panose="05050102010706020507" pitchFamily="18" charset="2"/>
              </a:rPr>
              <a:t>(mg/dl)</a:t>
            </a:r>
            <a:r>
              <a:rPr lang="tr-TR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 +  </a:t>
            </a:r>
            <a:r>
              <a:rPr lang="tr-TR" altLang="tr-TR" u="sng" dirty="0">
                <a:latin typeface="Comic Sans MS" panose="030F0702030302020204" pitchFamily="66" charset="0"/>
                <a:sym typeface="Symbol" panose="05050102010706020507" pitchFamily="18" charset="2"/>
              </a:rPr>
              <a:t>BUN (mg/dl)</a:t>
            </a:r>
            <a:r>
              <a:rPr lang="tr-TR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			       18		   2.8</a:t>
            </a: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  <a:sym typeface="Symbol" panose="05050102010706020507" pitchFamily="18" charset="2"/>
              </a:rPr>
              <a:t>Normally</a:t>
            </a:r>
            <a:r>
              <a:rPr lang="tr-TR" altLang="tr-TR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  <a:sym typeface="Symbol" panose="05050102010706020507" pitchFamily="18" charset="2"/>
              </a:rPr>
              <a:t>there</a:t>
            </a:r>
            <a:r>
              <a:rPr lang="tr-TR" altLang="tr-TR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 is </a:t>
            </a:r>
            <a:r>
              <a:rPr lang="tr-TR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10 </a:t>
            </a:r>
            <a:r>
              <a:rPr lang="tr-TR" altLang="tr-TR" dirty="0" err="1" smtClean="0">
                <a:latin typeface="Comic Sans MS" panose="030F0702030302020204" pitchFamily="66" charset="0"/>
                <a:sym typeface="Symbol" panose="05050102010706020507" pitchFamily="18" charset="2"/>
              </a:rPr>
              <a:t>mOsm</a:t>
            </a:r>
            <a:r>
              <a:rPr lang="tr-TR" altLang="tr-TR" dirty="0" smtClean="0">
                <a:latin typeface="Comic Sans MS" panose="030F0702030302020204" pitchFamily="66" charset="0"/>
                <a:sym typeface="Symbol" panose="05050102010706020507" pitchFamily="18" charset="2"/>
              </a:rPr>
              <a:t>/kg</a:t>
            </a:r>
            <a:r>
              <a:rPr lang="tr-TR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360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When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gap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increases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364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When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osmolar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gap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increases</a:t>
            </a:r>
            <a:r>
              <a:rPr lang="tr-TR" altLang="tr-TR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One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substance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/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Increasing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osmolarity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But not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formula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2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Translocational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hyponatremia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Some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substances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increasing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plasma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osmolarity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causes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hyponatremia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movement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from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extracellular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compartment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  <a:defRPr/>
            </a:pPr>
            <a:r>
              <a:rPr lang="tr-TR" altLang="tr-TR" sz="3200" dirty="0" err="1" smtClean="0">
                <a:latin typeface="Comic Sans MS" panose="030F0702030302020204" pitchFamily="66" charset="0"/>
              </a:rPr>
              <a:t>Which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substances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?</a:t>
            </a:r>
            <a:endParaRPr lang="tr-TR" altLang="tr-T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4000" dirty="0" err="1">
                <a:latin typeface="Comic Sans MS" panose="030F0702030302020204" pitchFamily="66" charset="0"/>
              </a:rPr>
              <a:t>Which</a:t>
            </a:r>
            <a:r>
              <a:rPr lang="tr-TR" altLang="tr-TR" sz="4000" dirty="0">
                <a:latin typeface="Comic Sans MS" panose="030F0702030302020204" pitchFamily="66" charset="0"/>
              </a:rPr>
              <a:t> </a:t>
            </a:r>
            <a:r>
              <a:rPr lang="tr-TR" altLang="tr-TR" sz="4000" dirty="0" err="1">
                <a:latin typeface="Comic Sans MS" panose="030F0702030302020204" pitchFamily="66" charset="0"/>
              </a:rPr>
              <a:t>substances</a:t>
            </a:r>
            <a:r>
              <a:rPr lang="tr-TR" altLang="tr-TR" sz="40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Substances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cannot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enter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having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problems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movement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Glucose</a:t>
            </a:r>
            <a:r>
              <a:rPr lang="tr-TR" altLang="tr-TR" dirty="0">
                <a:latin typeface="Comic Sans MS" panose="030F0702030302020204" pitchFamily="66" charset="0"/>
              </a:rPr>
              <a:t>: </a:t>
            </a:r>
            <a:r>
              <a:rPr lang="tr-TR" altLang="tr-TR" dirty="0" err="1">
                <a:latin typeface="Comic Sans MS" panose="030F0702030302020204" pitchFamily="66" charset="0"/>
              </a:rPr>
              <a:t>Each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100 mg/dl </a:t>
            </a:r>
            <a:r>
              <a:rPr lang="tr-TR" altLang="tr-TR" dirty="0" err="1">
                <a:latin typeface="Comic Sans MS" panose="030F0702030302020204" pitchFamily="66" charset="0"/>
              </a:rPr>
              <a:t>increase</a:t>
            </a:r>
            <a:r>
              <a:rPr lang="tr-TR" altLang="tr-TR" dirty="0">
                <a:latin typeface="Comic Sans MS" panose="030F0702030302020204" pitchFamily="66" charset="0"/>
              </a:rPr>
              <a:t> of </a:t>
            </a:r>
            <a:r>
              <a:rPr lang="tr-TR" altLang="tr-TR" dirty="0" err="1">
                <a:latin typeface="Comic Sans MS" panose="030F0702030302020204" pitchFamily="66" charset="0"/>
              </a:rPr>
              <a:t>plasma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glucose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decreases</a:t>
            </a:r>
            <a:r>
              <a:rPr lang="tr-TR" altLang="tr-TR" dirty="0">
                <a:latin typeface="Comic Sans MS" panose="030F0702030302020204" pitchFamily="66" charset="0"/>
              </a:rPr>
              <a:t> serum </a:t>
            </a:r>
            <a:r>
              <a:rPr lang="tr-TR" altLang="tr-TR" dirty="0" err="1">
                <a:latin typeface="Comic Sans MS" panose="030F0702030302020204" pitchFamily="66" charset="0"/>
              </a:rPr>
              <a:t>sodium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by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1.6</a:t>
            </a:r>
            <a:r>
              <a:rPr lang="de-DE" altLang="tr-TR" dirty="0" smtClean="0">
                <a:latin typeface="Comic Sans MS" panose="030F0702030302020204" pitchFamily="66" charset="0"/>
              </a:rPr>
              <a:t> </a:t>
            </a:r>
            <a:r>
              <a:rPr lang="de-DE" altLang="tr-TR" dirty="0">
                <a:latin typeface="Comic Sans MS" panose="030F0702030302020204" pitchFamily="66" charset="0"/>
              </a:rPr>
              <a:t>m</a:t>
            </a:r>
            <a:r>
              <a:rPr lang="tr-TR" altLang="tr-TR" dirty="0" err="1">
                <a:latin typeface="Comic Sans MS" panose="030F0702030302020204" pitchFamily="66" charset="0"/>
              </a:rPr>
              <a:t>mol</a:t>
            </a:r>
            <a:r>
              <a:rPr lang="de-DE" altLang="tr-TR" dirty="0">
                <a:latin typeface="Comic Sans MS" panose="030F0702030302020204" pitchFamily="66" charset="0"/>
              </a:rPr>
              <a:t>/l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Mannitol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Glycine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Used</a:t>
            </a:r>
            <a:r>
              <a:rPr lang="tr-TR" altLang="tr-TR" dirty="0" smtClean="0">
                <a:latin typeface="Comic Sans MS" panose="030F0702030302020204" pitchFamily="66" charset="0"/>
              </a:rPr>
              <a:t>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prostate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endometrial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surgery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Maltose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Substances</a:t>
            </a:r>
            <a:r>
              <a:rPr lang="tr-TR" altLang="tr-TR" dirty="0" smtClean="0">
                <a:latin typeface="Comic Sans MS" panose="030F0702030302020204" pitchFamily="66" charset="0"/>
              </a:rPr>
              <a:t> can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freely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enter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cell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Urea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Ethanol</a:t>
            </a:r>
            <a:endParaRPr lang="tr-TR" altLang="tr-T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Ethylen</a:t>
            </a:r>
            <a:r>
              <a:rPr lang="tr-TR" alt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glycol</a:t>
            </a:r>
            <a:endParaRPr lang="tr-TR" altLang="tr-T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Isopropyl</a:t>
            </a:r>
            <a:r>
              <a:rPr lang="tr-TR" alt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alcohol</a:t>
            </a:r>
            <a:endParaRPr lang="tr-TR" altLang="tr-T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Methanol</a:t>
            </a:r>
            <a:endParaRPr lang="tr-TR" altLang="tr-T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Only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substances</a:t>
            </a:r>
            <a:r>
              <a:rPr lang="tr-TR" altLang="tr-TR" dirty="0">
                <a:latin typeface="Comic Sans MS" panose="030F0702030302020204" pitchFamily="66" charset="0"/>
              </a:rPr>
              <a:t> can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gap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3200" dirty="0" err="1" smtClean="0">
                <a:latin typeface="Comic Sans MS" panose="030F0702030302020204" pitchFamily="66" charset="0"/>
              </a:rPr>
              <a:t>Hyponatremia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: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Differential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diagnosis</a:t>
            </a:r>
            <a:endParaRPr lang="tr-TR" altLang="tr-TR" sz="3200" dirty="0">
              <a:latin typeface="Comic Sans MS" panose="030F0702030302020204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Pseudohyponatremia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Translocational</a:t>
            </a:r>
            <a:r>
              <a:rPr lang="tr-TR" altLang="tr-TR" dirty="0" smtClean="0">
                <a:latin typeface="Comic Sans MS" panose="030F0702030302020204" pitchFamily="66" charset="0"/>
              </a:rPr>
              <a:t>: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Hypoosmolar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hyponatremia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Hypovolemic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Euvolemic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Hypervolemic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Pseudohyponatremia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Related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measurement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method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dirty="0" err="1"/>
              <a:t>Pseudohyponatremia</a:t>
            </a:r>
            <a:r>
              <a:rPr lang="tr-TR" dirty="0"/>
              <a:t> </a:t>
            </a:r>
            <a:r>
              <a:rPr lang="tr-TR" dirty="0" err="1"/>
              <a:t>occurs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solid</a:t>
            </a:r>
            <a:r>
              <a:rPr lang="tr-TR" dirty="0"/>
              <a:t> </a:t>
            </a:r>
            <a:r>
              <a:rPr lang="tr-TR" dirty="0" err="1"/>
              <a:t>phase</a:t>
            </a:r>
            <a:r>
              <a:rPr lang="tr-TR" dirty="0"/>
              <a:t> of </a:t>
            </a:r>
            <a:r>
              <a:rPr lang="tr-TR" dirty="0" err="1"/>
              <a:t>plasma</a:t>
            </a:r>
            <a:r>
              <a:rPr lang="tr-TR" dirty="0"/>
              <a:t> (</a:t>
            </a:r>
            <a:r>
              <a:rPr lang="tr-TR" dirty="0" err="1" smtClean="0"/>
              <a:t>usually</a:t>
            </a:r>
            <a:r>
              <a:rPr lang="tr-TR" dirty="0" smtClean="0"/>
              <a:t> </a:t>
            </a:r>
            <a:r>
              <a:rPr lang="tr-TR" dirty="0"/>
              <a:t>6-8%) is </a:t>
            </a:r>
            <a:r>
              <a:rPr lang="tr-TR" dirty="0" err="1"/>
              <a:t>increased</a:t>
            </a:r>
            <a:r>
              <a:rPr lang="tr-TR" dirty="0"/>
              <a:t> </a:t>
            </a:r>
            <a:endParaRPr lang="tr-TR" dirty="0" smtClean="0"/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Flame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photometry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method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measures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sodium</a:t>
            </a:r>
            <a:r>
              <a:rPr lang="tr-TR" altLang="tr-TR" dirty="0" smtClean="0">
                <a:latin typeface="Comic Sans MS" panose="030F0702030302020204" pitchFamily="66" charset="0"/>
              </a:rPr>
              <a:t>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wholw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plasma</a:t>
            </a:r>
            <a:r>
              <a:rPr lang="tr-TR" altLang="tr-TR" dirty="0" smtClean="0">
                <a:latin typeface="Comic Sans MS" panose="030F0702030302020204" pitchFamily="66" charset="0"/>
              </a:rPr>
              <a:t> 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solid</a:t>
            </a:r>
            <a:r>
              <a:rPr lang="tr-TR" altLang="tr-TR" dirty="0" smtClean="0">
                <a:latin typeface="Comic Sans MS" panose="030F0702030302020204" pitchFamily="66" charset="0"/>
              </a:rPr>
              <a:t> +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liquid</a:t>
            </a:r>
            <a:r>
              <a:rPr lang="tr-TR" altLang="tr-TR" dirty="0" smtClean="0">
                <a:latin typeface="Comic Sans MS" panose="030F0702030302020204" pitchFamily="66" charset="0"/>
              </a:rPr>
              <a:t>) 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Each</a:t>
            </a:r>
            <a:r>
              <a:rPr lang="tr-TR" altLang="tr-TR" dirty="0">
                <a:latin typeface="Comic Sans MS" panose="030F0702030302020204" pitchFamily="66" charset="0"/>
              </a:rPr>
              <a:t> 4.6 g/l (460 mg/dl)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plasma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lipids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decreases</a:t>
            </a:r>
            <a:r>
              <a:rPr lang="tr-TR" altLang="tr-TR" dirty="0" smtClean="0">
                <a:latin typeface="Comic Sans MS" panose="030F0702030302020204" pitchFamily="66" charset="0"/>
              </a:rPr>
              <a:t> serum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sodium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by</a:t>
            </a:r>
            <a:r>
              <a:rPr lang="tr-TR" altLang="tr-TR" dirty="0" smtClean="0">
                <a:latin typeface="Comic Sans MS" panose="030F0702030302020204" pitchFamily="66" charset="0"/>
              </a:rPr>
              <a:t> 1</a:t>
            </a:r>
            <a:r>
              <a:rPr lang="de-DE" altLang="tr-TR" dirty="0" smtClean="0">
                <a:latin typeface="Comic Sans MS" panose="030F0702030302020204" pitchFamily="66" charset="0"/>
              </a:rPr>
              <a:t> m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mol</a:t>
            </a:r>
            <a:r>
              <a:rPr lang="de-DE" altLang="tr-TR" dirty="0" smtClean="0">
                <a:latin typeface="Comic Sans MS" panose="030F0702030302020204" pitchFamily="66" charset="0"/>
              </a:rPr>
              <a:t>/l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Each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10 g/dl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of </a:t>
            </a:r>
            <a:r>
              <a:rPr lang="tr-TR" altLang="tr-TR" dirty="0" err="1">
                <a:latin typeface="Comic Sans MS" panose="030F0702030302020204" pitchFamily="66" charset="0"/>
              </a:rPr>
              <a:t>plasma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proteins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decreases</a:t>
            </a:r>
            <a:r>
              <a:rPr lang="tr-TR" altLang="tr-TR" dirty="0">
                <a:latin typeface="Comic Sans MS" panose="030F0702030302020204" pitchFamily="66" charset="0"/>
              </a:rPr>
              <a:t> serum </a:t>
            </a:r>
            <a:r>
              <a:rPr lang="tr-TR" altLang="tr-TR" dirty="0" err="1">
                <a:latin typeface="Comic Sans MS" panose="030F0702030302020204" pitchFamily="66" charset="0"/>
              </a:rPr>
              <a:t>sodium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by</a:t>
            </a:r>
            <a:r>
              <a:rPr lang="tr-TR" altLang="tr-TR" dirty="0">
                <a:latin typeface="Comic Sans MS" panose="030F0702030302020204" pitchFamily="66" charset="0"/>
              </a:rPr>
              <a:t> 1</a:t>
            </a:r>
            <a:r>
              <a:rPr lang="de-DE" altLang="tr-TR" dirty="0">
                <a:latin typeface="Comic Sans MS" panose="030F0702030302020204" pitchFamily="66" charset="0"/>
              </a:rPr>
              <a:t> m</a:t>
            </a:r>
            <a:r>
              <a:rPr lang="tr-TR" altLang="tr-TR" dirty="0" err="1">
                <a:latin typeface="Comic Sans MS" panose="030F0702030302020204" pitchFamily="66" charset="0"/>
              </a:rPr>
              <a:t>mol</a:t>
            </a:r>
            <a:r>
              <a:rPr lang="de-DE" altLang="tr-TR" dirty="0">
                <a:latin typeface="Comic Sans MS" panose="030F0702030302020204" pitchFamily="66" charset="0"/>
              </a:rPr>
              <a:t>/l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Dehydration must be prevented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Intravenous fluid if requires</a:t>
            </a:r>
          </a:p>
        </p:txBody>
      </p:sp>
    </p:spTree>
    <p:extLst>
      <p:ext uri="{BB962C8B-B14F-4D97-AF65-F5344CB8AC3E}">
        <p14:creationId xmlns:p14="http://schemas.microsoft.com/office/powerpoint/2010/main" val="27262498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Translocational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hyponatremia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Some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substances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increasing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plasma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osmolarity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causes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hyponatremia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movement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from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extracellular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compartment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  <a:defRPr/>
            </a:pPr>
            <a:r>
              <a:rPr lang="tr-TR" altLang="tr-TR" sz="3200" dirty="0" err="1" smtClean="0">
                <a:latin typeface="Comic Sans MS" panose="030F0702030302020204" pitchFamily="66" charset="0"/>
              </a:rPr>
              <a:t>Which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substances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?</a:t>
            </a:r>
            <a:endParaRPr lang="tr-TR" altLang="tr-T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4000" dirty="0" err="1">
                <a:latin typeface="Comic Sans MS" panose="030F0702030302020204" pitchFamily="66" charset="0"/>
              </a:rPr>
              <a:t>Which</a:t>
            </a:r>
            <a:r>
              <a:rPr lang="tr-TR" altLang="tr-TR" sz="4000" dirty="0">
                <a:latin typeface="Comic Sans MS" panose="030F0702030302020204" pitchFamily="66" charset="0"/>
              </a:rPr>
              <a:t> </a:t>
            </a:r>
            <a:r>
              <a:rPr lang="tr-TR" altLang="tr-TR" sz="4000" dirty="0" err="1">
                <a:latin typeface="Comic Sans MS" panose="030F0702030302020204" pitchFamily="66" charset="0"/>
              </a:rPr>
              <a:t>substances</a:t>
            </a:r>
            <a:r>
              <a:rPr lang="tr-TR" altLang="tr-TR" sz="40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Substances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cannot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enter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having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problems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movement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Glucose</a:t>
            </a:r>
            <a:r>
              <a:rPr lang="tr-TR" altLang="tr-TR" dirty="0">
                <a:latin typeface="Comic Sans MS" panose="030F0702030302020204" pitchFamily="66" charset="0"/>
              </a:rPr>
              <a:t>: </a:t>
            </a:r>
            <a:r>
              <a:rPr lang="tr-TR" altLang="tr-TR" dirty="0" err="1">
                <a:latin typeface="Comic Sans MS" panose="030F0702030302020204" pitchFamily="66" charset="0"/>
              </a:rPr>
              <a:t>Each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100 mg/dl </a:t>
            </a:r>
            <a:r>
              <a:rPr lang="tr-TR" altLang="tr-TR" dirty="0" err="1">
                <a:latin typeface="Comic Sans MS" panose="030F0702030302020204" pitchFamily="66" charset="0"/>
              </a:rPr>
              <a:t>increase</a:t>
            </a:r>
            <a:r>
              <a:rPr lang="tr-TR" altLang="tr-TR" dirty="0">
                <a:latin typeface="Comic Sans MS" panose="030F0702030302020204" pitchFamily="66" charset="0"/>
              </a:rPr>
              <a:t> of </a:t>
            </a:r>
            <a:r>
              <a:rPr lang="tr-TR" altLang="tr-TR" dirty="0" err="1">
                <a:latin typeface="Comic Sans MS" panose="030F0702030302020204" pitchFamily="66" charset="0"/>
              </a:rPr>
              <a:t>plasma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glucose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decreases</a:t>
            </a:r>
            <a:r>
              <a:rPr lang="tr-TR" altLang="tr-TR" dirty="0">
                <a:latin typeface="Comic Sans MS" panose="030F0702030302020204" pitchFamily="66" charset="0"/>
              </a:rPr>
              <a:t> serum </a:t>
            </a:r>
            <a:r>
              <a:rPr lang="tr-TR" altLang="tr-TR" dirty="0" err="1">
                <a:latin typeface="Comic Sans MS" panose="030F0702030302020204" pitchFamily="66" charset="0"/>
              </a:rPr>
              <a:t>sodium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by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1.6</a:t>
            </a:r>
            <a:r>
              <a:rPr lang="de-DE" altLang="tr-TR" dirty="0" smtClean="0">
                <a:latin typeface="Comic Sans MS" panose="030F0702030302020204" pitchFamily="66" charset="0"/>
              </a:rPr>
              <a:t> </a:t>
            </a:r>
            <a:r>
              <a:rPr lang="de-DE" altLang="tr-TR" dirty="0">
                <a:latin typeface="Comic Sans MS" panose="030F0702030302020204" pitchFamily="66" charset="0"/>
              </a:rPr>
              <a:t>m</a:t>
            </a:r>
            <a:r>
              <a:rPr lang="tr-TR" altLang="tr-TR" dirty="0" err="1">
                <a:latin typeface="Comic Sans MS" panose="030F0702030302020204" pitchFamily="66" charset="0"/>
              </a:rPr>
              <a:t>mol</a:t>
            </a:r>
            <a:r>
              <a:rPr lang="de-DE" altLang="tr-TR" dirty="0">
                <a:latin typeface="Comic Sans MS" panose="030F0702030302020204" pitchFamily="66" charset="0"/>
              </a:rPr>
              <a:t>/l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Mannitol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Glycine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Used</a:t>
            </a:r>
            <a:r>
              <a:rPr lang="tr-TR" altLang="tr-TR" dirty="0" smtClean="0">
                <a:latin typeface="Comic Sans MS" panose="030F0702030302020204" pitchFamily="66" charset="0"/>
              </a:rPr>
              <a:t>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prostate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endometrial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surgery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Maltose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Substances</a:t>
            </a:r>
            <a:r>
              <a:rPr lang="tr-TR" altLang="tr-TR" dirty="0" smtClean="0">
                <a:latin typeface="Comic Sans MS" panose="030F0702030302020204" pitchFamily="66" charset="0"/>
              </a:rPr>
              <a:t> can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freely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enter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cell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Urea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Ethanol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Ethylen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glycol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Isopropyl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alcohol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Methanol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But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they</a:t>
            </a:r>
            <a:r>
              <a:rPr lang="tr-TR" altLang="tr-TR" dirty="0" smtClean="0">
                <a:latin typeface="Comic Sans MS" panose="030F0702030302020204" pitchFamily="66" charset="0"/>
              </a:rPr>
              <a:t> do not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affect</a:t>
            </a:r>
            <a:r>
              <a:rPr lang="tr-TR" altLang="tr-TR" dirty="0" smtClean="0">
                <a:latin typeface="Comic Sans MS" panose="030F0702030302020204" pitchFamily="66" charset="0"/>
              </a:rPr>
              <a:t> serum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sodium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despite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increase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osmolarity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These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substances</a:t>
            </a:r>
            <a:r>
              <a:rPr lang="tr-TR" altLang="tr-TR" dirty="0">
                <a:latin typeface="Comic Sans MS" panose="030F0702030302020204" pitchFamily="66" charset="0"/>
              </a:rPr>
              <a:t> can </a:t>
            </a:r>
            <a:r>
              <a:rPr lang="tr-TR" altLang="tr-TR" dirty="0" err="1">
                <a:latin typeface="Comic Sans MS" panose="030F0702030302020204" pitchFamily="66" charset="0"/>
              </a:rPr>
              <a:t>freely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enter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cell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do not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lead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movements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08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0963"/>
            <a:ext cx="9793287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1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08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0"/>
            <a:ext cx="6897687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5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08_07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10591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8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999648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tr-TR" dirty="0" err="1">
                <a:latin typeface="Comic Sans MS" panose="030F0702030302020204" pitchFamily="66" charset="0"/>
              </a:rPr>
              <a:t>Adrogue-Madias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equation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/>
            </a:r>
            <a:br>
              <a:rPr lang="tr-TR" dirty="0">
                <a:latin typeface="Comic Sans MS" panose="030F0702030302020204" pitchFamily="66" charset="0"/>
              </a:rPr>
            </a:br>
            <a:r>
              <a:rPr lang="tr-TR" dirty="0" smtClean="0">
                <a:latin typeface="Comic Sans MS" panose="030F0702030302020204" pitchFamily="66" charset="0"/>
              </a:rPr>
              <a:t>Formula </a:t>
            </a:r>
            <a:r>
              <a:rPr lang="tr-TR" dirty="0" err="1" smtClean="0">
                <a:latin typeface="Comic Sans MS" panose="030F0702030302020204" pitchFamily="66" charset="0"/>
              </a:rPr>
              <a:t>with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potassium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9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58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years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male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small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cell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lung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He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admitted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hospital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s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leepiness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confusion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Euvolemic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60 </a:t>
            </a:r>
            <a:r>
              <a:rPr lang="tr-TR" altLang="tr-TR" dirty="0">
                <a:latin typeface="Comic Sans MS" panose="030F0702030302020204" pitchFamily="66" charset="0"/>
              </a:rPr>
              <a:t>kg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Serum </a:t>
            </a: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108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/l, K 3.9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creatinine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0.5 mg/dl, BUN 5 mg/dl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Serum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osmolality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220 </a:t>
            </a:r>
            <a:r>
              <a:rPr lang="tr-TR" altLang="tr-TR" dirty="0" err="1">
                <a:latin typeface="Comic Sans MS" panose="030F0702030302020204" pitchFamily="66" charset="0"/>
              </a:rPr>
              <a:t>mOsm</a:t>
            </a:r>
            <a:r>
              <a:rPr lang="tr-TR" altLang="tr-TR" dirty="0">
                <a:latin typeface="Comic Sans MS" panose="030F0702030302020204" pitchFamily="66" charset="0"/>
              </a:rPr>
              <a:t>/kg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Urine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osmolality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600 </a:t>
            </a:r>
            <a:r>
              <a:rPr lang="tr-TR" altLang="tr-TR" dirty="0" err="1">
                <a:latin typeface="Comic Sans MS" panose="030F0702030302020204" pitchFamily="66" charset="0"/>
              </a:rPr>
              <a:t>mOsm</a:t>
            </a:r>
            <a:r>
              <a:rPr lang="tr-TR" altLang="tr-TR" dirty="0">
                <a:latin typeface="Comic Sans MS" panose="030F0702030302020204" pitchFamily="66" charset="0"/>
              </a:rPr>
              <a:t>/kg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else do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you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know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426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latin typeface="Comic Sans MS" panose="030F0702030302020204" pitchFamily="66" charset="0"/>
              </a:rPr>
              <a:t>ANSWER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err="1">
                <a:latin typeface="Comic Sans MS" panose="030F0702030302020204" pitchFamily="66" charset="0"/>
              </a:rPr>
              <a:t>Theoretical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knowledge</a:t>
            </a:r>
            <a:r>
              <a:rPr lang="tr-TR" dirty="0">
                <a:latin typeface="Comic Sans MS" panose="030F0702030302020204" pitchFamily="66" charset="0"/>
              </a:rPr>
              <a:t> is </a:t>
            </a:r>
            <a:r>
              <a:rPr lang="tr-TR" dirty="0" err="1">
                <a:latin typeface="Comic Sans MS" panose="030F0702030302020204" pitchFamily="66" charset="0"/>
              </a:rPr>
              <a:t>important</a:t>
            </a:r>
            <a:endParaRPr 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Small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cell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lung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may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lead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inappropriate</a:t>
            </a:r>
            <a:r>
              <a:rPr lang="tr-TR" altLang="tr-TR" dirty="0" smtClean="0">
                <a:latin typeface="Comic Sans MS" panose="030F0702030302020204" pitchFamily="66" charset="0"/>
              </a:rPr>
              <a:t> ADH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syndrome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594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your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treatment</a:t>
            </a:r>
            <a:r>
              <a:rPr lang="tr-TR" altLang="tr-TR" dirty="0" smtClean="0">
                <a:latin typeface="Comic Sans MS" panose="030F0702030302020204" pitchFamily="66" charset="0"/>
              </a:rPr>
              <a:t> plan?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Fluid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retention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cause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hyponatremia</a:t>
            </a:r>
            <a:r>
              <a:rPr lang="tr-TR" altLang="tr-TR" dirty="0">
                <a:latin typeface="Comic Sans MS" panose="030F0702030302020204" pitchFamily="66" charset="0"/>
              </a:rPr>
              <a:t> in </a:t>
            </a:r>
            <a:r>
              <a:rPr lang="tr-TR" altLang="tr-TR" dirty="0" err="1">
                <a:latin typeface="Comic Sans MS" panose="030F0702030302020204" pitchFamily="66" charset="0"/>
              </a:rPr>
              <a:t>inappropriate</a:t>
            </a:r>
            <a:r>
              <a:rPr lang="tr-TR" altLang="tr-TR" dirty="0">
                <a:latin typeface="Comic Sans MS" panose="030F0702030302020204" pitchFamily="66" charset="0"/>
              </a:rPr>
              <a:t> ADH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syndrome</a:t>
            </a:r>
            <a:r>
              <a:rPr lang="tr-TR" altLang="tr-TR" dirty="0" smtClean="0">
                <a:latin typeface="Comic Sans MS" panose="030F0702030302020204" pitchFamily="66" charset="0"/>
              </a:rPr>
              <a:t> but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we</a:t>
            </a:r>
            <a:r>
              <a:rPr lang="tr-TR" altLang="tr-TR" dirty="0" smtClean="0">
                <a:latin typeface="Comic Sans MS" panose="030F0702030302020204" pitchFamily="66" charset="0"/>
              </a:rPr>
              <a:t> do not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see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edema</a:t>
            </a:r>
            <a:endParaRPr lang="tr-TR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tr-TR" altLang="tr-TR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7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4400" dirty="0">
                <a:latin typeface="Comic Sans MS" panose="030F0902030302020204" pitchFamily="66" charset="0"/>
              </a:rPr>
              <a:t>PATIENT ORDERS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tr-TR" altLang="tr-TR" sz="4000" dirty="0" err="1">
                <a:latin typeface="Comic Sans MS" panose="030F0902030302020204" pitchFamily="66" charset="0"/>
              </a:rPr>
              <a:t>Before</a:t>
            </a:r>
            <a:r>
              <a:rPr lang="tr-TR" altLang="tr-TR" sz="4000" dirty="0">
                <a:latin typeface="Comic Sans MS" panose="030F0902030302020204" pitchFamily="66" charset="0"/>
              </a:rPr>
              <a:t> </a:t>
            </a:r>
            <a:r>
              <a:rPr lang="tr-TR" altLang="tr-TR" sz="4000" dirty="0" err="1">
                <a:latin typeface="Comic Sans MS" panose="030F0902030302020204" pitchFamily="66" charset="0"/>
              </a:rPr>
              <a:t>order</a:t>
            </a:r>
            <a:r>
              <a:rPr lang="tr-TR" altLang="tr-TR" sz="4000" dirty="0">
                <a:latin typeface="Comic Sans MS" panose="030F0902030302020204" pitchFamily="66" charset="0"/>
              </a:rPr>
              <a:t>, </a:t>
            </a:r>
            <a:r>
              <a:rPr lang="tr-TR" altLang="tr-TR" sz="4000" dirty="0" err="1">
                <a:latin typeface="Comic Sans MS" panose="030F0902030302020204" pitchFamily="66" charset="0"/>
              </a:rPr>
              <a:t>you</a:t>
            </a:r>
            <a:r>
              <a:rPr lang="tr-TR" altLang="tr-TR" sz="4000" dirty="0">
                <a:latin typeface="Comic Sans MS" panose="030F0902030302020204" pitchFamily="66" charset="0"/>
              </a:rPr>
              <a:t> </a:t>
            </a:r>
            <a:r>
              <a:rPr lang="tr-TR" altLang="tr-TR" sz="4000" dirty="0" err="1">
                <a:latin typeface="Comic Sans MS" panose="030F0902030302020204" pitchFamily="66" charset="0"/>
              </a:rPr>
              <a:t>should</a:t>
            </a:r>
            <a:r>
              <a:rPr lang="tr-TR" altLang="tr-TR" sz="4000" dirty="0">
                <a:latin typeface="Comic Sans MS" panose="030F0902030302020204" pitchFamily="66" charset="0"/>
              </a:rPr>
              <a:t> </a:t>
            </a:r>
            <a:r>
              <a:rPr lang="tr-TR" altLang="tr-TR" sz="4000" dirty="0" err="1">
                <a:latin typeface="Comic Sans MS" panose="030F0902030302020204" pitchFamily="66" charset="0"/>
              </a:rPr>
              <a:t>decide</a:t>
            </a:r>
            <a:r>
              <a:rPr lang="tr-TR" altLang="tr-TR" sz="4000" dirty="0">
                <a:latin typeface="Comic Sans MS" panose="030F0902030302020204" pitchFamily="66" charset="0"/>
              </a:rPr>
              <a:t> </a:t>
            </a:r>
            <a:r>
              <a:rPr lang="tr-TR" altLang="tr-TR" sz="4000" dirty="0" err="1">
                <a:latin typeface="Comic Sans MS" panose="030F0902030302020204" pitchFamily="66" charset="0"/>
              </a:rPr>
              <a:t>duration</a:t>
            </a:r>
            <a:r>
              <a:rPr lang="tr-TR" altLang="tr-TR" sz="4000" dirty="0">
                <a:latin typeface="Comic Sans MS" panose="030F0902030302020204" pitchFamily="66" charset="0"/>
              </a:rPr>
              <a:t> of </a:t>
            </a:r>
            <a:r>
              <a:rPr lang="tr-TR" altLang="tr-TR" sz="4000" dirty="0" err="1">
                <a:latin typeface="Comic Sans MS" panose="030F0902030302020204" pitchFamily="66" charset="0"/>
              </a:rPr>
              <a:t>the</a:t>
            </a:r>
            <a:r>
              <a:rPr lang="tr-TR" altLang="tr-TR" sz="4000" dirty="0">
                <a:latin typeface="Comic Sans MS" panose="030F0902030302020204" pitchFamily="66" charset="0"/>
              </a:rPr>
              <a:t> </a:t>
            </a:r>
            <a:r>
              <a:rPr lang="tr-TR" altLang="tr-TR" sz="4000" dirty="0" err="1">
                <a:latin typeface="Comic Sans MS" panose="030F0902030302020204" pitchFamily="66" charset="0"/>
              </a:rPr>
              <a:t>order</a:t>
            </a:r>
            <a:endParaRPr lang="tr-TR" altLang="tr-TR" sz="4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453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What</a:t>
            </a:r>
            <a:r>
              <a:rPr lang="tr-TR" altLang="tr-TR" dirty="0">
                <a:latin typeface="Comic Sans MS" panose="030F0702030302020204" pitchFamily="66" charset="0"/>
              </a:rPr>
              <a:t> is </a:t>
            </a:r>
            <a:r>
              <a:rPr lang="tr-TR" altLang="tr-TR" dirty="0" err="1">
                <a:latin typeface="Comic Sans MS" panose="030F0702030302020204" pitchFamily="66" charset="0"/>
              </a:rPr>
              <a:t>your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treatment</a:t>
            </a:r>
            <a:r>
              <a:rPr lang="tr-TR" altLang="tr-TR" dirty="0">
                <a:latin typeface="Comic Sans MS" panose="030F0702030302020204" pitchFamily="66" charset="0"/>
              </a:rPr>
              <a:t> plan</a:t>
            </a:r>
            <a:r>
              <a:rPr lang="tr-TR" altLang="tr-TR" dirty="0" smtClean="0">
                <a:latin typeface="Comic Sans MS" panose="030F0702030302020204" pitchFamily="66" charset="0"/>
              </a:rPr>
              <a:t>? (1)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Fluid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restriction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% 3 </a:t>
            </a:r>
            <a:r>
              <a:rPr lang="tr-TR" altLang="tr-TR" dirty="0" err="1">
                <a:latin typeface="Comic Sans MS" panose="030F0702030302020204" pitchFamily="66" charset="0"/>
              </a:rPr>
              <a:t>NaCl</a:t>
            </a:r>
            <a:r>
              <a:rPr lang="tr-TR" altLang="tr-TR" dirty="0">
                <a:latin typeface="Comic Sans MS" panose="030F0702030302020204" pitchFamily="66" charset="0"/>
              </a:rPr>
              <a:t> + </a:t>
            </a:r>
            <a:r>
              <a:rPr lang="tr-TR" altLang="tr-TR" dirty="0" err="1">
                <a:latin typeface="Comic Sans MS" panose="030F0702030302020204" pitchFamily="66" charset="0"/>
              </a:rPr>
              <a:t>furosemide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Total body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water</a:t>
            </a:r>
            <a:r>
              <a:rPr lang="tr-TR" altLang="tr-TR" dirty="0" smtClean="0">
                <a:latin typeface="Comic Sans MS" panose="030F0702030302020204" pitchFamily="66" charset="0"/>
              </a:rPr>
              <a:t> 36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liters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According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formula</a:t>
            </a:r>
            <a:r>
              <a:rPr lang="tr-TR" altLang="tr-TR" dirty="0" smtClean="0">
                <a:latin typeface="Comic Sans MS" panose="030F0702030302020204" pitchFamily="66" charset="0"/>
              </a:rPr>
              <a:t>, 1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liter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% 3 </a:t>
            </a:r>
            <a:r>
              <a:rPr lang="tr-TR" altLang="tr-TR" dirty="0" err="1">
                <a:latin typeface="Comic Sans MS" panose="030F0702030302020204" pitchFamily="66" charset="0"/>
              </a:rPr>
              <a:t>NaCl</a:t>
            </a:r>
            <a:r>
              <a:rPr lang="tr-TR" altLang="tr-TR" dirty="0">
                <a:latin typeface="Comic Sans MS" panose="030F0702030302020204" pitchFamily="66" charset="0"/>
              </a:rPr>
              <a:t> serum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increase</a:t>
            </a:r>
            <a:r>
              <a:rPr lang="tr-TR" altLang="tr-TR" dirty="0" smtClean="0">
                <a:latin typeface="Comic Sans MS" panose="030F0702030302020204" pitchFamily="66" charset="0"/>
              </a:rPr>
              <a:t> serum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by</a:t>
            </a:r>
            <a:r>
              <a:rPr lang="tr-TR" altLang="tr-TR" dirty="0" smtClean="0">
                <a:latin typeface="Comic Sans MS" panose="030F0702030302020204" pitchFamily="66" charset="0"/>
              </a:rPr>
              <a:t> 10.9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 </a:t>
            </a: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No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more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than</a:t>
            </a:r>
            <a:r>
              <a:rPr lang="tr-TR" altLang="tr-TR" dirty="0">
                <a:latin typeface="Comic Sans MS" panose="030F0702030302020204" pitchFamily="66" charset="0"/>
              </a:rPr>
              <a:t> 5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</a:t>
            </a:r>
            <a:r>
              <a:rPr lang="tr-TR" altLang="tr-TR" dirty="0" err="1">
                <a:latin typeface="Comic Sans MS" panose="030F0702030302020204" pitchFamily="66" charset="0"/>
              </a:rPr>
              <a:t>lt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in 12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hours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460 </a:t>
            </a:r>
            <a:r>
              <a:rPr lang="tr-TR" altLang="tr-TR" dirty="0">
                <a:latin typeface="Comic Sans MS" panose="030F0702030302020204" pitchFamily="66" charset="0"/>
              </a:rPr>
              <a:t>ml </a:t>
            </a:r>
            <a:r>
              <a:rPr lang="tr-TR" altLang="tr-TR" dirty="0" smtClean="0">
                <a:latin typeface="Comic Sans MS" panose="030F0702030302020204" pitchFamily="66" charset="0"/>
              </a:rPr>
              <a:t>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enough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>
                <a:latin typeface="Comic Sans MS" panose="030F0702030302020204" pitchFamily="66" charset="0"/>
              </a:rPr>
              <a:t> 5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</a:t>
            </a:r>
            <a:r>
              <a:rPr lang="tr-TR" altLang="tr-TR" dirty="0" err="1">
                <a:latin typeface="Comic Sans MS" panose="030F0702030302020204" pitchFamily="66" charset="0"/>
              </a:rPr>
              <a:t>lt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460/12: 38 </a:t>
            </a:r>
            <a:r>
              <a:rPr lang="tr-TR" altLang="tr-TR" dirty="0" smtClean="0">
                <a:latin typeface="Comic Sans MS" panose="030F0702030302020204" pitchFamily="66" charset="0"/>
              </a:rPr>
              <a:t>ml/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hours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845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What</a:t>
            </a:r>
            <a:r>
              <a:rPr lang="tr-TR" altLang="tr-TR" dirty="0">
                <a:latin typeface="Comic Sans MS" panose="030F0702030302020204" pitchFamily="66" charset="0"/>
              </a:rPr>
              <a:t> is </a:t>
            </a:r>
            <a:r>
              <a:rPr lang="tr-TR" altLang="tr-TR" dirty="0" err="1">
                <a:latin typeface="Comic Sans MS" panose="030F0702030302020204" pitchFamily="66" charset="0"/>
              </a:rPr>
              <a:t>your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treatment</a:t>
            </a:r>
            <a:r>
              <a:rPr lang="tr-TR" altLang="tr-TR" dirty="0">
                <a:latin typeface="Comic Sans MS" panose="030F0702030302020204" pitchFamily="66" charset="0"/>
              </a:rPr>
              <a:t> plan</a:t>
            </a:r>
            <a:r>
              <a:rPr lang="tr-TR" altLang="tr-TR" dirty="0" smtClean="0">
                <a:latin typeface="Comic Sans MS" panose="030F0702030302020204" pitchFamily="66" charset="0"/>
              </a:rPr>
              <a:t>? (</a:t>
            </a:r>
            <a:r>
              <a:rPr lang="tr-TR" altLang="tr-TR" dirty="0">
                <a:latin typeface="Comic Sans MS" panose="030F0702030302020204" pitchFamily="66" charset="0"/>
              </a:rPr>
              <a:t>2)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12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hours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after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114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mild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lethargic</a:t>
            </a:r>
            <a:r>
              <a:rPr lang="tr-TR" altLang="tr-TR" dirty="0" smtClean="0">
                <a:latin typeface="Comic Sans MS" panose="030F0702030302020204" pitchFamily="66" charset="0"/>
              </a:rPr>
              <a:t>, but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better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% 3 </a:t>
            </a:r>
            <a:r>
              <a:rPr lang="tr-TR" altLang="tr-TR" dirty="0" err="1">
                <a:latin typeface="Comic Sans MS" panose="030F0702030302020204" pitchFamily="66" charset="0"/>
              </a:rPr>
              <a:t>NaCl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STOPPED,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Fluid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restriction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continues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Long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term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treatment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planned</a:t>
            </a:r>
            <a:r>
              <a:rPr lang="tr-TR" altLang="tr-TR" dirty="0" smtClean="0">
                <a:latin typeface="Comic Sans MS" panose="030F0702030302020204" pitchFamily="66" charset="0"/>
              </a:rPr>
              <a:t>: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Fluid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restriction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Vasopressin</a:t>
            </a:r>
            <a:r>
              <a:rPr 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Receptor</a:t>
            </a:r>
            <a:r>
              <a:rPr 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Antagonists</a:t>
            </a:r>
            <a:r>
              <a:rPr 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solidFill>
                  <a:srgbClr val="FFFF66"/>
                </a:solidFill>
                <a:latin typeface="Comic Sans MS" panose="030F0702030302020204" pitchFamily="66" charset="0"/>
              </a:rPr>
              <a:t>(</a:t>
            </a:r>
            <a:r>
              <a:rPr lang="tr-TR" dirty="0" err="1">
                <a:solidFill>
                  <a:srgbClr val="FFFF66"/>
                </a:solidFill>
                <a:latin typeface="Comic Sans MS" panose="030F0702030302020204" pitchFamily="66" charset="0"/>
              </a:rPr>
              <a:t>Tolvaptan</a:t>
            </a:r>
            <a:r>
              <a:rPr 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) </a:t>
            </a:r>
            <a:r>
              <a:rPr 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if</a:t>
            </a:r>
            <a:r>
              <a:rPr 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required</a:t>
            </a:r>
            <a:endParaRPr lang="tr-TR" altLang="tr-TR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/>
          </a:p>
          <a:p>
            <a:pPr>
              <a:buFontTx/>
              <a:buNone/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5616309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10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76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years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male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Admitted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dizziness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dry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mucosa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decrease</a:t>
            </a:r>
            <a:r>
              <a:rPr lang="tr-TR" altLang="tr-TR" dirty="0" smtClean="0">
                <a:latin typeface="Comic Sans MS" panose="030F0702030302020204" pitchFamily="66" charset="0"/>
              </a:rPr>
              <a:t> at skin turgor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tonus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fever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tachypnea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BP 142/82</a:t>
            </a:r>
            <a:r>
              <a:rPr lang="tr-TR" altLang="tr-TR" dirty="0">
                <a:latin typeface="Comic Sans MS" panose="030F0702030302020204" pitchFamily="66" charset="0"/>
              </a:rPr>
              <a:t>,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orthostatic</a:t>
            </a:r>
            <a:r>
              <a:rPr lang="tr-TR" altLang="tr-TR" dirty="0" smtClean="0">
                <a:latin typeface="Comic Sans MS" panose="030F0702030302020204" pitchFamily="66" charset="0"/>
              </a:rPr>
              <a:t> 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hypotension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absent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68 kg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Serum </a:t>
            </a: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168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your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diagnosis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5517739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latin typeface="Comic Sans MS" panose="030F0702030302020204" pitchFamily="66" charset="0"/>
              </a:rPr>
              <a:t>ANSWER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latin typeface="Comic Sans MS" panose="030F0702030302020204" pitchFamily="66" charset="0"/>
              </a:rPr>
              <a:t>First </a:t>
            </a:r>
            <a:r>
              <a:rPr lang="tr-TR" dirty="0" err="1" smtClean="0">
                <a:latin typeface="Comic Sans MS" panose="030F0702030302020204" pitchFamily="66" charset="0"/>
              </a:rPr>
              <a:t>fluid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balance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977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  <p:pic>
        <p:nvPicPr>
          <p:cNvPr id="196611" name="Picture 3" descr="08_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950" y="230188"/>
            <a:ext cx="9290050" cy="661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3545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Hypernatremia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causes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891958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013" y="438150"/>
            <a:ext cx="7200900" cy="60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5970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088" y="639763"/>
            <a:ext cx="78486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2902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714375"/>
            <a:ext cx="8353425" cy="546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0225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your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treatment</a:t>
            </a:r>
            <a:r>
              <a:rPr lang="tr-TR" altLang="tr-TR" dirty="0" smtClean="0">
                <a:latin typeface="Comic Sans MS" panose="030F0702030302020204" pitchFamily="66" charset="0"/>
              </a:rPr>
              <a:t> plan?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3525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902030302020204" pitchFamily="66" charset="0"/>
              </a:rPr>
              <a:t>Patient</a:t>
            </a:r>
            <a:r>
              <a:rPr lang="tr-TR" altLang="tr-TR" dirty="0" smtClean="0">
                <a:latin typeface="Comic Sans MS" panose="030F0902030302020204" pitchFamily="66" charset="0"/>
              </a:rPr>
              <a:t> 3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902030302020204" pitchFamily="66" charset="0"/>
              </a:rPr>
              <a:t>70 </a:t>
            </a:r>
            <a:r>
              <a:rPr lang="tr-TR" altLang="tr-TR" dirty="0" err="1">
                <a:latin typeface="Comic Sans MS" panose="030F0902030302020204" pitchFamily="66" charset="0"/>
              </a:rPr>
              <a:t>years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old</a:t>
            </a:r>
            <a:r>
              <a:rPr lang="tr-TR" altLang="tr-TR" dirty="0">
                <a:latin typeface="Comic Sans MS" panose="030F0902030302020204" pitchFamily="66" charset="0"/>
              </a:rPr>
              <a:t>, </a:t>
            </a:r>
            <a:r>
              <a:rPr lang="tr-TR" altLang="tr-TR" dirty="0" err="1">
                <a:latin typeface="Comic Sans MS" panose="030F0902030302020204" pitchFamily="66" charset="0"/>
              </a:rPr>
              <a:t>female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Hospitalized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for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cataract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surgery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Operation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was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planned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for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tomorrow</a:t>
            </a:r>
            <a:endParaRPr lang="tr-TR" altLang="tr-TR" dirty="0">
              <a:latin typeface="Comic Sans MS" panose="030F09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902030302020204" pitchFamily="66" charset="0"/>
              </a:rPr>
              <a:t>What</a:t>
            </a:r>
            <a:r>
              <a:rPr lang="tr-TR" altLang="tr-TR" dirty="0">
                <a:latin typeface="Comic Sans MS" panose="030F0902030302020204" pitchFamily="66" charset="0"/>
              </a:rPr>
              <a:t> is </a:t>
            </a:r>
            <a:r>
              <a:rPr lang="tr-TR" altLang="tr-TR" dirty="0" err="1">
                <a:latin typeface="Comic Sans MS" panose="030F0902030302020204" pitchFamily="66" charset="0"/>
              </a:rPr>
              <a:t>your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fluid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order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for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operation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day</a:t>
            </a:r>
            <a:r>
              <a:rPr lang="tr-TR" altLang="tr-TR" dirty="0">
                <a:latin typeface="Comic Sans MS" panose="030F09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95995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08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-9525"/>
            <a:ext cx="8208963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5967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999648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tr-TR" dirty="0" err="1">
                <a:latin typeface="Comic Sans MS" panose="030F0702030302020204" pitchFamily="66" charset="0"/>
              </a:rPr>
              <a:t>Adrogue-Madias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equation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your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treatment</a:t>
            </a:r>
            <a:r>
              <a:rPr lang="tr-TR" altLang="tr-TR" dirty="0" smtClean="0">
                <a:latin typeface="Comic Sans MS" panose="030F0702030302020204" pitchFamily="66" charset="0"/>
              </a:rPr>
              <a:t> plan?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r-TR" altLang="tr-TR" dirty="0" smtClean="0"/>
              <a:t>T</a:t>
            </a:r>
            <a:r>
              <a:rPr lang="tr-TR" altLang="tr-TR" dirty="0" smtClean="0">
                <a:latin typeface="Comic Sans MS" panose="030F0702030302020204" pitchFamily="66" charset="0"/>
              </a:rPr>
              <a:t>otal body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water</a:t>
            </a:r>
            <a:r>
              <a:rPr lang="tr-TR" altLang="tr-TR" dirty="0" smtClean="0">
                <a:latin typeface="Comic Sans MS" panose="030F0702030302020204" pitchFamily="66" charset="0"/>
              </a:rPr>
              <a:t> 34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liters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1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liter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% 5 </a:t>
            </a:r>
            <a:r>
              <a:rPr lang="tr-TR" altLang="tr-TR" dirty="0" err="1">
                <a:latin typeface="Comic Sans MS" panose="030F0702030302020204" pitchFamily="66" charset="0"/>
              </a:rPr>
              <a:t>Dx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decreases</a:t>
            </a:r>
            <a:r>
              <a:rPr lang="tr-TR" altLang="tr-TR" dirty="0" smtClean="0">
                <a:latin typeface="Comic Sans MS" panose="030F0702030302020204" pitchFamily="66" charset="0"/>
              </a:rPr>
              <a:t> serum </a:t>
            </a: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4.8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 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Target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decrease</a:t>
            </a:r>
            <a:r>
              <a:rPr lang="tr-TR" altLang="tr-TR" dirty="0" smtClean="0">
                <a:latin typeface="Comic Sans MS" panose="030F0702030302020204" pitchFamily="66" charset="0"/>
              </a:rPr>
              <a:t> 10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 </a:t>
            </a:r>
            <a:r>
              <a:rPr lang="tr-TR" altLang="tr-TR" dirty="0" smtClean="0">
                <a:latin typeface="Comic Sans MS" panose="030F0702030302020204" pitchFamily="66" charset="0"/>
              </a:rPr>
              <a:t>in 24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hours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2.1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liters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% 5 </a:t>
            </a:r>
            <a:r>
              <a:rPr lang="tr-TR" altLang="tr-TR" dirty="0" err="1">
                <a:latin typeface="Comic Sans MS" panose="030F0702030302020204" pitchFamily="66" charset="0"/>
              </a:rPr>
              <a:t>Dx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enough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Patientsdaily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fluid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loss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about</a:t>
            </a:r>
            <a:r>
              <a:rPr lang="tr-TR" altLang="tr-TR" dirty="0" smtClean="0">
                <a:latin typeface="Comic Sans MS" panose="030F0702030302020204" pitchFamily="66" charset="0"/>
              </a:rPr>
              <a:t> 1.5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liters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Therefore</a:t>
            </a:r>
            <a:r>
              <a:rPr lang="tr-TR" altLang="tr-TR" dirty="0" smtClean="0">
                <a:latin typeface="Comic Sans MS" panose="030F0702030302020204" pitchFamily="66" charset="0"/>
              </a:rPr>
              <a:t>, Daily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fluid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amount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must</a:t>
            </a:r>
            <a:r>
              <a:rPr lang="tr-TR" altLang="tr-TR" dirty="0" smtClean="0">
                <a:latin typeface="Comic Sans MS" panose="030F0702030302020204" pitchFamily="66" charset="0"/>
              </a:rPr>
              <a:t> be 2.1 </a:t>
            </a:r>
            <a:r>
              <a:rPr lang="tr-TR" altLang="tr-TR" dirty="0">
                <a:latin typeface="Comic Sans MS" panose="030F0702030302020204" pitchFamily="66" charset="0"/>
              </a:rPr>
              <a:t>+ 1.5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liters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3.6/24: 0.150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liter</a:t>
            </a:r>
            <a:r>
              <a:rPr lang="tr-TR" altLang="tr-TR" dirty="0" smtClean="0">
                <a:latin typeface="Comic Sans MS" panose="030F0702030302020204" pitchFamily="66" charset="0"/>
              </a:rPr>
              <a:t>/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hour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Blood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sugar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must</a:t>
            </a:r>
            <a:r>
              <a:rPr lang="tr-TR" altLang="tr-TR" dirty="0" smtClean="0">
                <a:latin typeface="Comic Sans MS" panose="030F0702030302020204" pitchFamily="66" charset="0"/>
              </a:rPr>
              <a:t> be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monitored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closely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must</a:t>
            </a:r>
            <a:r>
              <a:rPr lang="tr-TR" altLang="tr-TR" dirty="0" smtClean="0">
                <a:latin typeface="Comic Sans MS" panose="030F0702030302020204" pitchFamily="66" charset="0"/>
              </a:rPr>
              <a:t> be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followed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every</a:t>
            </a:r>
            <a:r>
              <a:rPr lang="tr-TR" altLang="tr-TR" dirty="0" smtClean="0">
                <a:latin typeface="Comic Sans MS" panose="030F0702030302020204" pitchFamily="66" charset="0"/>
              </a:rPr>
              <a:t> 6-8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hours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Water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deficit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tr-TR" altLang="tr-TR" dirty="0"/>
          </a:p>
          <a:p>
            <a:pPr>
              <a:buFontTx/>
              <a:buNone/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Total body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X </a:t>
            </a:r>
            <a:r>
              <a:rPr lang="tr-TR" altLang="tr-TR" u="sng" dirty="0">
                <a:latin typeface="Comic Sans MS" panose="030F0702030302020204" pitchFamily="66" charset="0"/>
              </a:rPr>
              <a:t>Serum </a:t>
            </a:r>
            <a:r>
              <a:rPr lang="tr-TR" altLang="tr-TR" u="sng" dirty="0" err="1">
                <a:latin typeface="Comic Sans MS" panose="030F0702030302020204" pitchFamily="66" charset="0"/>
              </a:rPr>
              <a:t>Na</a:t>
            </a:r>
            <a:r>
              <a:rPr lang="tr-TR" altLang="tr-TR" u="sng" dirty="0">
                <a:latin typeface="Comic Sans MS" panose="030F0702030302020204" pitchFamily="66" charset="0"/>
              </a:rPr>
              <a:t> – 140</a:t>
            </a: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					140</a:t>
            </a: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In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this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case</a:t>
            </a:r>
            <a:r>
              <a:rPr lang="tr-TR" altLang="tr-TR" dirty="0" smtClean="0">
                <a:latin typeface="Comic Sans MS" panose="030F0702030302020204" pitchFamily="66" charset="0"/>
              </a:rPr>
              <a:t> 34 </a:t>
            </a:r>
            <a:r>
              <a:rPr lang="tr-TR" altLang="tr-TR" dirty="0">
                <a:latin typeface="Comic Sans MS" panose="030F0702030302020204" pitchFamily="66" charset="0"/>
              </a:rPr>
              <a:t>X (28/140) = 7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liters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2.1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liters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>
                <a:latin typeface="Comic Sans MS" panose="030F0702030302020204" pitchFamily="66" charset="0"/>
              </a:rPr>
              <a:t>% 5 </a:t>
            </a:r>
            <a:r>
              <a:rPr lang="tr-TR" altLang="tr-TR" dirty="0" err="1">
                <a:latin typeface="Comic Sans MS" panose="030F0702030302020204" pitchFamily="66" charset="0"/>
              </a:rPr>
              <a:t>Dx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decreases</a:t>
            </a:r>
            <a:r>
              <a:rPr lang="tr-TR" altLang="tr-TR" dirty="0" smtClean="0">
                <a:latin typeface="Comic Sans MS" panose="030F0702030302020204" pitchFamily="66" charset="0"/>
              </a:rPr>
              <a:t> serum </a:t>
            </a: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by</a:t>
            </a:r>
            <a:r>
              <a:rPr lang="tr-TR" altLang="tr-TR" dirty="0" smtClean="0">
                <a:latin typeface="Comic Sans MS" panose="030F0702030302020204" pitchFamily="66" charset="0"/>
              </a:rPr>
              <a:t> 10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 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decrease</a:t>
            </a:r>
            <a:r>
              <a:rPr lang="tr-TR" altLang="tr-TR" dirty="0" smtClean="0">
                <a:latin typeface="Comic Sans MS" panose="030F0702030302020204" pitchFamily="66" charset="0"/>
              </a:rPr>
              <a:t> 28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required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amount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2.1 X 2.8 = 5.9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liters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271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latin typeface="Comic Sans MS" panose="030F0702030302020204" pitchFamily="66" charset="0"/>
              </a:rPr>
              <a:t>INTERPRETATION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>
                <a:latin typeface="Comic Sans MS" panose="030F0702030302020204" pitchFamily="66" charset="0"/>
              </a:rPr>
              <a:t>Values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found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by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water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deficit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and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Adrogue-Madias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formulas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are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different</a:t>
            </a:r>
            <a:endParaRPr 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dirty="0" err="1" smtClean="0">
                <a:latin typeface="Comic Sans MS" panose="030F0702030302020204" pitchFamily="66" charset="0"/>
              </a:rPr>
              <a:t>Movement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direction</a:t>
            </a:r>
            <a:r>
              <a:rPr lang="tr-TR" dirty="0" smtClean="0">
                <a:latin typeface="Comic Sans MS" panose="030F0702030302020204" pitchFamily="66" charset="0"/>
              </a:rPr>
              <a:t> is </a:t>
            </a:r>
            <a:r>
              <a:rPr lang="tr-TR" dirty="0" err="1" smtClean="0">
                <a:latin typeface="Comic Sans MS" panose="030F0702030302020204" pitchFamily="66" charset="0"/>
              </a:rPr>
              <a:t>more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important</a:t>
            </a:r>
            <a:endParaRPr 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315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Patient</a:t>
            </a:r>
            <a:r>
              <a:rPr lang="tr-TR" altLang="tr-TR" dirty="0" smtClean="0">
                <a:latin typeface="Comic Sans MS" panose="030F0702030302020204" pitchFamily="66" charset="0"/>
              </a:rPr>
              <a:t> 11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45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years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male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He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admitted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the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emergency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loss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consciousness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Blood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pressure</a:t>
            </a:r>
            <a:r>
              <a:rPr lang="tr-TR" altLang="tr-TR" dirty="0" smtClean="0">
                <a:latin typeface="Comic Sans MS" panose="030F0702030302020204" pitchFamily="66" charset="0"/>
              </a:rPr>
              <a:t> 230/140 </a:t>
            </a:r>
            <a:r>
              <a:rPr lang="tr-TR" altLang="tr-TR" dirty="0">
                <a:latin typeface="Comic Sans MS" panose="030F0702030302020204" pitchFamily="66" charset="0"/>
              </a:rPr>
              <a:t>mm Hg</a:t>
            </a: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No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venous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fullness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edema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Intracranial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bleeding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diagnosed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mannitol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given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060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Plasma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values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			122 </a:t>
            </a:r>
            <a:r>
              <a:rPr lang="tr-TR" alt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/l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K			4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</a:t>
            </a:r>
          </a:p>
          <a:p>
            <a:pPr>
              <a:defRPr/>
            </a:pPr>
            <a:r>
              <a:rPr lang="tr-TR" alt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Cl 			87 </a:t>
            </a:r>
            <a:r>
              <a:rPr lang="tr-TR" altLang="tr-TR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/l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Bicarbonate</a:t>
            </a:r>
            <a:r>
              <a:rPr lang="tr-TR" altLang="tr-TR" dirty="0">
                <a:latin typeface="Comic Sans MS" panose="030F0702030302020204" pitchFamily="66" charset="0"/>
              </a:rPr>
              <a:t>	24 </a:t>
            </a:r>
            <a:r>
              <a:rPr lang="tr-TR" altLang="tr-TR" dirty="0" err="1">
                <a:latin typeface="Comic Sans MS" panose="030F0702030302020204" pitchFamily="66" charset="0"/>
              </a:rPr>
              <a:t>mmol</a:t>
            </a:r>
            <a:r>
              <a:rPr lang="tr-TR" altLang="tr-TR" dirty="0">
                <a:latin typeface="Comic Sans MS" panose="030F0702030302020204" pitchFamily="66" charset="0"/>
              </a:rPr>
              <a:t>/l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Glucose</a:t>
            </a:r>
            <a:r>
              <a:rPr lang="tr-TR" altLang="tr-TR" dirty="0">
                <a:latin typeface="Comic Sans MS" panose="030F0702030302020204" pitchFamily="66" charset="0"/>
              </a:rPr>
              <a:t>		109 mg/dl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BUN		13 mg/dl</a:t>
            </a:r>
          </a:p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Creatinine</a:t>
            </a:r>
            <a:r>
              <a:rPr lang="tr-TR" altLang="tr-TR" dirty="0">
                <a:latin typeface="Comic Sans MS" panose="030F0702030302020204" pitchFamily="66" charset="0"/>
              </a:rPr>
              <a:t>		1.1 mg/dl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Posm</a:t>
            </a:r>
            <a:r>
              <a:rPr lang="tr-TR" altLang="tr-TR" dirty="0">
                <a:latin typeface="Comic Sans MS" panose="030F0702030302020204" pitchFamily="66" charset="0"/>
              </a:rPr>
              <a:t>		298 </a:t>
            </a:r>
            <a:r>
              <a:rPr lang="tr-TR" altLang="tr-TR" dirty="0" err="1">
                <a:latin typeface="Comic Sans MS" panose="030F0702030302020204" pitchFamily="66" charset="0"/>
              </a:rPr>
              <a:t>mOsm</a:t>
            </a:r>
            <a:r>
              <a:rPr lang="tr-TR" altLang="tr-TR" dirty="0">
                <a:latin typeface="Comic Sans MS" panose="030F0702030302020204" pitchFamily="66" charset="0"/>
              </a:rPr>
              <a:t>/kg</a:t>
            </a:r>
          </a:p>
        </p:txBody>
      </p:sp>
    </p:spTree>
    <p:extLst>
      <p:ext uri="{BB962C8B-B14F-4D97-AF65-F5344CB8AC3E}">
        <p14:creationId xmlns:p14="http://schemas.microsoft.com/office/powerpoint/2010/main" val="6135914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Urine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values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Na</a:t>
            </a:r>
            <a:r>
              <a:rPr lang="tr-TR" altLang="tr-TR" dirty="0">
                <a:latin typeface="Comic Sans MS" panose="030F0702030302020204" pitchFamily="66" charset="0"/>
              </a:rPr>
              <a:t>			49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</a:t>
            </a:r>
          </a:p>
          <a:p>
            <a:pPr>
              <a:defRPr/>
            </a:pPr>
            <a:r>
              <a:rPr lang="tr-TR" altLang="tr-TR" dirty="0">
                <a:latin typeface="Comic Sans MS" panose="030F0702030302020204" pitchFamily="66" charset="0"/>
              </a:rPr>
              <a:t>K			34 </a:t>
            </a:r>
            <a:r>
              <a:rPr lang="tr-TR" altLang="tr-TR" dirty="0" err="1">
                <a:latin typeface="Comic Sans MS" panose="030F0702030302020204" pitchFamily="66" charset="0"/>
              </a:rPr>
              <a:t>mEq</a:t>
            </a:r>
            <a:r>
              <a:rPr lang="tr-TR" altLang="tr-TR" dirty="0">
                <a:latin typeface="Comic Sans MS" panose="030F0702030302020204" pitchFamily="66" charset="0"/>
              </a:rPr>
              <a:t>/l</a:t>
            </a: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Uosm</a:t>
            </a:r>
            <a:r>
              <a:rPr lang="tr-TR" altLang="tr-TR" dirty="0">
                <a:latin typeface="Comic Sans MS" panose="030F0702030302020204" pitchFamily="66" charset="0"/>
              </a:rPr>
              <a:t>		709 </a:t>
            </a:r>
            <a:r>
              <a:rPr lang="tr-TR" altLang="tr-TR" dirty="0" err="1">
                <a:latin typeface="Comic Sans MS" panose="030F0702030302020204" pitchFamily="66" charset="0"/>
              </a:rPr>
              <a:t>mOsm</a:t>
            </a:r>
            <a:r>
              <a:rPr lang="tr-TR" altLang="tr-TR" dirty="0">
                <a:latin typeface="Comic Sans MS" panose="030F0702030302020204" pitchFamily="66" charset="0"/>
              </a:rPr>
              <a:t>/kg</a:t>
            </a: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What</a:t>
            </a:r>
            <a:r>
              <a:rPr lang="tr-TR" altLang="tr-TR" dirty="0" smtClean="0"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your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diagnosis</a:t>
            </a:r>
            <a:r>
              <a:rPr lang="tr-TR" altLang="tr-TR" dirty="0" smtClean="0">
                <a:latin typeface="Comic Sans MS" panose="030F0702030302020204" pitchFamily="66" charset="0"/>
              </a:rPr>
              <a:t>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501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latin typeface="Comic Sans MS" panose="030F0702030302020204" pitchFamily="66" charset="0"/>
              </a:rPr>
              <a:t>ANSWER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>
                <a:latin typeface="Comic Sans MS" panose="030F0702030302020204" pitchFamily="66" charset="0"/>
              </a:rPr>
              <a:t>Theoretical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knowledge</a:t>
            </a:r>
            <a:r>
              <a:rPr lang="tr-TR" dirty="0" smtClean="0">
                <a:latin typeface="Comic Sans MS" panose="030F0702030302020204" pitchFamily="66" charset="0"/>
              </a:rPr>
              <a:t> is </a:t>
            </a:r>
            <a:r>
              <a:rPr lang="tr-TR" dirty="0" err="1" smtClean="0">
                <a:latin typeface="Comic Sans MS" panose="030F0702030302020204" pitchFamily="66" charset="0"/>
              </a:rPr>
              <a:t>important</a:t>
            </a:r>
            <a:endParaRPr 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dirty="0" smtClean="0">
                <a:latin typeface="Comic Sans MS" panose="030F0702030302020204" pitchFamily="66" charset="0"/>
              </a:rPr>
              <a:t>First </a:t>
            </a:r>
            <a:r>
              <a:rPr lang="tr-TR" dirty="0" err="1" smtClean="0">
                <a:latin typeface="Comic Sans MS" panose="030F0702030302020204" pitchFamily="66" charset="0"/>
              </a:rPr>
              <a:t>fluid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latin typeface="Comic Sans MS" panose="030F0702030302020204" pitchFamily="66" charset="0"/>
              </a:rPr>
              <a:t>balance</a:t>
            </a:r>
            <a:endParaRPr 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Before</a:t>
            </a:r>
            <a:r>
              <a:rPr 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what</a:t>
            </a:r>
            <a:r>
              <a:rPr 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Mannitol</a:t>
            </a:r>
            <a:r>
              <a:rPr 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does</a:t>
            </a:r>
            <a:endParaRPr lang="tr-TR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Translocational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hyponatremia</a:t>
            </a:r>
            <a:endParaRPr lang="tr-TR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2884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Translocational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hyponatremia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Some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substances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increasing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plasma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osmolarity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causes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hyponatremia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by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movement</a:t>
            </a:r>
            <a:r>
              <a:rPr lang="tr-TR" altLang="tr-TR" dirty="0" smtClean="0">
                <a:latin typeface="Comic Sans MS" panose="030F0702030302020204" pitchFamily="66" charset="0"/>
              </a:rPr>
              <a:t> of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water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from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extracellular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compartment</a:t>
            </a:r>
            <a:endParaRPr lang="tr-TR" altLang="tr-TR" dirty="0" smtClean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  <a:defRPr/>
            </a:pPr>
            <a:r>
              <a:rPr lang="tr-TR" altLang="tr-TR" sz="3200" dirty="0" err="1" smtClean="0">
                <a:latin typeface="Comic Sans MS" panose="030F0702030302020204" pitchFamily="66" charset="0"/>
              </a:rPr>
              <a:t>Which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 </a:t>
            </a:r>
            <a:r>
              <a:rPr lang="tr-TR" altLang="tr-TR" sz="3200" dirty="0" err="1" smtClean="0">
                <a:latin typeface="Comic Sans MS" panose="030F0702030302020204" pitchFamily="66" charset="0"/>
              </a:rPr>
              <a:t>substances</a:t>
            </a:r>
            <a:r>
              <a:rPr lang="tr-TR" altLang="tr-TR" sz="3200" dirty="0" smtClean="0">
                <a:latin typeface="Comic Sans MS" panose="030F0702030302020204" pitchFamily="66" charset="0"/>
              </a:rPr>
              <a:t>?</a:t>
            </a:r>
            <a:endParaRPr lang="tr-TR" altLang="tr-TR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omic Sans MS" panose="030F0902030302020204" pitchFamily="66" charset="0"/>
              </a:rPr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Dehydration must be prevented</a:t>
            </a:r>
          </a:p>
          <a:p>
            <a:pPr>
              <a:defRPr/>
            </a:pPr>
            <a:r>
              <a:rPr lang="en-US" altLang="tr-TR" dirty="0">
                <a:latin typeface="Comic Sans MS" panose="030F0902030302020204" pitchFamily="66" charset="0"/>
              </a:rPr>
              <a:t>If required intravenous fluid</a:t>
            </a:r>
          </a:p>
        </p:txBody>
      </p:sp>
    </p:spTree>
    <p:extLst>
      <p:ext uri="{BB962C8B-B14F-4D97-AF65-F5344CB8AC3E}">
        <p14:creationId xmlns:p14="http://schemas.microsoft.com/office/powerpoint/2010/main" val="370426311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sz="4000" dirty="0" err="1">
                <a:latin typeface="Comic Sans MS" panose="030F0702030302020204" pitchFamily="66" charset="0"/>
              </a:rPr>
              <a:t>Which</a:t>
            </a:r>
            <a:r>
              <a:rPr lang="tr-TR" altLang="tr-TR" sz="4000" dirty="0">
                <a:latin typeface="Comic Sans MS" panose="030F0702030302020204" pitchFamily="66" charset="0"/>
              </a:rPr>
              <a:t> </a:t>
            </a:r>
            <a:r>
              <a:rPr lang="tr-TR" altLang="tr-TR" sz="4000" dirty="0" err="1">
                <a:latin typeface="Comic Sans MS" panose="030F0702030302020204" pitchFamily="66" charset="0"/>
              </a:rPr>
              <a:t>substances</a:t>
            </a:r>
            <a:r>
              <a:rPr lang="tr-TR" altLang="tr-TR" sz="40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Substances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cannot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enter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having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problems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for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intracellular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movement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endParaRPr lang="tr-TR" altLang="tr-TR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Glucose</a:t>
            </a:r>
            <a:r>
              <a:rPr lang="tr-TR" altLang="tr-TR" dirty="0">
                <a:latin typeface="Comic Sans MS" panose="030F0702030302020204" pitchFamily="66" charset="0"/>
              </a:rPr>
              <a:t>: </a:t>
            </a:r>
            <a:r>
              <a:rPr lang="tr-TR" altLang="tr-TR" dirty="0" err="1">
                <a:latin typeface="Comic Sans MS" panose="030F0702030302020204" pitchFamily="66" charset="0"/>
              </a:rPr>
              <a:t>Each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100 mg/dl </a:t>
            </a:r>
            <a:r>
              <a:rPr lang="tr-TR" altLang="tr-TR" dirty="0" err="1">
                <a:latin typeface="Comic Sans MS" panose="030F0702030302020204" pitchFamily="66" charset="0"/>
              </a:rPr>
              <a:t>increase</a:t>
            </a:r>
            <a:r>
              <a:rPr lang="tr-TR" altLang="tr-TR" dirty="0">
                <a:latin typeface="Comic Sans MS" panose="030F0702030302020204" pitchFamily="66" charset="0"/>
              </a:rPr>
              <a:t> of </a:t>
            </a:r>
            <a:r>
              <a:rPr lang="tr-TR" altLang="tr-TR" dirty="0" err="1">
                <a:latin typeface="Comic Sans MS" panose="030F0702030302020204" pitchFamily="66" charset="0"/>
              </a:rPr>
              <a:t>plasma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glucose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decreases</a:t>
            </a:r>
            <a:r>
              <a:rPr lang="tr-TR" altLang="tr-TR" dirty="0">
                <a:latin typeface="Comic Sans MS" panose="030F0702030302020204" pitchFamily="66" charset="0"/>
              </a:rPr>
              <a:t> serum </a:t>
            </a:r>
            <a:r>
              <a:rPr lang="tr-TR" altLang="tr-TR" dirty="0" err="1">
                <a:latin typeface="Comic Sans MS" panose="030F0702030302020204" pitchFamily="66" charset="0"/>
              </a:rPr>
              <a:t>sodium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err="1">
                <a:latin typeface="Comic Sans MS" panose="030F0702030302020204" pitchFamily="66" charset="0"/>
              </a:rPr>
              <a:t>by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1.6</a:t>
            </a:r>
            <a:r>
              <a:rPr lang="de-DE" altLang="tr-TR" dirty="0" smtClean="0">
                <a:latin typeface="Comic Sans MS" panose="030F0702030302020204" pitchFamily="66" charset="0"/>
              </a:rPr>
              <a:t> </a:t>
            </a:r>
            <a:r>
              <a:rPr lang="de-DE" altLang="tr-TR" dirty="0">
                <a:latin typeface="Comic Sans MS" panose="030F0702030302020204" pitchFamily="66" charset="0"/>
              </a:rPr>
              <a:t>m</a:t>
            </a:r>
            <a:r>
              <a:rPr lang="tr-TR" altLang="tr-TR" dirty="0" err="1">
                <a:latin typeface="Comic Sans MS" panose="030F0702030302020204" pitchFamily="66" charset="0"/>
              </a:rPr>
              <a:t>mol</a:t>
            </a:r>
            <a:r>
              <a:rPr lang="de-DE" altLang="tr-TR" dirty="0">
                <a:latin typeface="Comic Sans MS" panose="030F0702030302020204" pitchFamily="66" charset="0"/>
              </a:rPr>
              <a:t>/l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Mannitol</a:t>
            </a:r>
            <a:r>
              <a:rPr lang="tr-TR" alt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tr-TR" altLang="tr-TR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Cause</a:t>
            </a:r>
            <a:r>
              <a:rPr lang="tr-TR" alt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in </a:t>
            </a:r>
            <a:r>
              <a:rPr lang="tr-TR" altLang="tr-TR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this</a:t>
            </a:r>
            <a:r>
              <a:rPr lang="tr-TR" alt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patient</a:t>
            </a:r>
            <a:endParaRPr lang="tr-TR" altLang="tr-TR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Glycine</a:t>
            </a:r>
            <a:r>
              <a:rPr lang="tr-TR" altLang="tr-TR" dirty="0">
                <a:latin typeface="Comic Sans MS" panose="030F0702030302020204" pitchFamily="66" charset="0"/>
              </a:rPr>
              <a:t> </a:t>
            </a:r>
            <a:r>
              <a:rPr lang="tr-TR" altLang="tr-TR" dirty="0" smtClean="0">
                <a:latin typeface="Comic Sans MS" panose="030F0702030302020204" pitchFamily="66" charset="0"/>
              </a:rPr>
              <a:t>(</a:t>
            </a:r>
            <a:r>
              <a:rPr lang="tr-TR" altLang="tr-TR" dirty="0" err="1" smtClean="0">
                <a:latin typeface="Comic Sans MS" panose="030F0702030302020204" pitchFamily="66" charset="0"/>
              </a:rPr>
              <a:t>Used</a:t>
            </a:r>
            <a:r>
              <a:rPr lang="tr-TR" altLang="tr-TR" dirty="0" smtClean="0">
                <a:latin typeface="Comic Sans MS" panose="030F0702030302020204" pitchFamily="66" charset="0"/>
              </a:rPr>
              <a:t> in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prostate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endometrial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surgery</a:t>
            </a:r>
            <a:r>
              <a:rPr lang="tr-TR" altLang="tr-TR" dirty="0" smtClean="0">
                <a:latin typeface="Comic Sans MS" panose="030F0702030302020204" pitchFamily="66" charset="0"/>
              </a:rPr>
              <a:t>)</a:t>
            </a: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Maltose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Treatment</a:t>
            </a:r>
            <a:r>
              <a:rPr lang="tr-TR" altLang="tr-TR" dirty="0" smtClean="0">
                <a:latin typeface="Comic Sans MS" panose="030F0702030302020204" pitchFamily="66" charset="0"/>
              </a:rPr>
              <a:t> plan?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086632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err="1">
                <a:latin typeface="Comic Sans MS" panose="030F0702030302020204" pitchFamily="66" charset="0"/>
              </a:rPr>
              <a:t>Treatment</a:t>
            </a:r>
            <a:r>
              <a:rPr lang="tr-TR" altLang="tr-TR" dirty="0">
                <a:latin typeface="Comic Sans MS" panose="030F0702030302020204" pitchFamily="66" charset="0"/>
              </a:rPr>
              <a:t> plan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No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treatment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Mannitol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is 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necessary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primary</a:t>
            </a:r>
            <a:endParaRPr lang="tr-TR" altLang="tr-TR" dirty="0">
              <a:solidFill>
                <a:srgbClr val="FFFF66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  <a:defRPr/>
            </a:pPr>
            <a:r>
              <a:rPr lang="tr-TR" altLang="tr-TR" dirty="0" err="1" smtClean="0">
                <a:latin typeface="Comic Sans MS" panose="030F0702030302020204" pitchFamily="66" charset="0"/>
              </a:rPr>
              <a:t>Plasma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tonicity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did</a:t>
            </a:r>
            <a:r>
              <a:rPr lang="tr-TR" altLang="tr-TR" dirty="0" smtClean="0">
                <a:latin typeface="Comic Sans MS" panose="030F0702030302020204" pitchFamily="66" charset="0"/>
              </a:rPr>
              <a:t> not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change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much</a:t>
            </a:r>
            <a:endParaRPr lang="tr-TR" altLang="tr-TR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tr-TR" altLang="tr-TR" dirty="0" smtClean="0">
                <a:latin typeface="Comic Sans MS" panose="030F0702030302020204" pitchFamily="66" charset="0"/>
              </a:rPr>
              <a:t>Pay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attention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to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mannitol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related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hypovolemia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and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NaCl</a:t>
            </a:r>
            <a:r>
              <a:rPr lang="tr-TR" altLang="tr-TR" dirty="0" smtClean="0">
                <a:latin typeface="Comic Sans MS" panose="030F0702030302020204" pitchFamily="66" charset="0"/>
              </a:rPr>
              <a:t>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loss</a:t>
            </a:r>
            <a:endParaRPr lang="tr-TR" altLang="tr-T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901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dirty="0" smtClean="0"/>
              <a:t>www.tekinakpolat.com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7118422"/>
      </p:ext>
    </p:extLst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">
      <a:dk1>
        <a:srgbClr val="000000"/>
      </a:dk1>
      <a:lt1>
        <a:srgbClr val="114FFB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B2FD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4673</TotalTime>
  <Pages>8</Pages>
  <Words>2031</Words>
  <Application>Microsoft Office PowerPoint</Application>
  <PresentationFormat>Özel</PresentationFormat>
  <Paragraphs>433</Paragraphs>
  <Slides>93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93</vt:i4>
      </vt:variant>
    </vt:vector>
  </HeadingPairs>
  <TitlesOfParts>
    <vt:vector size="100" baseType="lpstr">
      <vt:lpstr>Arial</vt:lpstr>
      <vt:lpstr>Comic Sans MS</vt:lpstr>
      <vt:lpstr>Monotype Sorts</vt:lpstr>
      <vt:lpstr>Symbol</vt:lpstr>
      <vt:lpstr>Times New Roman</vt:lpstr>
      <vt:lpstr>Times New Roman Tur</vt:lpstr>
      <vt:lpstr>Varsayılan Tasarım</vt:lpstr>
      <vt:lpstr>DISORDERS OF SODIUM AND WATER BALANCE 2</vt:lpstr>
      <vt:lpstr>Patient 1</vt:lpstr>
      <vt:lpstr>ANSWER</vt:lpstr>
      <vt:lpstr>Patient 2</vt:lpstr>
      <vt:lpstr>PURPOSES OF FLUID TREATMENT</vt:lpstr>
      <vt:lpstr>ANSWER</vt:lpstr>
      <vt:lpstr>PATIENT ORDERS</vt:lpstr>
      <vt:lpstr>Patient 3</vt:lpstr>
      <vt:lpstr>ANSWER</vt:lpstr>
      <vt:lpstr>Patient 4</vt:lpstr>
      <vt:lpstr>ANSWER</vt:lpstr>
      <vt:lpstr>Patient (continued)</vt:lpstr>
      <vt:lpstr>ANSWER</vt:lpstr>
      <vt:lpstr>Patient (continued)</vt:lpstr>
      <vt:lpstr>ANSWER</vt:lpstr>
      <vt:lpstr>Patient (continued)</vt:lpstr>
      <vt:lpstr>ANSWER</vt:lpstr>
      <vt:lpstr>Same patient  (continued but conditions different)</vt:lpstr>
      <vt:lpstr>ANSWER</vt:lpstr>
      <vt:lpstr>Patient 5</vt:lpstr>
      <vt:lpstr>ANSWER</vt:lpstr>
      <vt:lpstr>Patient 6</vt:lpstr>
      <vt:lpstr>ANSWER</vt:lpstr>
      <vt:lpstr>Patient 7</vt:lpstr>
      <vt:lpstr>Patient (continued)</vt:lpstr>
      <vt:lpstr>Patient (continued)</vt:lpstr>
      <vt:lpstr>PROBLEM</vt:lpstr>
      <vt:lpstr>Hyponatremia: Differential diagnosis</vt:lpstr>
      <vt:lpstr>Pseudohyponatremia</vt:lpstr>
      <vt:lpstr>Translocational hyponatremia</vt:lpstr>
      <vt:lpstr>Which substances?</vt:lpstr>
      <vt:lpstr>Substances can freely enter cell</vt:lpstr>
      <vt:lpstr>Hypoosmolar hyponatremia: Causes</vt:lpstr>
      <vt:lpstr>Hyponatremia: Differential diagnosis</vt:lpstr>
      <vt:lpstr>Hypoosmolar hyponatremia</vt:lpstr>
      <vt:lpstr>Treatment</vt:lpstr>
      <vt:lpstr>Adrogue-Madias equation</vt:lpstr>
      <vt:lpstr>Coefficient for total body water</vt:lpstr>
      <vt:lpstr>PowerPoint Sunusu</vt:lpstr>
      <vt:lpstr>Patient 8 (difference only K)</vt:lpstr>
      <vt:lpstr>Patient 8 (continued)</vt:lpstr>
      <vt:lpstr>Patient (continued)</vt:lpstr>
      <vt:lpstr>ANSWER</vt:lpstr>
      <vt:lpstr>Adrogue-Madias equation  Formula with potassium</vt:lpstr>
      <vt:lpstr>What happens if we give 1 liter %0.9 NaCl+ 30 mmol KCl in one hour?</vt:lpstr>
      <vt:lpstr>PowerPoint Sunusu</vt:lpstr>
      <vt:lpstr>PowerPoint Sunusu</vt:lpstr>
      <vt:lpstr>What happens if we give 1 liter %0.45 NaCl+ 30 mmol KCl in one hour?</vt:lpstr>
      <vt:lpstr>But kidneys begin to excrete water</vt:lpstr>
      <vt:lpstr>PowerPoint Sunusu</vt:lpstr>
      <vt:lpstr>What is osmolar gap?</vt:lpstr>
      <vt:lpstr>Osmolar gap</vt:lpstr>
      <vt:lpstr>When osmolar gap increases?</vt:lpstr>
      <vt:lpstr>When osmolar gap increases?</vt:lpstr>
      <vt:lpstr>Translocational hyponatremia</vt:lpstr>
      <vt:lpstr>Which substances?</vt:lpstr>
      <vt:lpstr>Substances can freely enter cell</vt:lpstr>
      <vt:lpstr>Hyponatremia: Differential diagnosis</vt:lpstr>
      <vt:lpstr>Pseudohyponatremia</vt:lpstr>
      <vt:lpstr>Translocational hyponatremia</vt:lpstr>
      <vt:lpstr>Which substances?</vt:lpstr>
      <vt:lpstr>Substances can freely enter cell</vt:lpstr>
      <vt:lpstr>PowerPoint Sunusu</vt:lpstr>
      <vt:lpstr>PowerPoint Sunusu</vt:lpstr>
      <vt:lpstr>PowerPoint Sunusu</vt:lpstr>
      <vt:lpstr>Adrogue-Madias equation  Formula with potassium</vt:lpstr>
      <vt:lpstr>Patient 9</vt:lpstr>
      <vt:lpstr>ANSWER</vt:lpstr>
      <vt:lpstr>What is your treatment plan?</vt:lpstr>
      <vt:lpstr>What is your treatment plan? (1)</vt:lpstr>
      <vt:lpstr>What is your treatment plan? (2)</vt:lpstr>
      <vt:lpstr>Patient 10</vt:lpstr>
      <vt:lpstr>ANSWER</vt:lpstr>
      <vt:lpstr>PowerPoint Sunusu</vt:lpstr>
      <vt:lpstr>Hypernatremia causes</vt:lpstr>
      <vt:lpstr>PowerPoint Sunusu</vt:lpstr>
      <vt:lpstr>PowerPoint Sunusu</vt:lpstr>
      <vt:lpstr>PowerPoint Sunusu</vt:lpstr>
      <vt:lpstr>What is your treatment plan?</vt:lpstr>
      <vt:lpstr>PowerPoint Sunusu</vt:lpstr>
      <vt:lpstr>Adrogue-Madias equation </vt:lpstr>
      <vt:lpstr>What is your treatment plan?</vt:lpstr>
      <vt:lpstr>Water deficit</vt:lpstr>
      <vt:lpstr>INTERPRETATION</vt:lpstr>
      <vt:lpstr>Patient 11</vt:lpstr>
      <vt:lpstr>Plasma values</vt:lpstr>
      <vt:lpstr>Urine values</vt:lpstr>
      <vt:lpstr>ANSWER</vt:lpstr>
      <vt:lpstr>Translocational hyponatremia</vt:lpstr>
      <vt:lpstr>Which substances?</vt:lpstr>
      <vt:lpstr>Treatment plan?</vt:lpstr>
      <vt:lpstr>Treatment plan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Asiner hücre hasarı ile birlikte olan pankreas inflamasyonuna PANKREATİT adı verilir.</dc:title>
  <dc:subject/>
  <dc:creator>Slayt merkezi</dc:creator>
  <cp:keywords/>
  <dc:description/>
  <cp:lastModifiedBy>Mehmet Tekin Akpolat</cp:lastModifiedBy>
  <cp:revision>524</cp:revision>
  <cp:lastPrinted>2025-10-10T07:34:22Z</cp:lastPrinted>
  <dcterms:created xsi:type="dcterms:W3CDTF">1998-02-23T21:08:58Z</dcterms:created>
  <dcterms:modified xsi:type="dcterms:W3CDTF">2025-12-05T09:57:00Z</dcterms:modified>
</cp:coreProperties>
</file>