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949" r:id="rId2"/>
    <p:sldId id="1418" r:id="rId3"/>
    <p:sldId id="955" r:id="rId4"/>
    <p:sldId id="1564" r:id="rId5"/>
    <p:sldId id="1467" r:id="rId6"/>
    <p:sldId id="1152" r:id="rId7"/>
    <p:sldId id="1153" r:id="rId8"/>
    <p:sldId id="1154" r:id="rId9"/>
    <p:sldId id="1411" r:id="rId10"/>
    <p:sldId id="1407" r:id="rId11"/>
    <p:sldId id="1406" r:id="rId12"/>
    <p:sldId id="1408" r:id="rId13"/>
    <p:sldId id="1430" r:id="rId14"/>
    <p:sldId id="1431" r:id="rId15"/>
    <p:sldId id="1435" r:id="rId16"/>
    <p:sldId id="1433" r:id="rId17"/>
    <p:sldId id="1336" r:id="rId18"/>
    <p:sldId id="1515" r:id="rId19"/>
    <p:sldId id="1362" r:id="rId20"/>
    <p:sldId id="1345" r:id="rId21"/>
    <p:sldId id="1346" r:id="rId22"/>
    <p:sldId id="1347" r:id="rId23"/>
    <p:sldId id="1348" r:id="rId24"/>
    <p:sldId id="1350" r:id="rId25"/>
    <p:sldId id="1351" r:id="rId26"/>
    <p:sldId id="1352" r:id="rId27"/>
    <p:sldId id="1364" r:id="rId28"/>
    <p:sldId id="1353" r:id="rId29"/>
    <p:sldId id="1354" r:id="rId30"/>
    <p:sldId id="1372" r:id="rId31"/>
    <p:sldId id="1355" r:id="rId32"/>
    <p:sldId id="1356" r:id="rId33"/>
    <p:sldId id="1357" r:id="rId34"/>
    <p:sldId id="1358" r:id="rId35"/>
    <p:sldId id="1359" r:id="rId36"/>
    <p:sldId id="1427" r:id="rId37"/>
    <p:sldId id="1360" r:id="rId38"/>
    <p:sldId id="1367" r:id="rId39"/>
    <p:sldId id="1376" r:id="rId40"/>
    <p:sldId id="1555" r:id="rId41"/>
    <p:sldId id="1378" r:id="rId42"/>
    <p:sldId id="1382" r:id="rId43"/>
    <p:sldId id="1562" r:id="rId44"/>
    <p:sldId id="1436" r:id="rId45"/>
    <p:sldId id="1428" r:id="rId46"/>
    <p:sldId id="1429" r:id="rId47"/>
    <p:sldId id="1283" r:id="rId48"/>
    <p:sldId id="1286" r:id="rId49"/>
    <p:sldId id="1373" r:id="rId50"/>
    <p:sldId id="1288" r:id="rId51"/>
    <p:sldId id="1289" r:id="rId52"/>
    <p:sldId id="1374" r:id="rId53"/>
    <p:sldId id="1442" r:id="rId54"/>
    <p:sldId id="1293" r:id="rId55"/>
    <p:sldId id="1375" r:id="rId56"/>
    <p:sldId id="1484" r:id="rId57"/>
    <p:sldId id="1298" r:id="rId58"/>
    <p:sldId id="1300" r:id="rId59"/>
    <p:sldId id="1301" r:id="rId60"/>
    <p:sldId id="1303" r:id="rId61"/>
    <p:sldId id="1443" r:id="rId62"/>
    <p:sldId id="1444" r:id="rId63"/>
    <p:sldId id="1448" r:id="rId64"/>
    <p:sldId id="1453" r:id="rId65"/>
    <p:sldId id="1585" r:id="rId66"/>
    <p:sldId id="1591" r:id="rId67"/>
    <p:sldId id="1597" r:id="rId68"/>
    <p:sldId id="1602" r:id="rId69"/>
    <p:sldId id="1603" r:id="rId70"/>
    <p:sldId id="1604" r:id="rId71"/>
    <p:sldId id="1449" r:id="rId72"/>
    <p:sldId id="1450" r:id="rId73"/>
    <p:sldId id="1426" r:id="rId74"/>
    <p:sldId id="1514" r:id="rId75"/>
    <p:sldId id="1616" r:id="rId76"/>
  </p:sldIdLst>
  <p:sldSz cx="10591800" cy="70866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DA5BCC-68E1-1644-995E-85840B6F23BC}">
          <p14:sldIdLst>
            <p14:sldId id="949"/>
            <p14:sldId id="1418"/>
            <p14:sldId id="955"/>
            <p14:sldId id="1564"/>
            <p14:sldId id="1467"/>
            <p14:sldId id="1152"/>
            <p14:sldId id="1153"/>
            <p14:sldId id="1154"/>
            <p14:sldId id="1411"/>
            <p14:sldId id="1407"/>
            <p14:sldId id="1406"/>
            <p14:sldId id="1408"/>
            <p14:sldId id="1430"/>
            <p14:sldId id="1431"/>
            <p14:sldId id="1435"/>
            <p14:sldId id="1433"/>
            <p14:sldId id="1336"/>
            <p14:sldId id="1515"/>
            <p14:sldId id="1362"/>
            <p14:sldId id="1345"/>
            <p14:sldId id="1346"/>
            <p14:sldId id="1347"/>
            <p14:sldId id="1348"/>
            <p14:sldId id="1350"/>
            <p14:sldId id="1351"/>
            <p14:sldId id="1352"/>
            <p14:sldId id="1364"/>
            <p14:sldId id="1353"/>
            <p14:sldId id="1354"/>
            <p14:sldId id="1372"/>
            <p14:sldId id="1355"/>
            <p14:sldId id="1356"/>
            <p14:sldId id="1357"/>
            <p14:sldId id="1358"/>
            <p14:sldId id="1359"/>
            <p14:sldId id="1427"/>
            <p14:sldId id="1360"/>
            <p14:sldId id="1367"/>
            <p14:sldId id="1376"/>
            <p14:sldId id="1555"/>
            <p14:sldId id="1378"/>
            <p14:sldId id="1382"/>
            <p14:sldId id="1562"/>
            <p14:sldId id="1436"/>
            <p14:sldId id="1428"/>
            <p14:sldId id="1429"/>
            <p14:sldId id="1283"/>
            <p14:sldId id="1286"/>
            <p14:sldId id="1373"/>
            <p14:sldId id="1288"/>
            <p14:sldId id="1289"/>
            <p14:sldId id="1374"/>
            <p14:sldId id="1442"/>
            <p14:sldId id="1293"/>
            <p14:sldId id="1375"/>
            <p14:sldId id="1484"/>
            <p14:sldId id="1298"/>
            <p14:sldId id="1300"/>
            <p14:sldId id="1301"/>
            <p14:sldId id="1303"/>
            <p14:sldId id="1443"/>
            <p14:sldId id="1444"/>
            <p14:sldId id="1448"/>
            <p14:sldId id="1453"/>
            <p14:sldId id="1585"/>
            <p14:sldId id="1591"/>
            <p14:sldId id="1597"/>
            <p14:sldId id="1602"/>
            <p14:sldId id="1603"/>
            <p14:sldId id="1604"/>
            <p14:sldId id="1449"/>
            <p14:sldId id="1450"/>
            <p14:sldId id="1426"/>
            <p14:sldId id="1514"/>
            <p14:sldId id="1616"/>
          </p14:sldIdLst>
        </p14:section>
        <p14:section name="Untitled Section" id="{C99DB721-E8B1-244B-95CA-1CCB28B7EC2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00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31" autoAdjust="0"/>
    <p:restoredTop sz="68895" autoAdjust="0"/>
  </p:normalViewPr>
  <p:slideViewPr>
    <p:cSldViewPr>
      <p:cViewPr varScale="1">
        <p:scale>
          <a:sx n="77" d="100"/>
          <a:sy n="77" d="100"/>
        </p:scale>
        <p:origin x="1980" y="78"/>
      </p:cViewPr>
      <p:guideLst/>
    </p:cSldViewPr>
  </p:slideViewPr>
  <p:outlineViewPr>
    <p:cViewPr>
      <p:scale>
        <a:sx n="33" d="100"/>
        <a:sy n="33" d="100"/>
      </p:scale>
      <p:origin x="0" y="-56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A5D61548-73A0-BB45-8A9E-ED8F553AFDC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95290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687388"/>
            <a:ext cx="512127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E0279CE0-637D-B745-8EF8-AF803EAA1F4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63277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5B2C7B1-F828-489B-A91A-9404B52BCC07}" type="slidenum">
              <a:rPr lang="tr-TR" altLang="en-US" sz="1200" smtClean="0">
                <a:latin typeface="Times New Roman" pitchFamily="18" charset="0"/>
              </a:rPr>
              <a:pPr/>
              <a:t>1</a:t>
            </a:fld>
            <a:endParaRPr lang="tr-TR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9904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medical-dictionary.thefreedictionary.com</a:t>
            </a:r>
            <a:r>
              <a:rPr lang="tr-TR" dirty="0"/>
              <a:t>/</a:t>
            </a:r>
            <a:r>
              <a:rPr lang="tr-TR" dirty="0" err="1"/>
              <a:t>clearance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16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74114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9pPr>
          </a:lstStyle>
          <a:p>
            <a:fld id="{299FC905-CACA-424D-946C-ECAE58A2C0E1}" type="slidenum">
              <a:rPr lang="tr-TR" altLang="en-US" sz="1200">
                <a:latin typeface="Times New Roman" charset="0"/>
              </a:rPr>
              <a:pPr/>
              <a:t>24</a:t>
            </a:fld>
            <a:endParaRPr lang="tr-TR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0888"/>
            <a:ext cx="4933950" cy="3300412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89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9pPr>
          </a:lstStyle>
          <a:p>
            <a:fld id="{B208FDEF-5D09-A84C-A638-173695E367D3}" type="slidenum">
              <a:rPr lang="tr-TR" altLang="en-US" sz="1200">
                <a:latin typeface="Times New Roman" charset="0"/>
              </a:rPr>
              <a:pPr/>
              <a:t>26</a:t>
            </a:fld>
            <a:endParaRPr lang="tr-TR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0888"/>
            <a:ext cx="4933950" cy="330041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55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9pPr>
          </a:lstStyle>
          <a:p>
            <a:fld id="{98FB2DFE-E3E0-AA48-8E7D-5DE1C6B67394}" type="slidenum">
              <a:rPr lang="tr-TR" altLang="en-US" sz="1200">
                <a:latin typeface="Times New Roman" charset="0"/>
              </a:rPr>
              <a:pPr/>
              <a:t>28</a:t>
            </a:fld>
            <a:endParaRPr lang="tr-TR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0888"/>
            <a:ext cx="4933950" cy="3300412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2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9pPr>
          </a:lstStyle>
          <a:p>
            <a:fld id="{4BC6A10E-05FF-BA43-9CCD-2587865C7C72}" type="slidenum">
              <a:rPr lang="tr-TR" altLang="en-US" sz="1200">
                <a:latin typeface="Times New Roman" charset="0"/>
              </a:rPr>
              <a:pPr/>
              <a:t>29</a:t>
            </a:fld>
            <a:endParaRPr lang="tr-TR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0888"/>
            <a:ext cx="4933950" cy="330041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CKD-EPI  Chronic Kidney Disease Epidemiology Collaboration; GFR  glomerular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filtration rate.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* Expressed for specified race, sex, and serum creatinine level. To convert GFR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from mL/min per 1.73 m2 to mL/s per 1.73 m2, multiply by 0.0167. We derived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equation coefficients from pooled development and internal validation data sets.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The CKD-EPI equation, expressed as a single equation, is GFR  141 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min(Scr/, 1)  max(Scr/, 1)1.209  0.993Age  1.018 [if female]  1.159 [if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black], where Scr is serum creatinine,  is 0.7 for females and 0.9 for males,  is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0.329 for females and 0.411 for males, min indicates the minimum of Scr/ or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1, and max indicates the maximum of Scr/ or 1. In this table, the multiplication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factors for race and sex are incorporated into the intercept, which results in different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intercepts for age and sex combinations.</a:t>
            </a:r>
          </a:p>
        </p:txBody>
      </p:sp>
    </p:spTree>
    <p:extLst>
      <p:ext uri="{BB962C8B-B14F-4D97-AF65-F5344CB8AC3E}">
        <p14:creationId xmlns:p14="http://schemas.microsoft.com/office/powerpoint/2010/main" val="1558605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6782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1003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9pPr>
          </a:lstStyle>
          <a:p>
            <a:fld id="{2C5D1257-6555-E941-B01A-2CE5F2F99EE8}" type="slidenum">
              <a:rPr lang="tr-TR" altLang="en-US" sz="1200">
                <a:latin typeface="Times New Roman" charset="0"/>
              </a:rPr>
              <a:pPr/>
              <a:t>33</a:t>
            </a:fld>
            <a:endParaRPr lang="tr-TR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27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732487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607114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15573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26330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17986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009569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sz="1200" kern="1200" dirty="0">
              <a:solidFill>
                <a:schemeClr val="tx1"/>
              </a:solidFill>
              <a:effectLst/>
              <a:latin typeface="Times New Roman" charset="-9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59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47728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5A085-FDF4-9941-9E82-74B93EC09800}" type="slidenum">
              <a:rPr lang="tr-TR" altLang="en-US"/>
              <a:pPr/>
              <a:t>62</a:t>
            </a:fld>
            <a:endParaRPr lang="tr-TR" altLang="en-US">
              <a:latin typeface="Times New Roman Tur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139093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2C773-D4CE-D34C-9491-8F2B55A30136}" type="slidenum">
              <a:rPr lang="tr-TR" altLang="en-US"/>
              <a:pPr/>
              <a:t>66</a:t>
            </a:fld>
            <a:endParaRPr lang="tr-TR" altLang="en-US">
              <a:latin typeface="Times New Roman Tur" charset="0"/>
            </a:endParaRPr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138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68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9535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69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17776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70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696384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73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02593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74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81505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9762056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9pPr>
          </a:lstStyle>
          <a:p>
            <a:fld id="{9AF4F30D-000D-4A8A-A020-F30BD466F1C3}" type="slidenum">
              <a:rPr lang="tr-TR" altLang="en-US" sz="1200" smtClean="0">
                <a:latin typeface="Times New Roman" panose="02020603050405020304" pitchFamily="18" charset="0"/>
              </a:rPr>
              <a:pPr/>
              <a:t>75</a:t>
            </a:fld>
            <a:endParaRPr lang="tr-TR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8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5170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227794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8558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10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21412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11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71005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12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4743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23975" y="1160463"/>
            <a:ext cx="7943850" cy="2466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323975" y="3722688"/>
            <a:ext cx="7943850" cy="1709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FFA77-B9C4-4043-BDEB-2E4AB0C3A17A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067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6F9C4-F5BB-7047-83AE-EDFA972E4A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9676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829550" y="190500"/>
            <a:ext cx="2251075" cy="5676900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076325" y="190500"/>
            <a:ext cx="6600825" cy="5676900"/>
          </a:xfrm>
        </p:spPr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38D67-61AD-0344-B632-D6400A95D3A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8467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6325" y="190500"/>
            <a:ext cx="9004300" cy="1181100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sim Yer Tutucusu 3"/>
          <p:cNvSpPr>
            <a:spLocks noGrp="1"/>
          </p:cNvSpPr>
          <p:nvPr>
            <p:ph type="clipArt"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793750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91425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fld id="{FBE7CC0C-892D-E642-8F4E-E62901E92F1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458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131C-1FD1-D44E-AE55-4C357626100E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5159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766888"/>
            <a:ext cx="9136062" cy="29479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4741863"/>
            <a:ext cx="9136062" cy="15509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76782-4F98-2F4D-980B-BEAF06959BE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54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C176-7742-6348-ADDF-22F2B26373A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910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377825"/>
            <a:ext cx="9134475" cy="137001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30250" y="1736725"/>
            <a:ext cx="4479925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30250" y="2589213"/>
            <a:ext cx="4479925" cy="38068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362575" y="1736725"/>
            <a:ext cx="4502150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362575" y="2589213"/>
            <a:ext cx="4502150" cy="38068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D314A-2134-434F-A466-E7A29AFF9DB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0660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12645-F59C-354A-AF80-DE9D1891E57B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38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69377-BD7D-614D-8EA3-7A0644DE8B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8209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36B8A-4653-D44D-A242-CBBEE90EB33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614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FD7A-4B44-1E4D-B32E-C77423520B3F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8060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>
                <a:gamma/>
                <a:shade val="0"/>
                <a:invGamma/>
              </a:srgbClr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190500"/>
            <a:ext cx="90043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1616075"/>
            <a:ext cx="90043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3750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defTabSz="1009650">
              <a:defRPr sz="15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0" y="6456363"/>
            <a:ext cx="3352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ctr" defTabSz="1009650">
              <a:defRPr sz="1500">
                <a:effectLst/>
                <a:latin typeface="Times New Roman" charset="-94"/>
              </a:defRPr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1425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r" defTabSz="1009650">
              <a:defRPr sz="1500">
                <a:effectLst/>
                <a:latin typeface="Times New Roman" charset="-94"/>
              </a:defRPr>
            </a:lvl1pPr>
          </a:lstStyle>
          <a:p>
            <a:fld id="{0F6B0755-B62E-8042-A1A7-40143091873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1009650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2pPr>
      <a:lvl3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3pPr>
      <a:lvl4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4pPr>
      <a:lvl5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5pPr>
      <a:lvl6pPr marL="4572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6pPr>
      <a:lvl7pPr marL="9144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7pPr>
      <a:lvl8pPr marL="13716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8pPr>
      <a:lvl9pPr marL="18288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9pPr>
    </p:titleStyle>
    <p:bodyStyle>
      <a:lvl1pPr marL="379413" indent="-379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Font typeface="Monotype Sorts" charset="2"/>
        <a:buChar char="l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820738" indent="-3159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262063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768475" indent="-254000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273300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590550"/>
            <a:ext cx="9967913" cy="1181100"/>
          </a:xfrm>
        </p:spPr>
        <p:txBody>
          <a:bodyPr/>
          <a:lstStyle/>
          <a:p>
            <a:r>
              <a:rPr lang="tr-TR" altLang="en-US" sz="4800" dirty="0">
                <a:latin typeface="Comic Sans MS" pitchFamily="66" charset="0"/>
              </a:rPr>
              <a:t>BÖBREK FONKSİYON TESTLERİ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2247900"/>
            <a:ext cx="9004300" cy="4251325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Prof. Dr. Tekin AKPOLAT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Liv </a:t>
            </a:r>
            <a:r>
              <a:rPr lang="tr-TR" altLang="en-US" dirty="0" err="1">
                <a:latin typeface="Comic Sans MS" pitchFamily="66" charset="0"/>
              </a:rPr>
              <a:t>Hospital</a:t>
            </a:r>
            <a:r>
              <a:rPr lang="tr-TR" altLang="en-US" dirty="0">
                <a:latin typeface="Comic Sans MS" pitchFamily="66" charset="0"/>
              </a:rPr>
              <a:t>-İSTANBUL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İstinye Üniversitesi Tıp Fakültesi</a:t>
            </a:r>
          </a:p>
          <a:p>
            <a:pPr algn="ctr">
              <a:buFont typeface="Monotype Sorts" charset="2"/>
              <a:buNone/>
            </a:pPr>
            <a:r>
              <a:rPr lang="tr-TR" altLang="en-US" dirty="0" smtClean="0">
                <a:latin typeface="Comic Sans MS" pitchFamily="66" charset="0"/>
              </a:rPr>
              <a:t>2025-2026</a:t>
            </a:r>
            <a:endParaRPr lang="tr-TR" altLang="en-US" dirty="0"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r>
              <a:rPr lang="tr-TR" altLang="en-US" dirty="0">
                <a:solidFill>
                  <a:srgbClr val="FFFF00"/>
                </a:solidFill>
                <a:latin typeface="Comic Sans MS" pitchFamily="66" charset="0"/>
              </a:rPr>
              <a:t>www.tekinakpolat.com</a:t>
            </a:r>
          </a:p>
          <a:p>
            <a:pPr algn="ctr">
              <a:buFont typeface="Monotype Sorts" charset="2"/>
              <a:buNone/>
            </a:pPr>
            <a:endParaRPr lang="tr-TR" altLang="en-US" dirty="0">
              <a:latin typeface="Comic Sans MS" pitchFamily="66" charset="0"/>
            </a:endParaRPr>
          </a:p>
        </p:txBody>
      </p:sp>
      <p:pic>
        <p:nvPicPr>
          <p:cNvPr id="13316" name="Picture 6" descr="https://encrypted-tbn0.gstatic.com/images?q=tbn:ANd9GcRAYcEN429V7jCAWWVWfiAQe6EQwS9p79gy7mAXTS7ZTSELG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400550"/>
            <a:ext cx="23764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tekin.akpolat\Desktop\hepsison\onemliler\kongre nefroloji 2017\istinye universite logo 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40055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8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250" tIns="47625" rIns="95250" bIns="47625"/>
          <a:lstStyle/>
          <a:p>
            <a:r>
              <a:rPr lang="tr-TR" altLang="en-US">
                <a:latin typeface="Comic Sans MS" charset="0"/>
              </a:rPr>
              <a:t>İDRAR OLUŞUMU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250" tIns="47625" rIns="95250" bIns="47625"/>
          <a:lstStyle/>
          <a:p>
            <a:r>
              <a:rPr lang="tr-TR" altLang="en-US">
                <a:latin typeface="Comic Sans MS" charset="0"/>
              </a:rPr>
              <a:t>BÖBREK KAN AKIMI</a:t>
            </a:r>
          </a:p>
          <a:p>
            <a:r>
              <a:rPr lang="tr-TR" altLang="en-US">
                <a:latin typeface="Comic Sans MS" charset="0"/>
              </a:rPr>
              <a:t>GLOMERÜLER FİLTRASYON</a:t>
            </a:r>
          </a:p>
          <a:p>
            <a:r>
              <a:rPr lang="tr-TR" altLang="en-US">
                <a:latin typeface="Comic Sans MS" charset="0"/>
              </a:rPr>
              <a:t>TÜBÜLER GERİ EMİLİM </a:t>
            </a:r>
          </a:p>
          <a:p>
            <a:r>
              <a:rPr lang="tr-TR" altLang="en-US">
                <a:latin typeface="Comic Sans MS" charset="0"/>
              </a:rPr>
              <a:t>TÜBÜLER SEKRESYON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50285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tr-TR" altLang="en-US" sz="2400" dirty="0"/>
              <a:t>TUBÜL		FONKSİYON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763" y="1438275"/>
            <a:ext cx="8296275" cy="425132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tr-TR" altLang="en-US" sz="2400" dirty="0"/>
              <a:t>KORTEKS</a:t>
            </a:r>
          </a:p>
          <a:p>
            <a:pPr>
              <a:buFontTx/>
              <a:buNone/>
            </a:pPr>
            <a:r>
              <a:rPr lang="tr-TR" altLang="en-US" sz="2400" dirty="0"/>
              <a:t>  PROKSİMAL 	GERİ EMİLİM (amino asit, </a:t>
            </a:r>
          </a:p>
          <a:p>
            <a:pPr>
              <a:buFontTx/>
              <a:buNone/>
            </a:pPr>
            <a:r>
              <a:rPr lang="tr-TR" altLang="en-US" sz="2400" dirty="0"/>
              <a:t>  TÜBÜL		bikarbonat, </a:t>
            </a:r>
            <a:r>
              <a:rPr lang="tr-TR" altLang="en-US" sz="2400" dirty="0" err="1"/>
              <a:t>glukoz</a:t>
            </a:r>
            <a:r>
              <a:rPr lang="tr-TR" altLang="en-US" sz="2400" dirty="0"/>
              <a:t>, fosfat,</a:t>
            </a:r>
          </a:p>
          <a:p>
            <a:pPr>
              <a:buFontTx/>
              <a:buNone/>
            </a:pPr>
            <a:r>
              <a:rPr lang="tr-TR" altLang="en-US" sz="2400" dirty="0"/>
              <a:t>				protein, sodyum, ürik asit)</a:t>
            </a:r>
          </a:p>
          <a:p>
            <a:pPr>
              <a:buFontTx/>
              <a:buNone/>
            </a:pPr>
            <a:r>
              <a:rPr lang="tr-TR" altLang="en-US" sz="2400" dirty="0"/>
              <a:t>  DİSTAL 		Sodyum geri emilimi</a:t>
            </a:r>
          </a:p>
          <a:p>
            <a:pPr>
              <a:buFontTx/>
              <a:buNone/>
            </a:pPr>
            <a:r>
              <a:rPr lang="tr-TR" altLang="en-US" sz="2400" dirty="0"/>
              <a:t>				K, H atılımı</a:t>
            </a:r>
          </a:p>
          <a:p>
            <a:pPr>
              <a:buFontTx/>
              <a:buNone/>
            </a:pPr>
            <a:r>
              <a:rPr lang="tr-TR" altLang="en-US" sz="2400" dirty="0"/>
              <a:t>MEDÜLLA VE	            İdrarın konsantre edilmesi</a:t>
            </a:r>
          </a:p>
          <a:p>
            <a:pPr>
              <a:buFontTx/>
              <a:buNone/>
            </a:pPr>
            <a:r>
              <a:rPr lang="tr-TR" altLang="en-US" sz="2400" dirty="0"/>
              <a:t>PAPİLLA		Sodyum geri emilimi</a:t>
            </a:r>
          </a:p>
          <a:p>
            <a:pPr>
              <a:buFontTx/>
              <a:buNone/>
            </a:pPr>
            <a:r>
              <a:rPr lang="tr-TR" altLang="en-US" sz="2400" dirty="0"/>
              <a:t>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279604"/>
            <a:ext cx="3352800" cy="473075"/>
          </a:xfrm>
        </p:spPr>
        <p:txBody>
          <a:bodyPr/>
          <a:lstStyle/>
          <a:p>
            <a:r>
              <a:rPr lang="tr-TR" altLang="tr-TR" sz="20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0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64833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tr-TR" altLang="en-US" sz="2400"/>
              <a:t>LEZYONUN YERİ 	FONKSİYON BOZUKLUĞU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763" y="1438275"/>
            <a:ext cx="8296275" cy="425132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tr-TR" altLang="en-US" sz="2400" dirty="0"/>
              <a:t>KORTEKS</a:t>
            </a:r>
          </a:p>
          <a:p>
            <a:pPr>
              <a:buFontTx/>
              <a:buNone/>
            </a:pPr>
            <a:r>
              <a:rPr lang="tr-TR" altLang="en-US" sz="2400" dirty="0"/>
              <a:t>  PROKSİMAL 	GERİ EMİLİMDE AZALMA (amino  </a:t>
            </a:r>
          </a:p>
          <a:p>
            <a:pPr>
              <a:buFontTx/>
              <a:buNone/>
            </a:pPr>
            <a:r>
              <a:rPr lang="tr-TR" altLang="en-US" sz="2400" dirty="0"/>
              <a:t>  TÜBÜL		asit, bikarbonat, </a:t>
            </a:r>
            <a:r>
              <a:rPr lang="tr-TR" altLang="en-US" sz="2400" dirty="0" err="1"/>
              <a:t>glukoz</a:t>
            </a:r>
            <a:r>
              <a:rPr lang="tr-TR" altLang="en-US" sz="2400" dirty="0"/>
              <a:t>, fosfat,</a:t>
            </a:r>
          </a:p>
          <a:p>
            <a:pPr>
              <a:buFontTx/>
              <a:buNone/>
            </a:pPr>
            <a:r>
              <a:rPr lang="tr-TR" altLang="en-US" sz="2400" dirty="0"/>
              <a:t>				protein, sodyum, ürik asit)</a:t>
            </a:r>
          </a:p>
          <a:p>
            <a:pPr>
              <a:buFontTx/>
              <a:buNone/>
            </a:pPr>
            <a:r>
              <a:rPr lang="tr-TR" altLang="en-US" sz="2400" dirty="0"/>
              <a:t>  DİSTAL 		Sodyum geri emiliminde azalma</a:t>
            </a:r>
          </a:p>
          <a:p>
            <a:pPr>
              <a:buFontTx/>
              <a:buNone/>
            </a:pPr>
            <a:r>
              <a:rPr lang="tr-TR" altLang="en-US" sz="2400" dirty="0"/>
              <a:t>				K, H atılımında azalma</a:t>
            </a:r>
          </a:p>
          <a:p>
            <a:pPr>
              <a:buFontTx/>
              <a:buNone/>
            </a:pPr>
            <a:r>
              <a:rPr lang="tr-TR" altLang="en-US" sz="2400" dirty="0"/>
              <a:t>MEDÜLLA VE	            İdrar konsantrasyonunda azalma</a:t>
            </a:r>
          </a:p>
          <a:p>
            <a:pPr>
              <a:buFontTx/>
              <a:buNone/>
            </a:pPr>
            <a:r>
              <a:rPr lang="tr-TR" altLang="en-US" sz="2400" dirty="0"/>
              <a:t>PAPİLLA		Sodyum geri emiliminde azalma</a:t>
            </a:r>
          </a:p>
          <a:p>
            <a:pPr>
              <a:buFontTx/>
              <a:buNone/>
            </a:pPr>
            <a:r>
              <a:rPr lang="tr-TR" altLang="en-US" sz="2400" dirty="0"/>
              <a:t>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279604"/>
            <a:ext cx="3352800" cy="473075"/>
          </a:xfrm>
        </p:spPr>
        <p:txBody>
          <a:bodyPr/>
          <a:lstStyle/>
          <a:p>
            <a:r>
              <a:rPr lang="tr-TR" altLang="tr-TR" sz="20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0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02053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400" dirty="0">
                <a:latin typeface="Comic Sans MS" charset="0"/>
                <a:ea typeface="Comic Sans MS" charset="0"/>
                <a:cs typeface="Comic Sans MS" charset="0"/>
              </a:rPr>
              <a:t>Böbrek fonksiyon testleri ve tanısal yöntemler farkı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Böbrek fonksiyon testleri ile böbreğin hangi fonksiyonunun/fonksiyonlarının bozulduğunu anlarız</a:t>
            </a:r>
          </a:p>
          <a:p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Tanısal yöntemlerle bu fonksiyon bozukluklarının veya böbrekteki hasarın nedenini anlamaya çalışırız</a:t>
            </a:r>
          </a:p>
          <a:p>
            <a:pPr marL="0" indent="0">
              <a:buNone/>
            </a:pP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928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>
                <a:latin typeface="Comic Sans MS" charset="0"/>
              </a:rPr>
              <a:t>Pratikte ölçülen fonksiyonlar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Glomerüler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filtrasyon</a:t>
            </a:r>
            <a:endParaRPr lang="tr-TR" sz="36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İdrarın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asidifikasyon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yeteneği</a:t>
            </a:r>
          </a:p>
          <a:p>
            <a:pPr marL="0" indent="0">
              <a:buNone/>
            </a:pP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İdrarın konsantrasyon yeteneği</a:t>
            </a:r>
          </a:p>
          <a:p>
            <a:pPr marL="0" indent="0">
              <a:buNone/>
            </a:pP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Geri emilim fonksiyonu</a:t>
            </a:r>
          </a:p>
          <a:p>
            <a:pPr marL="0" indent="0">
              <a:buNone/>
            </a:pP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Asit-baz dengesi</a:t>
            </a:r>
          </a:p>
          <a:p>
            <a:pPr marL="0" indent="0">
              <a:buNone/>
            </a:pP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Tubüler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düzenlemeler yeterli mi</a:t>
            </a:r>
          </a:p>
          <a:p>
            <a:pPr marL="0" indent="0">
              <a:buNone/>
            </a:pP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337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>
                <a:latin typeface="Comic Sans MS" charset="0"/>
              </a:rPr>
              <a:t>Pratikte ölçülen fonksiyonlar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Glomerüler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filtrasyon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Kreatinin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klirensi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İdrarın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asidifikasyon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yeteneği: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İdrar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İdrarın konsantrasyon yeteneği: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İdrar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dansite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Geri emilim fonksiyonu: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Proteinüri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glukozüri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Asit-baz dengesi: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Kan testleri, anyon açığı, kan gazları…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Tubüler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düzenlemeler yeterli mi: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Kan ve idrar testleri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326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400" dirty="0" err="1">
                <a:latin typeface="Comic Sans MS" charset="0"/>
                <a:ea typeface="Comic Sans MS" charset="0"/>
                <a:cs typeface="Comic Sans MS" charset="0"/>
              </a:rPr>
              <a:t>Klirens</a:t>
            </a:r>
            <a:endParaRPr lang="en-US" sz="4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Bir </a:t>
            </a:r>
            <a:r>
              <a:rPr lang="en-US" sz="2400" dirty="0" err="1">
                <a:latin typeface="Comic Sans MS" panose="030F0702030302020204" pitchFamily="66" charset="0"/>
              </a:rPr>
              <a:t>maddenin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örneğin</a:t>
            </a:r>
            <a:r>
              <a:rPr lang="en-US" sz="2400" dirty="0">
                <a:latin typeface="Comic Sans MS" panose="030F0702030302020204" pitchFamily="66" charset="0"/>
              </a:rPr>
              <a:t> renal </a:t>
            </a:r>
            <a:r>
              <a:rPr lang="en-US" sz="2400" dirty="0" err="1">
                <a:latin typeface="Comic Sans MS" panose="030F0702030302020204" pitchFamily="66" charset="0"/>
              </a:rPr>
              <a:t>atılım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ile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kandan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uzaklaştırılmasıdır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err="1">
                <a:latin typeface="Comic Sans MS" panose="030F0702030302020204" pitchFamily="66" charset="0"/>
              </a:rPr>
              <a:t>Birim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zamanda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temizlenen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veya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plazma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akım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hacmi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ile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ifade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edilir</a:t>
            </a:r>
            <a:r>
              <a:rPr lang="en-US" sz="2400" dirty="0">
                <a:latin typeface="Comic Sans MS" panose="030F0702030302020204" pitchFamily="66" charset="0"/>
              </a:rPr>
              <a:t>; mL/dak </a:t>
            </a:r>
            <a:r>
              <a:rPr lang="en-US" sz="2400" dirty="0" err="1">
                <a:latin typeface="Comic Sans MS" panose="030F0702030302020204" pitchFamily="66" charset="0"/>
              </a:rPr>
              <a:t>olarak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ölçülür</a:t>
            </a:r>
            <a:r>
              <a:rPr lang="en-US" sz="2400" dirty="0">
                <a:latin typeface="Comic Sans MS" panose="030F0702030302020204" pitchFamily="66" charset="0"/>
              </a:rPr>
              <a:t>. </a:t>
            </a:r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Hacim/zaman, litre/gün 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N</a:t>
            </a:r>
            <a:r>
              <a:rPr lang="en-US" sz="2400" dirty="0" err="1">
                <a:latin typeface="Comic Sans MS" panose="030F0702030302020204" pitchFamily="66" charset="0"/>
              </a:rPr>
              <a:t>ormal</a:t>
            </a:r>
            <a:r>
              <a:rPr lang="en-US" sz="2400" dirty="0">
                <a:latin typeface="Comic Sans MS" panose="030F0702030302020204" pitchFamily="66" charset="0"/>
              </a:rPr>
              <a:t> </a:t>
            </a:r>
            <a:r>
              <a:rPr lang="en-US" sz="2400" dirty="0" err="1">
                <a:latin typeface="Comic Sans MS" panose="030F0702030302020204" pitchFamily="66" charset="0"/>
              </a:rPr>
              <a:t>değerler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genellikle</a:t>
            </a:r>
            <a:r>
              <a:rPr lang="en-US" sz="2400" dirty="0">
                <a:latin typeface="Comic Sans MS" panose="030F0702030302020204" pitchFamily="66" charset="0"/>
              </a:rPr>
              <a:t> her 1.73 m</a:t>
            </a:r>
            <a:r>
              <a:rPr lang="en-US" sz="2400" baseline="30000" dirty="0">
                <a:latin typeface="Comic Sans MS" panose="030F0702030302020204" pitchFamily="66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</a:rPr>
              <a:t> </a:t>
            </a:r>
            <a:r>
              <a:rPr lang="tr-TR" sz="2400" dirty="0">
                <a:latin typeface="Comic Sans MS" panose="030F0702030302020204" pitchFamily="66" charset="0"/>
              </a:rPr>
              <a:t>vücut yüzey alanı olarak </a:t>
            </a:r>
            <a:r>
              <a:rPr lang="en-US" sz="2400" dirty="0" err="1">
                <a:latin typeface="Comic Sans MS" panose="030F0702030302020204" pitchFamily="66" charset="0"/>
              </a:rPr>
              <a:t>ifade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edilir</a:t>
            </a:r>
            <a:endParaRPr lang="en-US" sz="2400" dirty="0"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467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4400" dirty="0">
                <a:latin typeface="Comic Sans MS" panose="030F0702030302020204" pitchFamily="66" charset="0"/>
              </a:rPr>
              <a:t>GLOMERÜLER FİLTRASYON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763" y="14382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400" dirty="0">
                <a:latin typeface="Comic Sans MS" panose="030F0702030302020204" pitchFamily="66" charset="0"/>
              </a:rPr>
              <a:t>BÖBREK KAN AKIMININ YAKLAŞIK % 18-20’si (FİLTRASYON FRAKSİYONU) GLOMERÜLE FİLTRE OLUR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TÜM RENAL FONKSİYONLAR İÇİNDE BELKİ DE EN ÖNEMLİSİ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SIK KULLANILAN BİRİMİ ml/</a:t>
            </a:r>
            <a:r>
              <a:rPr lang="tr-TR" altLang="en-US" sz="2400" dirty="0" err="1">
                <a:latin typeface="Comic Sans MS" panose="030F0702030302020204" pitchFamily="66" charset="0"/>
              </a:rPr>
              <a:t>dak</a:t>
            </a:r>
            <a:endParaRPr lang="tr-TR" altLang="en-US" sz="2400" dirty="0">
              <a:latin typeface="Comic Sans MS" panose="030F0702030302020204" pitchFamily="66" charset="0"/>
            </a:endParaRPr>
          </a:p>
          <a:p>
            <a:r>
              <a:rPr lang="tr-TR" altLang="en-US" sz="2400" dirty="0">
                <a:latin typeface="Comic Sans MS" panose="030F0702030302020204" pitchFamily="66" charset="0"/>
              </a:rPr>
              <a:t>NORMAL DEĞERİ 70-145 ml/</a:t>
            </a:r>
            <a:r>
              <a:rPr lang="tr-TR" altLang="en-US" sz="2400" dirty="0" err="1">
                <a:latin typeface="Comic Sans MS" panose="030F0702030302020204" pitchFamily="66" charset="0"/>
              </a:rPr>
              <a:t>dak</a:t>
            </a:r>
            <a:r>
              <a:rPr lang="tr-TR" altLang="en-US" sz="2400" dirty="0">
                <a:latin typeface="Comic Sans MS" panose="030F0702030302020204" pitchFamily="66" charset="0"/>
              </a:rPr>
              <a:t>/1.73 m</a:t>
            </a:r>
            <a:r>
              <a:rPr lang="tr-TR" altLang="en-US" sz="2400" baseline="30000" dirty="0">
                <a:latin typeface="Comic Sans MS" panose="030F0702030302020204" pitchFamily="66" charset="0"/>
              </a:rPr>
              <a:t>2</a:t>
            </a:r>
            <a:endParaRPr lang="tr-TR" altLang="en-US" sz="2400" dirty="0">
              <a:latin typeface="Comic Sans MS" panose="030F0702030302020204" pitchFamily="66" charset="0"/>
            </a:endParaRPr>
          </a:p>
          <a:p>
            <a:r>
              <a:rPr lang="tr-TR" altLang="en-US" sz="2400" dirty="0">
                <a:latin typeface="Comic Sans MS" panose="030F0702030302020204" pitchFamily="66" charset="0"/>
              </a:rPr>
              <a:t>YAŞLA BİRLİKTE AZALIR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PRATİKTE KLİRENS FORMÜLLERİ KULLANILIR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49177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806996"/>
            <a:ext cx="9004300" cy="1181100"/>
          </a:xfrm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Kreatinin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klirensi</a:t>
            </a:r>
            <a:r>
              <a:rPr lang="tr-TR" altLang="en-US" dirty="0">
                <a:latin typeface="Comic Sans MS" panose="030F0702030302020204" pitchFamily="66" charset="0"/>
              </a:rPr>
              <a:t> (ml/dakika)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tr-TR" altLang="en-US" sz="2800" u="sng" dirty="0"/>
          </a:p>
          <a:p>
            <a:pPr algn="ctr">
              <a:buFontTx/>
              <a:buNone/>
            </a:pPr>
            <a:endParaRPr lang="tr-TR" altLang="en-US" sz="2800" u="sng" dirty="0"/>
          </a:p>
          <a:p>
            <a:pPr algn="ctr">
              <a:buFontTx/>
              <a:buNone/>
            </a:pPr>
            <a:r>
              <a:rPr lang="tr-TR" altLang="en-US" sz="2800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İdrar </a:t>
            </a:r>
            <a:r>
              <a:rPr lang="tr-TR" altLang="en-US" sz="2800" u="sng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kreatinin</a:t>
            </a:r>
            <a:r>
              <a:rPr lang="tr-TR" altLang="en-US" sz="2800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(mg/dl) X Günlük idrar hacmi(ml)</a:t>
            </a:r>
            <a:r>
              <a:rPr lang="tr-TR" altLang="en-US" sz="28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endParaRPr lang="en-US" altLang="en-US" sz="2800" dirty="0">
              <a:latin typeface="Comic Sans MS" panose="030F0702030302020204" pitchFamily="66" charset="0"/>
              <a:ea typeface="Times New Roman" charset="0"/>
              <a:cs typeface="Times New Roman" charset="0"/>
            </a:endParaRPr>
          </a:p>
          <a:p>
            <a:pPr algn="ctr"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Serum </a:t>
            </a:r>
            <a:r>
              <a:rPr lang="tr-TR" altLang="en-US" sz="2800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kreatinin</a:t>
            </a:r>
            <a:r>
              <a:rPr lang="tr-TR" altLang="en-US" sz="28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(mg/dl) X 1440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endParaRPr lang="tr-TR" altLang="en-US" sz="28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endParaRPr lang="tr-TR" altLang="en-US" sz="28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</a:rPr>
              <a:t>24 saat idrar toplayarak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297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Neden </a:t>
            </a:r>
            <a:r>
              <a:rPr lang="tr-TR" altLang="en-US" dirty="0" err="1">
                <a:latin typeface="Comic Sans MS" panose="030F0702030302020204" pitchFamily="66" charset="0"/>
              </a:rPr>
              <a:t>kreatinin</a:t>
            </a:r>
            <a:r>
              <a:rPr lang="tr-TR" altLang="en-US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150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Pratikte </a:t>
            </a:r>
            <a:r>
              <a:rPr lang="tr-TR" altLang="en-US" dirty="0" err="1">
                <a:latin typeface="Comic Sans MS" panose="030F0702030302020204" pitchFamily="66" charset="0"/>
              </a:rPr>
              <a:t>glomerüler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filtrasyon</a:t>
            </a:r>
            <a:r>
              <a:rPr lang="tr-TR" altLang="en-US" dirty="0">
                <a:latin typeface="Comic Sans MS" panose="030F0702030302020204" pitchFamily="66" charset="0"/>
              </a:rPr>
              <a:t> değerini en iyi yansıtan madde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871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dirty="0">
                <a:latin typeface="Comic Sans MS" charset="0"/>
                <a:ea typeface="Comic Sans MS" charset="0"/>
                <a:cs typeface="Comic Sans MS" charset="0"/>
              </a:rPr>
              <a:t>http://</a:t>
            </a:r>
            <a:r>
              <a:rPr lang="tr-TR" altLang="tr-TR" sz="4000" dirty="0" err="1">
                <a:latin typeface="Comic Sans MS" charset="0"/>
                <a:ea typeface="Comic Sans MS" charset="0"/>
                <a:cs typeface="Comic Sans MS" charset="0"/>
              </a:rPr>
              <a:t>tekinakpolat.com</a:t>
            </a:r>
            <a:r>
              <a:rPr lang="tr-TR" altLang="tr-TR" sz="4000" dirty="0">
                <a:latin typeface="Comic Sans MS" charset="0"/>
                <a:ea typeface="Comic Sans MS" charset="0"/>
                <a:cs typeface="Comic Sans MS" charset="0"/>
              </a:rPr>
              <a:t>/pratik-</a:t>
            </a:r>
            <a:r>
              <a:rPr lang="tr-TR" altLang="tr-TR" sz="4000" dirty="0" err="1">
                <a:latin typeface="Comic Sans MS" charset="0"/>
                <a:ea typeface="Comic Sans MS" charset="0"/>
                <a:cs typeface="Comic Sans MS" charset="0"/>
              </a:rPr>
              <a:t>nefroloji</a:t>
            </a:r>
            <a:r>
              <a:rPr lang="tr-TR" altLang="tr-TR" sz="4000" dirty="0">
                <a:latin typeface="Comic Sans MS" charset="0"/>
                <a:ea typeface="Comic Sans MS" charset="0"/>
                <a:cs typeface="Comic Sans MS" charset="0"/>
              </a:rPr>
              <a:t>/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23" y="1570800"/>
            <a:ext cx="8482638" cy="46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Serum </a:t>
            </a:r>
            <a:r>
              <a:rPr lang="tr-TR" altLang="en-US" dirty="0" err="1">
                <a:latin typeface="Comic Sans MS" panose="030F0702030302020204" pitchFamily="66" charset="0"/>
              </a:rPr>
              <a:t>kreatinin</a:t>
            </a:r>
            <a:r>
              <a:rPr lang="tr-TR" altLang="en-US" dirty="0">
                <a:latin typeface="Comic Sans MS" panose="030F0702030302020204" pitchFamily="66" charset="0"/>
              </a:rPr>
              <a:t> düzeyi</a:t>
            </a:r>
          </a:p>
        </p:txBody>
      </p:sp>
      <p:sp>
        <p:nvSpPr>
          <p:cNvPr id="2457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Tanıda önemli ama dikkatli değerlendirilmeli</a:t>
            </a:r>
          </a:p>
          <a:p>
            <a:r>
              <a:rPr lang="tr-TR" altLang="en-US" dirty="0">
                <a:latin typeface="Comic Sans MS" panose="030F0702030302020204" pitchFamily="66" charset="0"/>
              </a:rPr>
              <a:t>Takipte tek başına yetersiz kalabilir</a:t>
            </a:r>
          </a:p>
          <a:p>
            <a:r>
              <a:rPr lang="tr-TR" altLang="en-US" dirty="0">
                <a:latin typeface="Comic Sans MS" panose="030F0702030302020204" pitchFamily="66" charset="0"/>
              </a:rPr>
              <a:t>Pratikte </a:t>
            </a:r>
            <a:r>
              <a:rPr lang="tr-TR" altLang="en-US" dirty="0" err="1">
                <a:latin typeface="Comic Sans MS" panose="030F0702030302020204" pitchFamily="66" charset="0"/>
              </a:rPr>
              <a:t>glomerüler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filtrasyon</a:t>
            </a:r>
            <a:r>
              <a:rPr lang="tr-TR" altLang="en-US" dirty="0">
                <a:latin typeface="Comic Sans MS" panose="030F0702030302020204" pitchFamily="66" charset="0"/>
              </a:rPr>
              <a:t> değerini en iyi yansıtan test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541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GFD ölçümü (Pratikte)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BUN</a:t>
            </a:r>
          </a:p>
          <a:p>
            <a:r>
              <a:rPr lang="tr-TR" altLang="en-US" dirty="0">
                <a:latin typeface="Comic Sans MS" panose="030F0702030302020204" pitchFamily="66" charset="0"/>
              </a:rPr>
              <a:t>Serum </a:t>
            </a:r>
            <a:r>
              <a:rPr lang="tr-TR" altLang="en-US" dirty="0" err="1">
                <a:latin typeface="Comic Sans MS" panose="030F0702030302020204" pitchFamily="66" charset="0"/>
              </a:rPr>
              <a:t>kreatinin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BUN ve </a:t>
            </a:r>
            <a:r>
              <a:rPr lang="tr-TR" altLang="en-US" dirty="0" err="1">
                <a:latin typeface="Comic Sans MS" panose="030F0702030302020204" pitchFamily="66" charset="0"/>
              </a:rPr>
              <a:t>kreatinin</a:t>
            </a:r>
            <a:r>
              <a:rPr lang="tr-TR" altLang="en-US" dirty="0">
                <a:latin typeface="Comic Sans MS" panose="030F0702030302020204" pitchFamily="66" charset="0"/>
              </a:rPr>
              <a:t> etkileyen faktörler var</a:t>
            </a:r>
          </a:p>
        </p:txBody>
      </p:sp>
    </p:spTree>
    <p:extLst>
      <p:ext uri="{BB962C8B-B14F-4D97-AF65-F5344CB8AC3E}">
        <p14:creationId xmlns:p14="http://schemas.microsoft.com/office/powerpoint/2010/main" val="16385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000" dirty="0" err="1">
                <a:latin typeface="Comic Sans MS" panose="030F0702030302020204" pitchFamily="66" charset="0"/>
              </a:rPr>
              <a:t>Plasma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kreatinin</a:t>
            </a:r>
            <a:r>
              <a:rPr lang="tr-TR" altLang="en-US" sz="4000" dirty="0">
                <a:latin typeface="Comic Sans MS" panose="030F0702030302020204" pitchFamily="66" charset="0"/>
              </a:rPr>
              <a:t> düzeyini arttıran faktörler 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26627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tr-TR" altLang="en-US" sz="2000" dirty="0">
                <a:latin typeface="Comic Sans MS" panose="030F0702030302020204" pitchFamily="66" charset="0"/>
              </a:rPr>
              <a:t>Artmış kas kitlesi </a:t>
            </a:r>
          </a:p>
          <a:p>
            <a:r>
              <a:rPr lang="tr-TR" altLang="en-US" sz="2000" dirty="0">
                <a:latin typeface="Comic Sans MS" panose="030F0702030302020204" pitchFamily="66" charset="0"/>
              </a:rPr>
              <a:t>Akut kas hasarı </a:t>
            </a:r>
          </a:p>
          <a:p>
            <a:r>
              <a:rPr lang="tr-TR" altLang="en-US" sz="2000" dirty="0">
                <a:latin typeface="Comic Sans MS" panose="030F0702030302020204" pitchFamily="66" charset="0"/>
              </a:rPr>
              <a:t>Fazla et içeren öğün </a:t>
            </a: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Cimetidine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Triamterene</a:t>
            </a:r>
            <a:r>
              <a:rPr lang="tr-TR" altLang="en-US" sz="2000" dirty="0">
                <a:latin typeface="Comic Sans MS" panose="030F0702030302020204" pitchFamily="66" charset="0"/>
              </a:rPr>
              <a:t>, </a:t>
            </a:r>
            <a:r>
              <a:rPr lang="tr-TR" altLang="en-US" sz="2000" dirty="0" err="1">
                <a:latin typeface="Comic Sans MS" panose="030F0702030302020204" pitchFamily="66" charset="0"/>
              </a:rPr>
              <a:t>Spironolactone</a:t>
            </a:r>
            <a:r>
              <a:rPr lang="tr-TR" altLang="en-US" sz="2000" dirty="0">
                <a:latin typeface="Comic Sans MS" panose="030F0702030302020204" pitchFamily="66" charset="0"/>
              </a:rPr>
              <a:t>, </a:t>
            </a:r>
            <a:r>
              <a:rPr lang="tr-TR" altLang="en-US" sz="2000" dirty="0" err="1">
                <a:latin typeface="Comic Sans MS" panose="030F0702030302020204" pitchFamily="66" charset="0"/>
              </a:rPr>
              <a:t>Amiloride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Probenecid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Trimethoprim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tr-TR" altLang="en-US" sz="2000" dirty="0">
                <a:latin typeface="Comic Sans MS" panose="030F0702030302020204" pitchFamily="66" charset="0"/>
              </a:rPr>
              <a:t>Diğer ilaçlar (</a:t>
            </a:r>
            <a:r>
              <a:rPr lang="tr-TR" altLang="en-US" sz="2000" dirty="0" err="1">
                <a:latin typeface="Comic Sans MS" panose="030F0702030302020204" pitchFamily="66" charset="0"/>
              </a:rPr>
              <a:t>Barbitüratlar</a:t>
            </a:r>
            <a:r>
              <a:rPr lang="tr-TR" altLang="en-US" sz="2000" dirty="0">
                <a:latin typeface="Comic Sans MS" panose="030F0702030302020204" pitchFamily="66" charset="0"/>
              </a:rPr>
              <a:t>, </a:t>
            </a:r>
            <a:r>
              <a:rPr lang="tr-TR" altLang="en-US" sz="2000" dirty="0" err="1">
                <a:latin typeface="Comic Sans MS" panose="030F0702030302020204" pitchFamily="66" charset="0"/>
              </a:rPr>
              <a:t>sefalosporinler</a:t>
            </a:r>
            <a:r>
              <a:rPr lang="tr-TR" altLang="en-US" sz="2000" dirty="0">
                <a:latin typeface="Comic Sans MS" panose="030F0702030302020204" pitchFamily="66" charset="0"/>
              </a:rPr>
              <a:t>, </a:t>
            </a:r>
            <a:r>
              <a:rPr lang="tr-TR" altLang="en-US" sz="2000" dirty="0" err="1">
                <a:latin typeface="Comic Sans MS" panose="030F0702030302020204" pitchFamily="66" charset="0"/>
              </a:rPr>
              <a:t>askorbik</a:t>
            </a:r>
            <a:r>
              <a:rPr lang="tr-TR" altLang="en-US" sz="2000" dirty="0">
                <a:latin typeface="Comic Sans MS" panose="030F0702030302020204" pitchFamily="66" charset="0"/>
              </a:rPr>
              <a:t> asit) </a:t>
            </a: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Pirüvik</a:t>
            </a:r>
            <a:r>
              <a:rPr lang="tr-TR" altLang="en-US" sz="2000" dirty="0">
                <a:latin typeface="Comic Sans MS" panose="030F0702030302020204" pitchFamily="66" charset="0"/>
              </a:rPr>
              <a:t> asit </a:t>
            </a:r>
          </a:p>
          <a:p>
            <a:r>
              <a:rPr lang="tr-TR" altLang="en-US" sz="2000" dirty="0">
                <a:latin typeface="Comic Sans MS" panose="030F0702030302020204" pitchFamily="66" charset="0"/>
              </a:rPr>
              <a:t>Ketonlar (Diyabetik </a:t>
            </a:r>
            <a:r>
              <a:rPr lang="tr-TR" altLang="en-US" sz="2000" dirty="0" err="1">
                <a:latin typeface="Comic Sans MS" panose="030F0702030302020204" pitchFamily="66" charset="0"/>
              </a:rPr>
              <a:t>ketoasidoz</a:t>
            </a:r>
            <a:r>
              <a:rPr lang="tr-TR" altLang="en-US" sz="2000" dirty="0">
                <a:latin typeface="Comic Sans MS" panose="030F0702030302020204" pitchFamily="66" charset="0"/>
              </a:rPr>
              <a:t>, alkol zehirlenmesi) 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749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000" dirty="0" err="1">
                <a:latin typeface="Comic Sans MS" panose="030F0702030302020204" pitchFamily="66" charset="0"/>
              </a:rPr>
              <a:t>Plasma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kreatinin</a:t>
            </a:r>
            <a:r>
              <a:rPr lang="tr-TR" altLang="en-US" sz="4000" dirty="0">
                <a:latin typeface="Comic Sans MS" panose="030F0702030302020204" pitchFamily="66" charset="0"/>
              </a:rPr>
              <a:t> düzeyini azaltan faktörler 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27651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tr-TR" altLang="en-US" sz="2800" dirty="0">
                <a:latin typeface="Comic Sans MS" panose="030F0702030302020204" pitchFamily="66" charset="0"/>
              </a:rPr>
              <a:t>Azalmış kas kitlesi (yaşlılık, </a:t>
            </a:r>
            <a:r>
              <a:rPr lang="tr-TR" altLang="en-US" sz="2800" dirty="0" err="1">
                <a:latin typeface="Comic Sans MS" panose="030F0702030302020204" pitchFamily="66" charset="0"/>
              </a:rPr>
              <a:t>atrofi</a:t>
            </a:r>
            <a:r>
              <a:rPr lang="tr-TR" altLang="en-US" sz="2800" dirty="0">
                <a:latin typeface="Comic Sans MS" panose="030F0702030302020204" pitchFamily="66" charset="0"/>
              </a:rPr>
              <a:t>, </a:t>
            </a:r>
            <a:r>
              <a:rPr lang="tr-TR" altLang="en-US" sz="2800" dirty="0" err="1">
                <a:latin typeface="Comic Sans MS" panose="030F0702030302020204" pitchFamily="66" charset="0"/>
              </a:rPr>
              <a:t>malnütrisyon</a:t>
            </a:r>
            <a:r>
              <a:rPr lang="tr-TR" altLang="en-US" sz="2800" dirty="0">
                <a:latin typeface="Comic Sans MS" panose="030F0702030302020204" pitchFamily="66" charset="0"/>
              </a:rPr>
              <a:t>, çocuklar) </a:t>
            </a:r>
          </a:p>
          <a:p>
            <a:r>
              <a:rPr lang="tr-TR" altLang="en-US" sz="2800" dirty="0">
                <a:latin typeface="Comic Sans MS" panose="030F0702030302020204" pitchFamily="66" charset="0"/>
              </a:rPr>
              <a:t>Gebelik </a:t>
            </a:r>
          </a:p>
          <a:p>
            <a:r>
              <a:rPr lang="tr-TR" altLang="en-US" sz="2800" dirty="0">
                <a:latin typeface="Comic Sans MS" panose="030F0702030302020204" pitchFamily="66" charset="0"/>
              </a:rPr>
              <a:t>Uygunsuz ADH sendromu </a:t>
            </a:r>
          </a:p>
          <a:p>
            <a:r>
              <a:rPr lang="tr-TR" altLang="en-US" sz="2800" dirty="0">
                <a:latin typeface="Comic Sans MS" panose="030F0702030302020204" pitchFamily="66" charset="0"/>
              </a:rPr>
              <a:t>Fazla kan </a:t>
            </a:r>
            <a:r>
              <a:rPr lang="tr-TR" altLang="en-US" sz="2800" dirty="0" err="1">
                <a:latin typeface="Comic Sans MS" panose="030F0702030302020204" pitchFamily="66" charset="0"/>
              </a:rPr>
              <a:t>tx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Sepsis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>
                <a:latin typeface="Comic Sans MS" panose="030F0702030302020204" pitchFamily="66" charset="0"/>
              </a:rPr>
              <a:t>Karaciğer hastalığı</a:t>
            </a:r>
          </a:p>
          <a:p>
            <a:r>
              <a:rPr lang="tr-TR" altLang="en-US" sz="2800" dirty="0">
                <a:latin typeface="Comic Sans MS" panose="030F0702030302020204" pitchFamily="66" charset="0"/>
              </a:rPr>
              <a:t>Fazla sıvı verilmesi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753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902030302020204" pitchFamily="66" charset="0"/>
              </a:rPr>
              <a:t>Kreatinin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klirensi</a:t>
            </a:r>
            <a:r>
              <a:rPr lang="tr-TR" altLang="en-US" dirty="0">
                <a:latin typeface="Comic Sans MS" panose="030F0902030302020204" pitchFamily="66" charset="0"/>
              </a:rPr>
              <a:t> formülleri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24 saat idrar toplayarak</a:t>
            </a:r>
          </a:p>
          <a:p>
            <a:r>
              <a:rPr lang="tr-TR" altLang="en-US" dirty="0">
                <a:latin typeface="Comic Sans MS" panose="030F0902030302020204" pitchFamily="66" charset="0"/>
              </a:rPr>
              <a:t>Sadece serum </a:t>
            </a:r>
            <a:r>
              <a:rPr lang="tr-TR" altLang="en-US" dirty="0" err="1">
                <a:latin typeface="Comic Sans MS" panose="030F0902030302020204" pitchFamily="66" charset="0"/>
              </a:rPr>
              <a:t>kreatinin</a:t>
            </a:r>
            <a:r>
              <a:rPr lang="tr-TR" altLang="en-US" dirty="0">
                <a:latin typeface="Comic Sans MS" panose="030F0902030302020204" pitchFamily="66" charset="0"/>
              </a:rPr>
              <a:t> değerine bakarak</a:t>
            </a:r>
          </a:p>
          <a:p>
            <a:pPr marL="0" indent="0">
              <a:buNone/>
            </a:pPr>
            <a:r>
              <a:rPr lang="tr-TR" altLang="en-US" dirty="0" err="1">
                <a:latin typeface="Comic Sans MS" panose="030F0902030302020204" pitchFamily="66" charset="0"/>
              </a:rPr>
              <a:t>Cockroft-Gault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tr-TR" altLang="en-US" dirty="0">
                <a:latin typeface="Comic Sans MS" panose="030F0902030302020204" pitchFamily="66" charset="0"/>
              </a:rPr>
              <a:t>MDRD</a:t>
            </a:r>
          </a:p>
          <a:p>
            <a:pPr marL="0" indent="0">
              <a:buNone/>
            </a:pPr>
            <a:r>
              <a:rPr lang="tr-TR" altLang="en-US" dirty="0">
                <a:latin typeface="Comic Sans MS" panose="030F0902030302020204" pitchFamily="66" charset="0"/>
              </a:rPr>
              <a:t>CKD-EPI</a:t>
            </a:r>
          </a:p>
          <a:p>
            <a:pPr marL="0" indent="0">
              <a:buNone/>
            </a:pPr>
            <a:r>
              <a:rPr lang="tr-TR" altLang="en-US" dirty="0">
                <a:latin typeface="Comic Sans MS" panose="030F0902030302020204" pitchFamily="66" charset="0"/>
              </a:rPr>
              <a:t>Diğer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942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806996"/>
            <a:ext cx="9004300" cy="1181100"/>
          </a:xfrm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Kreatinin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klirensi</a:t>
            </a:r>
            <a:r>
              <a:rPr lang="tr-TR" altLang="en-US" dirty="0">
                <a:latin typeface="Comic Sans MS" panose="030F0702030302020204" pitchFamily="66" charset="0"/>
              </a:rPr>
              <a:t> (ml/dakika)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tr-TR" altLang="en-US" sz="2800" u="sng" dirty="0"/>
          </a:p>
          <a:p>
            <a:pPr algn="ctr">
              <a:buFontTx/>
              <a:buNone/>
            </a:pPr>
            <a:endParaRPr lang="tr-TR" altLang="en-US" sz="2800" u="sng" dirty="0"/>
          </a:p>
          <a:p>
            <a:pPr algn="ctr">
              <a:buFontTx/>
              <a:buNone/>
            </a:pPr>
            <a:r>
              <a:rPr lang="tr-TR" altLang="en-US" sz="2800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idrar </a:t>
            </a:r>
            <a:r>
              <a:rPr lang="tr-TR" altLang="en-US" sz="2800" u="sng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kreatinin</a:t>
            </a:r>
            <a:r>
              <a:rPr lang="tr-TR" altLang="en-US" sz="2800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(mg/dl) X Günlük idrar hacmi(ml)</a:t>
            </a:r>
            <a:r>
              <a:rPr lang="tr-TR" altLang="en-US" sz="28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endParaRPr lang="en-US" altLang="en-US" sz="2800" dirty="0">
              <a:latin typeface="Comic Sans MS" panose="030F0702030302020204" pitchFamily="66" charset="0"/>
              <a:ea typeface="Times New Roman" charset="0"/>
              <a:cs typeface="Times New Roman" charset="0"/>
            </a:endParaRPr>
          </a:p>
          <a:p>
            <a:pPr algn="ctr"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Serum </a:t>
            </a:r>
            <a:r>
              <a:rPr lang="tr-TR" altLang="en-US" sz="2800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kreatinin</a:t>
            </a:r>
            <a:r>
              <a:rPr lang="tr-TR" altLang="en-US" sz="28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(mg/dl) X 1440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endParaRPr lang="tr-TR" altLang="en-US" sz="28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endParaRPr lang="tr-TR" altLang="en-US" sz="28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</a:rPr>
              <a:t>24 saat idrar toplayarak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649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234" y="734988"/>
            <a:ext cx="9004300" cy="1181100"/>
          </a:xfrm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Kreatinin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klirensi</a:t>
            </a:r>
            <a:r>
              <a:rPr lang="tr-TR" altLang="en-US" dirty="0">
                <a:latin typeface="Comic Sans MS" panose="030F0702030302020204" pitchFamily="66" charset="0"/>
              </a:rPr>
              <a:t> (ml/dakika)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tr-TR" altLang="en-US" u="sng" dirty="0"/>
          </a:p>
          <a:p>
            <a:pPr algn="ctr">
              <a:buFontTx/>
              <a:buNone/>
            </a:pPr>
            <a:r>
              <a:rPr lang="tr-TR" altLang="en-US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(140-Yaş)(ideal kilo)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endParaRPr lang="en-US" altLang="en-US" dirty="0">
              <a:latin typeface="Comic Sans MS" panose="030F0702030302020204" pitchFamily="66" charset="0"/>
              <a:ea typeface="Times New Roman" charset="0"/>
              <a:cs typeface="Times New Roman" charset="0"/>
            </a:endParaRPr>
          </a:p>
          <a:p>
            <a:pPr algn="ctr"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Serum 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kreatinin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(mg/dl) X 72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</a:p>
          <a:p>
            <a:pPr algn="ctr">
              <a:buFontTx/>
              <a:buNone/>
            </a:pPr>
            <a:endParaRPr lang="tr-TR" altLang="en-US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endParaRPr lang="tr-TR" altLang="en-US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Sadece serum </a:t>
            </a:r>
            <a:r>
              <a:rPr lang="tr-TR" altLang="en-US" dirty="0" err="1">
                <a:latin typeface="Comic Sans MS" panose="030F0702030302020204" pitchFamily="66" charset="0"/>
              </a:rPr>
              <a:t>kreatinine</a:t>
            </a:r>
            <a:r>
              <a:rPr lang="tr-TR" altLang="en-US" dirty="0">
                <a:latin typeface="Comic Sans MS" panose="030F0702030302020204" pitchFamily="66" charset="0"/>
              </a:rPr>
              <a:t> bakarak</a:t>
            </a:r>
          </a:p>
          <a:p>
            <a:pPr algn="ctr"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(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Cockcroft-Gault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formülü)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28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763" y="10572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400" dirty="0">
                <a:latin typeface="Comic Sans MS" panose="030F0702030302020204" pitchFamily="66" charset="0"/>
              </a:rPr>
              <a:t>Bu formülle bulunan değer kadınlarda % 15, felçli hastalarda % 20-40 azaltılmalıdır</a:t>
            </a:r>
          </a:p>
          <a:p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Bu formül böbrek yetmezliğinin belirli bir dengede olduğu hastalar için geçerlidir</a:t>
            </a:r>
            <a:endParaRPr lang="tr-TR" altLang="en-US" sz="2400" dirty="0">
              <a:latin typeface="Comic Sans MS" panose="030F0702030302020204" pitchFamily="66" charset="0"/>
            </a:endParaRPr>
          </a:p>
          <a:p>
            <a:r>
              <a:rPr lang="tr-TR" altLang="en-US" sz="2400" dirty="0">
                <a:latin typeface="Comic Sans MS" panose="030F0702030302020204" pitchFamily="66" charset="0"/>
              </a:rPr>
              <a:t>Akut böbrek yetmezliğinin gelişme veya düzelme dönemlerindeki gibi böbrek fonksiyonlarının hızla değiştiği hastalarda bu formülün kullanılması sakıncalı olabilir; bu hastalarda 24 saat idrar toplamak gereklidir</a:t>
            </a:r>
          </a:p>
          <a:p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Oligürik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hastalarda GFD 10 ml/dakikanın altında kabul edilmelidir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3999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MDRD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763" y="2047875"/>
            <a:ext cx="8986837" cy="4251325"/>
          </a:xfrm>
        </p:spPr>
        <p:txBody>
          <a:bodyPr/>
          <a:lstStyle/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GFD= 186 X ([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Scr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] </a:t>
            </a:r>
            <a:r>
              <a:rPr lang="tr-TR" altLang="en-US" baseline="300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-1.154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) X ([Yaş] </a:t>
            </a:r>
            <a:r>
              <a:rPr lang="tr-TR" altLang="en-US" baseline="300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-0.203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) X (0.742 kadın ise) 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GFD: mg/ml/1.73 m</a:t>
            </a:r>
            <a:r>
              <a:rPr lang="tr-TR" altLang="en-US" baseline="300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2</a:t>
            </a:r>
            <a:endParaRPr lang="tr-TR" altLang="en-US" dirty="0">
              <a:latin typeface="Comic Sans MS" panose="030F0702030302020204" pitchFamily="66" charset="0"/>
              <a:ea typeface="Times New Roman" charset="0"/>
              <a:cs typeface="Times New Roman" charset="0"/>
            </a:endParaRP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[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Scr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]: serum 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kreatinin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düzeyi, mg/dl</a:t>
            </a: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 </a:t>
            </a:r>
            <a:r>
              <a:rPr lang="tr-TR" altLang="en-US" sz="24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Not: Zencilerde bulunan değer 1.21 ile çarpılmalıdır.</a:t>
            </a: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0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30188"/>
            <a:ext cx="7848600" cy="6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6615113"/>
            <a:ext cx="7200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8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Bu dersin sonunda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Böbreğin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temel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fonksiyonları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Glomerüler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filtrasyon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değeri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Kreatinin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klirensi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ve plazma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kreatinin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Pratikte sık karşılaşılan problemleri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Hangi test ne için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Böbrek fonksiyon testleri ve tanısal yöntemler farkı</a:t>
            </a: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Diğer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tanısal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yöntemler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i  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öğreneceksiniz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CKD-EPI </a:t>
            </a:r>
            <a:r>
              <a:rPr lang="en-US" dirty="0" err="1">
                <a:latin typeface="Comic Sans MS" panose="030F0702030302020204" pitchFamily="66" charset="0"/>
              </a:rPr>
              <a:t>formulü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GFD = 141 × min (</a:t>
            </a:r>
            <a:r>
              <a:rPr lang="en-US" sz="2800" dirty="0" err="1">
                <a:latin typeface="Comic Sans MS" panose="030F0702030302020204" pitchFamily="66" charset="0"/>
              </a:rPr>
              <a:t>S</a:t>
            </a:r>
            <a:r>
              <a:rPr lang="en-US" sz="2800" baseline="-25000" dirty="0" err="1">
                <a:latin typeface="Comic Sans MS" panose="030F0702030302020204" pitchFamily="66" charset="0"/>
              </a:rPr>
              <a:t>cr</a:t>
            </a:r>
            <a:r>
              <a:rPr lang="en-US" sz="2800" dirty="0">
                <a:latin typeface="Comic Sans MS" panose="030F0702030302020204" pitchFamily="66" charset="0"/>
              </a:rPr>
              <a:t> /</a:t>
            </a:r>
            <a:r>
              <a:rPr lang="en-US" sz="2800" dirty="0" err="1">
                <a:latin typeface="Comic Sans MS" panose="030F0702030302020204" pitchFamily="66" charset="0"/>
              </a:rPr>
              <a:t>κ</a:t>
            </a:r>
            <a:r>
              <a:rPr lang="en-US" sz="2800" dirty="0">
                <a:latin typeface="Comic Sans MS" panose="030F0702030302020204" pitchFamily="66" charset="0"/>
              </a:rPr>
              <a:t>, 1)</a:t>
            </a:r>
            <a:r>
              <a:rPr lang="en-US" sz="2800" baseline="30000" dirty="0">
                <a:latin typeface="Comic Sans MS" panose="030F0702030302020204" pitchFamily="66" charset="0"/>
              </a:rPr>
              <a:t>α</a:t>
            </a:r>
            <a:r>
              <a:rPr lang="en-US" sz="2800" dirty="0">
                <a:latin typeface="Comic Sans MS" panose="030F0702030302020204" pitchFamily="66" charset="0"/>
              </a:rPr>
              <a:t> × max(</a:t>
            </a:r>
            <a:r>
              <a:rPr lang="en-US" sz="2800" dirty="0" err="1">
                <a:latin typeface="Comic Sans MS" panose="030F0702030302020204" pitchFamily="66" charset="0"/>
              </a:rPr>
              <a:t>S</a:t>
            </a:r>
            <a:r>
              <a:rPr lang="en-US" sz="2800" baseline="-25000" dirty="0" err="1">
                <a:latin typeface="Comic Sans MS" panose="030F0702030302020204" pitchFamily="66" charset="0"/>
              </a:rPr>
              <a:t>cr</a:t>
            </a:r>
            <a:r>
              <a:rPr lang="en-US" sz="2800" dirty="0">
                <a:latin typeface="Comic Sans MS" panose="030F0702030302020204" pitchFamily="66" charset="0"/>
              </a:rPr>
              <a:t> /</a:t>
            </a:r>
            <a:r>
              <a:rPr lang="en-US" sz="2800" dirty="0" err="1">
                <a:latin typeface="Comic Sans MS" panose="030F0702030302020204" pitchFamily="66" charset="0"/>
              </a:rPr>
              <a:t>κ</a:t>
            </a:r>
            <a:r>
              <a:rPr lang="en-US" sz="2800" dirty="0">
                <a:latin typeface="Comic Sans MS" panose="030F0702030302020204" pitchFamily="66" charset="0"/>
              </a:rPr>
              <a:t>, 1)</a:t>
            </a:r>
            <a:r>
              <a:rPr lang="en-US" sz="2800" baseline="30000" dirty="0">
                <a:latin typeface="Comic Sans MS" panose="030F0702030302020204" pitchFamily="66" charset="0"/>
              </a:rPr>
              <a:t>-1.209</a:t>
            </a:r>
            <a:r>
              <a:rPr lang="en-US" sz="2800" dirty="0">
                <a:latin typeface="Comic Sans MS" panose="030F0702030302020204" pitchFamily="66" charset="0"/>
              </a:rPr>
              <a:t> × 0.993</a:t>
            </a:r>
            <a:r>
              <a:rPr lang="en-US" sz="2800" baseline="30000" dirty="0">
                <a:latin typeface="Comic Sans MS" panose="030F0702030302020204" pitchFamily="66" charset="0"/>
              </a:rPr>
              <a:t>Yaş</a:t>
            </a:r>
            <a:r>
              <a:rPr lang="en-US" sz="2800" dirty="0">
                <a:latin typeface="Comic Sans MS" panose="030F0702030302020204" pitchFamily="66" charset="0"/>
              </a:rPr>
              <a:t> × 1.018 [</a:t>
            </a:r>
            <a:r>
              <a:rPr lang="en-US" sz="2800" dirty="0" err="1">
                <a:latin typeface="Comic Sans MS" panose="030F0702030302020204" pitchFamily="66" charset="0"/>
              </a:rPr>
              <a:t>kadınsa</a:t>
            </a:r>
            <a:r>
              <a:rPr lang="en-US" sz="2800" dirty="0">
                <a:latin typeface="Comic Sans MS" panose="030F0702030302020204" pitchFamily="66" charset="0"/>
              </a:rPr>
              <a:t>] × 1.159 [</a:t>
            </a:r>
            <a:r>
              <a:rPr lang="en-US" sz="2800" dirty="0" err="1">
                <a:latin typeface="Comic Sans MS" panose="030F0702030302020204" pitchFamily="66" charset="0"/>
              </a:rPr>
              <a:t>zencilerde</a:t>
            </a:r>
            <a:r>
              <a:rPr lang="en-US" sz="2800" dirty="0">
                <a:latin typeface="Comic Sans MS" panose="030F0702030302020204" pitchFamily="66" charset="0"/>
              </a:rPr>
              <a:t>]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GFD: ml/dakika/1.73 m</a:t>
            </a:r>
            <a:r>
              <a:rPr lang="tr-TR" sz="2800" baseline="30000" dirty="0">
                <a:latin typeface="Comic Sans MS" panose="030F0702030302020204" pitchFamily="66" charset="0"/>
              </a:rPr>
              <a:t>2   </a:t>
            </a:r>
            <a:r>
              <a:rPr lang="tr-TR" sz="2800" dirty="0">
                <a:latin typeface="Comic Sans MS" panose="030F0702030302020204" pitchFamily="66" charset="0"/>
              </a:rPr>
              <a:t>[</a:t>
            </a:r>
            <a:r>
              <a:rPr lang="tr-TR" sz="2800" dirty="0" err="1">
                <a:latin typeface="Comic Sans MS" panose="030F0702030302020204" pitchFamily="66" charset="0"/>
              </a:rPr>
              <a:t>Scr</a:t>
            </a:r>
            <a:r>
              <a:rPr lang="tr-TR" sz="2800" dirty="0">
                <a:latin typeface="Comic Sans MS" panose="030F0702030302020204" pitchFamily="66" charset="0"/>
              </a:rPr>
              <a:t>]: serum </a:t>
            </a:r>
            <a:r>
              <a:rPr lang="tr-TR" sz="2800" dirty="0" err="1">
                <a:latin typeface="Comic Sans MS" panose="030F0702030302020204" pitchFamily="66" charset="0"/>
              </a:rPr>
              <a:t>kreatinin</a:t>
            </a:r>
            <a:r>
              <a:rPr lang="tr-TR" sz="2800" dirty="0">
                <a:latin typeface="Comic Sans MS" panose="030F0702030302020204" pitchFamily="66" charset="0"/>
              </a:rPr>
              <a:t> düzeyi, mg/dl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 err="1">
                <a:latin typeface="Comic Sans MS" panose="030F0702030302020204" pitchFamily="66" charset="0"/>
              </a:rPr>
              <a:t>κ</a:t>
            </a:r>
            <a:r>
              <a:rPr lang="en-US" sz="2800" dirty="0">
                <a:latin typeface="Comic Sans MS" panose="030F0702030302020204" pitchFamily="66" charset="0"/>
              </a:rPr>
              <a:t>: </a:t>
            </a:r>
            <a:r>
              <a:rPr lang="en-US" sz="2800" dirty="0" err="1">
                <a:latin typeface="Comic Sans MS" panose="030F0702030302020204" pitchFamily="66" charset="0"/>
              </a:rPr>
              <a:t>Kadınlarda</a:t>
            </a:r>
            <a:r>
              <a:rPr lang="en-US" sz="2800" dirty="0">
                <a:latin typeface="Comic Sans MS" panose="030F0702030302020204" pitchFamily="66" charset="0"/>
              </a:rPr>
              <a:t> 0.7, </a:t>
            </a:r>
            <a:r>
              <a:rPr lang="en-US" sz="2800" dirty="0" err="1">
                <a:latin typeface="Comic Sans MS" panose="030F0702030302020204" pitchFamily="66" charset="0"/>
              </a:rPr>
              <a:t>erkeklerde</a:t>
            </a:r>
            <a:r>
              <a:rPr lang="en-US" sz="2800" dirty="0">
                <a:latin typeface="Comic Sans MS" panose="030F0702030302020204" pitchFamily="66" charset="0"/>
              </a:rPr>
              <a:t> 0.9 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α: </a:t>
            </a:r>
            <a:r>
              <a:rPr lang="en-US" sz="2800" dirty="0" err="1">
                <a:latin typeface="Comic Sans MS" panose="030F0702030302020204" pitchFamily="66" charset="0"/>
              </a:rPr>
              <a:t>Kadınlarda</a:t>
            </a:r>
            <a:r>
              <a:rPr lang="en-US" sz="2800" dirty="0">
                <a:latin typeface="Comic Sans MS" panose="030F0702030302020204" pitchFamily="66" charset="0"/>
              </a:rPr>
              <a:t> -0.329,  </a:t>
            </a:r>
            <a:r>
              <a:rPr lang="en-US" sz="2800" dirty="0" err="1">
                <a:latin typeface="Comic Sans MS" panose="030F0702030302020204" pitchFamily="66" charset="0"/>
              </a:rPr>
              <a:t>erkeklerde</a:t>
            </a:r>
            <a:r>
              <a:rPr lang="en-US" sz="2800" dirty="0">
                <a:latin typeface="Comic Sans MS" panose="030F0702030302020204" pitchFamily="66" charset="0"/>
              </a:rPr>
              <a:t> -0.411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Min: </a:t>
            </a:r>
            <a:r>
              <a:rPr lang="en-US" sz="2800" dirty="0" err="1">
                <a:latin typeface="Comic Sans MS" panose="030F0702030302020204" pitchFamily="66" charset="0"/>
              </a:rPr>
              <a:t>S</a:t>
            </a:r>
            <a:r>
              <a:rPr lang="en-US" sz="2800" baseline="-25000" dirty="0" err="1">
                <a:latin typeface="Comic Sans MS" panose="030F0702030302020204" pitchFamily="66" charset="0"/>
              </a:rPr>
              <a:t>cr</a:t>
            </a:r>
            <a:r>
              <a:rPr lang="en-US" sz="2800" dirty="0">
                <a:latin typeface="Comic Sans MS" panose="030F0702030302020204" pitchFamily="66" charset="0"/>
              </a:rPr>
              <a:t> /</a:t>
            </a:r>
            <a:r>
              <a:rPr lang="en-US" sz="2800" dirty="0" err="1">
                <a:latin typeface="Comic Sans MS" panose="030F0702030302020204" pitchFamily="66" charset="0"/>
              </a:rPr>
              <a:t>κ</a:t>
            </a:r>
            <a:r>
              <a:rPr lang="en-US" sz="2800" dirty="0">
                <a:latin typeface="Comic Sans MS" panose="030F0702030302020204" pitchFamily="66" charset="0"/>
              </a:rPr>
              <a:t>  minimum </a:t>
            </a:r>
            <a:r>
              <a:rPr lang="en-US" sz="2800" dirty="0" err="1">
                <a:latin typeface="Comic Sans MS" panose="030F0702030302020204" pitchFamily="66" charset="0"/>
              </a:rPr>
              <a:t>değeri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veya</a:t>
            </a:r>
            <a:r>
              <a:rPr lang="en-US" sz="2800" dirty="0">
                <a:latin typeface="Comic Sans MS" panose="030F0702030302020204" pitchFamily="66" charset="0"/>
              </a:rPr>
              <a:t> 1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Max: </a:t>
            </a:r>
            <a:r>
              <a:rPr lang="en-US" sz="2800" dirty="0" err="1">
                <a:latin typeface="Comic Sans MS" panose="030F0702030302020204" pitchFamily="66" charset="0"/>
              </a:rPr>
              <a:t>S</a:t>
            </a:r>
            <a:r>
              <a:rPr lang="en-US" sz="2800" baseline="-25000" dirty="0" err="1">
                <a:latin typeface="Comic Sans MS" panose="030F0702030302020204" pitchFamily="66" charset="0"/>
              </a:rPr>
              <a:t>cr</a:t>
            </a:r>
            <a:r>
              <a:rPr lang="en-US" sz="2800" dirty="0">
                <a:latin typeface="Comic Sans MS" panose="030F0702030302020204" pitchFamily="66" charset="0"/>
              </a:rPr>
              <a:t> /</a:t>
            </a:r>
            <a:r>
              <a:rPr lang="en-US" sz="2800" dirty="0" err="1">
                <a:latin typeface="Comic Sans MS" panose="030F0702030302020204" pitchFamily="66" charset="0"/>
              </a:rPr>
              <a:t>κ</a:t>
            </a:r>
            <a:r>
              <a:rPr lang="en-US" sz="2800" dirty="0">
                <a:latin typeface="Comic Sans MS" panose="030F0702030302020204" pitchFamily="66" charset="0"/>
              </a:rPr>
              <a:t>  maximum </a:t>
            </a:r>
            <a:r>
              <a:rPr lang="en-US" sz="2800" dirty="0" err="1">
                <a:latin typeface="Comic Sans MS" panose="030F0702030302020204" pitchFamily="66" charset="0"/>
              </a:rPr>
              <a:t>değeri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veya</a:t>
            </a:r>
            <a:r>
              <a:rPr lang="en-US" sz="2800" dirty="0">
                <a:latin typeface="Comic Sans MS" panose="030F0702030302020204" pitchFamily="66" charset="0"/>
              </a:rPr>
              <a:t> 1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GFD Hesaplama </a:t>
            </a:r>
          </a:p>
        </p:txBody>
      </p:sp>
      <p:sp>
        <p:nvSpPr>
          <p:cNvPr id="348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Qx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calculator</a:t>
            </a:r>
            <a:r>
              <a:rPr lang="tr-TR" altLang="en-US" dirty="0">
                <a:latin typeface="Comic Sans MS" panose="030F0702030302020204" pitchFamily="66" charset="0"/>
              </a:rPr>
              <a:t> uygulaması (hem </a:t>
            </a:r>
            <a:r>
              <a:rPr lang="tr-TR" altLang="en-US" dirty="0" err="1">
                <a:latin typeface="Comic Sans MS" panose="030F0702030302020204" pitchFamily="66" charset="0"/>
              </a:rPr>
              <a:t>android</a:t>
            </a:r>
            <a:r>
              <a:rPr lang="tr-TR" altLang="en-US" dirty="0">
                <a:latin typeface="Comic Sans MS" panose="030F0702030302020204" pitchFamily="66" charset="0"/>
              </a:rPr>
              <a:t> hem </a:t>
            </a:r>
            <a:r>
              <a:rPr lang="tr-TR" altLang="en-US" dirty="0" err="1">
                <a:latin typeface="Comic Sans MS" panose="030F0702030302020204" pitchFamily="66" charset="0"/>
              </a:rPr>
              <a:t>apple</a:t>
            </a:r>
            <a:r>
              <a:rPr lang="tr-TR" altLang="en-US" dirty="0">
                <a:latin typeface="Comic Sans MS" panose="030F0702030302020204" pitchFamily="66" charset="0"/>
              </a:rPr>
              <a:t> uygulaması)</a:t>
            </a:r>
          </a:p>
          <a:p>
            <a:r>
              <a:rPr lang="tr-TR" altLang="en-US" dirty="0">
                <a:latin typeface="Comic Sans MS" panose="030F0702030302020204" pitchFamily="66" charset="0"/>
              </a:rPr>
              <a:t>http://www.nephron.com/</a:t>
            </a:r>
          </a:p>
          <a:p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792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63575"/>
            <a:ext cx="96043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86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10591800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3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400" dirty="0">
                <a:latin typeface="Comic Sans MS" panose="030F0702030302020204" pitchFamily="66" charset="0"/>
              </a:rPr>
              <a:t>Vücut yüzey alanı düzeltmesi</a:t>
            </a:r>
          </a:p>
        </p:txBody>
      </p:sp>
      <p:sp>
        <p:nvSpPr>
          <p:cNvPr id="378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Bir hasta GFD 70 ml/dakika ve vücut yüzey alanı 1.5 m</a:t>
            </a:r>
            <a:r>
              <a:rPr lang="tr-TR" altLang="en-US" baseline="30000" dirty="0">
                <a:latin typeface="Comic Sans MS" panose="030F0702030302020204" pitchFamily="66" charset="0"/>
              </a:rPr>
              <a:t>2</a:t>
            </a:r>
            <a:r>
              <a:rPr lang="tr-TR" altLang="en-US" dirty="0">
                <a:latin typeface="Comic Sans MS" panose="030F0702030302020204" pitchFamily="66" charset="0"/>
              </a:rPr>
              <a:t> olsun</a:t>
            </a:r>
          </a:p>
          <a:p>
            <a:pPr algn="ctr">
              <a:buFont typeface="Monotype Sorts" charset="2"/>
              <a:buNone/>
            </a:pPr>
            <a:r>
              <a:rPr lang="tr-TR" altLang="en-US" sz="28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70 ml/</a:t>
            </a:r>
            <a:r>
              <a:rPr lang="tr-TR" altLang="en-US" sz="2800" u="sng" dirty="0" err="1">
                <a:solidFill>
                  <a:srgbClr val="FFFF00"/>
                </a:solidFill>
                <a:latin typeface="Comic Sans MS" panose="030F0702030302020204" pitchFamily="66" charset="0"/>
              </a:rPr>
              <a:t>dak</a:t>
            </a:r>
            <a:r>
              <a:rPr lang="tr-TR" altLang="en-US" sz="28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 x 1.73 m</a:t>
            </a:r>
            <a:r>
              <a:rPr lang="tr-TR" altLang="en-US" sz="2800" u="sng" baseline="30000" dirty="0">
                <a:solidFill>
                  <a:srgbClr val="FFFF00"/>
                </a:solidFill>
                <a:latin typeface="Comic Sans MS" panose="030F0702030302020204" pitchFamily="66" charset="0"/>
              </a:rPr>
              <a:t>2 </a:t>
            </a:r>
            <a:r>
              <a:rPr lang="tr-TR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= 80.7 ml/dakika/1.73 m</a:t>
            </a:r>
            <a:r>
              <a:rPr lang="tr-TR" altLang="en-US" sz="2800" baseline="30000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endParaRPr lang="tr-TR" alt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buFont typeface="Monotype Sorts" charset="2"/>
              <a:buNone/>
            </a:pPr>
            <a:r>
              <a:rPr lang="tr-TR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		    1.5 m</a:t>
            </a:r>
            <a:r>
              <a:rPr lang="tr-TR" altLang="en-US" sz="2800" baseline="30000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buFont typeface="Monotype Sorts" charset="2"/>
              <a:buNone/>
            </a:pPr>
            <a:endParaRPr lang="tr-TR" altLang="en-US" baseline="30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altLang="en-US" dirty="0">
                <a:latin typeface="Comic Sans MS" panose="030F0702030302020204" pitchFamily="66" charset="0"/>
              </a:rPr>
              <a:t>Vücut yüzey alanı düzeltmesi çok küçük veya iri hastalarda gerekebilir</a:t>
            </a:r>
          </a:p>
          <a:p>
            <a:pPr>
              <a:buFont typeface="Monotype Sorts" charset="2"/>
              <a:buNone/>
            </a:pPr>
            <a:endParaRPr lang="tr-TR" altLang="en-US" baseline="30000" dirty="0">
              <a:solidFill>
                <a:srgbClr val="FFFF00"/>
              </a:solidFill>
            </a:endParaRPr>
          </a:p>
          <a:p>
            <a:pPr>
              <a:buFont typeface="Monotype Sorts" charset="2"/>
              <a:buNone/>
            </a:pPr>
            <a:endParaRPr lang="tr-TR" altLang="en-US" dirty="0">
              <a:solidFill>
                <a:srgbClr val="FFFF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250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000" dirty="0">
                <a:latin typeface="Comic Sans MS" panose="030F0702030302020204" pitchFamily="66" charset="0"/>
              </a:rPr>
              <a:t>Serum </a:t>
            </a:r>
            <a:r>
              <a:rPr lang="tr-TR" altLang="en-US" sz="4000" dirty="0" err="1">
                <a:latin typeface="Comic Sans MS" panose="030F0702030302020204" pitchFamily="66" charset="0"/>
              </a:rPr>
              <a:t>kreatinine</a:t>
            </a:r>
            <a:r>
              <a:rPr lang="tr-TR" altLang="en-US" sz="4000" dirty="0">
                <a:latin typeface="Comic Sans MS" panose="030F0702030302020204" pitchFamily="66" charset="0"/>
              </a:rPr>
              <a:t> dayalı formüllerin kullanılamayacağı durumlar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Uç yaşlar, uç beden boyutları</a:t>
            </a:r>
          </a:p>
          <a:p>
            <a:r>
              <a:rPr lang="tr-TR" altLang="en-US" dirty="0">
                <a:latin typeface="Comic Sans MS" panose="030F0702030302020204" pitchFamily="66" charset="0"/>
              </a:rPr>
              <a:t>Şiddetli </a:t>
            </a:r>
            <a:r>
              <a:rPr lang="tr-TR" altLang="en-US" dirty="0" err="1">
                <a:latin typeface="Comic Sans MS" panose="030F0702030302020204" pitchFamily="66" charset="0"/>
              </a:rPr>
              <a:t>malnütrisyon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>
                <a:latin typeface="Comic Sans MS" panose="030F0702030302020204" pitchFamily="66" charset="0"/>
              </a:rPr>
              <a:t>İskelet kas hastalıkları, </a:t>
            </a:r>
            <a:r>
              <a:rPr lang="tr-TR" altLang="en-US" dirty="0" err="1">
                <a:latin typeface="Comic Sans MS" panose="030F0702030302020204" pitchFamily="66" charset="0"/>
              </a:rPr>
              <a:t>Parapleji</a:t>
            </a:r>
            <a:r>
              <a:rPr lang="tr-TR" altLang="en-US" dirty="0">
                <a:latin typeface="Comic Sans MS" panose="030F0702030302020204" pitchFamily="66" charset="0"/>
              </a:rPr>
              <a:t> veya </a:t>
            </a:r>
            <a:r>
              <a:rPr lang="tr-TR" altLang="en-US" dirty="0" err="1">
                <a:latin typeface="Comic Sans MS" panose="030F0702030302020204" pitchFamily="66" charset="0"/>
              </a:rPr>
              <a:t>quadripleji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>
                <a:latin typeface="Comic Sans MS" panose="030F0702030302020204" pitchFamily="66" charset="0"/>
              </a:rPr>
              <a:t>Vejetaryen diyet</a:t>
            </a:r>
          </a:p>
          <a:p>
            <a:r>
              <a:rPr lang="tr-TR" altLang="en-US" dirty="0">
                <a:latin typeface="Comic Sans MS" panose="030F0702030302020204" pitchFamily="66" charset="0"/>
              </a:rPr>
              <a:t>Hızlı değişen böbrek fonksiyonları (ABH)</a:t>
            </a:r>
          </a:p>
          <a:p>
            <a:r>
              <a:rPr lang="tr-TR" altLang="en-US" dirty="0">
                <a:latin typeface="Comic Sans MS" panose="030F0702030302020204" pitchFamily="66" charset="0"/>
              </a:rPr>
              <a:t>Serum </a:t>
            </a:r>
            <a:r>
              <a:rPr lang="tr-TR" altLang="en-US" dirty="0" err="1">
                <a:latin typeface="Comic Sans MS" panose="030F0702030302020204" pitchFamily="66" charset="0"/>
              </a:rPr>
              <a:t>kreatininini</a:t>
            </a:r>
            <a:r>
              <a:rPr lang="tr-TR" altLang="en-US" dirty="0">
                <a:latin typeface="Comic Sans MS" panose="030F0702030302020204" pitchFamily="66" charset="0"/>
              </a:rPr>
              <a:t> etkileyen diğer durumlar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836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Kreatinin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klirensi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pratiği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http://</a:t>
            </a:r>
            <a:r>
              <a:rPr lang="en-US" dirty="0" err="1">
                <a:latin typeface="Comic Sans MS" panose="030F0702030302020204" pitchFamily="66" charset="0"/>
              </a:rPr>
              <a:t>tekinakpolat.com</a:t>
            </a:r>
            <a:r>
              <a:rPr lang="en-US" dirty="0">
                <a:latin typeface="Comic Sans MS" panose="030F0702030302020204" pitchFamily="66" charset="0"/>
              </a:rPr>
              <a:t>/</a:t>
            </a:r>
            <a:r>
              <a:rPr lang="en-US" dirty="0" err="1">
                <a:latin typeface="Comic Sans MS" panose="030F0702030302020204" pitchFamily="66" charset="0"/>
              </a:rPr>
              <a:t>kreatinin-klirensi-pratigi</a:t>
            </a:r>
            <a:r>
              <a:rPr lang="en-US" dirty="0">
                <a:latin typeface="Comic Sans MS" panose="030F0702030302020204" pitchFamily="66" charset="0"/>
              </a:rPr>
              <a:t>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868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Sistatin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C’li</a:t>
            </a:r>
            <a:r>
              <a:rPr lang="tr-TR" altLang="en-US" dirty="0">
                <a:latin typeface="Comic Sans MS" panose="030F0702030302020204" pitchFamily="66" charset="0"/>
              </a:rPr>
              <a:t> formüller</a:t>
            </a:r>
          </a:p>
        </p:txBody>
      </p:sp>
      <p:sp>
        <p:nvSpPr>
          <p:cNvPr id="3993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Sadece </a:t>
            </a:r>
            <a:r>
              <a:rPr lang="tr-TR" altLang="en-US" dirty="0" err="1">
                <a:latin typeface="Comic Sans MS" panose="030F0702030302020204" pitchFamily="66" charset="0"/>
              </a:rPr>
              <a:t>sistatin</a:t>
            </a:r>
            <a:r>
              <a:rPr lang="tr-TR" altLang="en-US" dirty="0">
                <a:latin typeface="Comic Sans MS" panose="030F0702030302020204" pitchFamily="66" charset="0"/>
              </a:rPr>
              <a:t> C</a:t>
            </a:r>
          </a:p>
          <a:p>
            <a:r>
              <a:rPr lang="tr-TR" altLang="en-US" dirty="0" err="1">
                <a:latin typeface="Comic Sans MS" panose="030F0702030302020204" pitchFamily="66" charset="0"/>
              </a:rPr>
              <a:t>Sistatin</a:t>
            </a:r>
            <a:r>
              <a:rPr lang="tr-TR" altLang="en-US" dirty="0">
                <a:latin typeface="Comic Sans MS" panose="030F0702030302020204" pitchFamily="66" charset="0"/>
              </a:rPr>
              <a:t> C + </a:t>
            </a:r>
            <a:r>
              <a:rPr lang="tr-TR" altLang="en-US" dirty="0" err="1">
                <a:latin typeface="Comic Sans MS" panose="030F0702030302020204" pitchFamily="66" charset="0"/>
              </a:rPr>
              <a:t>Kreatinin</a:t>
            </a:r>
            <a:r>
              <a:rPr lang="tr-TR" altLang="en-US" dirty="0">
                <a:latin typeface="Comic Sans MS" panose="030F0702030302020204" pitchFamily="66" charset="0"/>
              </a:rPr>
              <a:t> birlikte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883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1404" y="916372"/>
            <a:ext cx="9004300" cy="11811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KREATİNİN KLİRENSİ NEDEN ÖNEMLİ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2103140"/>
            <a:ext cx="9004300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BÖBREK YETMEZLİĞİNİN DERECESİNİN SAPTANMASI</a:t>
            </a:r>
          </a:p>
          <a:p>
            <a:r>
              <a:rPr lang="tr-TR" altLang="en-US" dirty="0">
                <a:latin typeface="Comic Sans MS" panose="030F0702030302020204" pitchFamily="66" charset="0"/>
              </a:rPr>
              <a:t>İLAÇ DOZUNUN AYARLANMASI</a:t>
            </a:r>
          </a:p>
          <a:p>
            <a:r>
              <a:rPr lang="tr-TR" altLang="en-US" dirty="0">
                <a:latin typeface="Comic Sans MS" panose="030F0702030302020204" pitchFamily="66" charset="0"/>
              </a:rPr>
              <a:t>KRONİK DİYALİZE BAŞLANGIÇ ZAMANININ BELİRLENMESİ</a:t>
            </a:r>
          </a:p>
          <a:p>
            <a:r>
              <a:rPr lang="tr-TR" altLang="en-US" dirty="0">
                <a:latin typeface="Comic Sans MS" panose="030F0702030302020204" pitchFamily="66" charset="0"/>
              </a:rPr>
              <a:t>TEDAVİYE YANITIN DEĞERLENDİRİLMESİ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0275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959" y="590972"/>
            <a:ext cx="9004300" cy="1181100"/>
          </a:xfrm>
        </p:spPr>
        <p:txBody>
          <a:bodyPr/>
          <a:lstStyle/>
          <a:p>
            <a:r>
              <a:rPr lang="tr-TR" sz="3600" dirty="0">
                <a:latin typeface="Comic Sans MS" panose="030F0702030302020204" pitchFamily="66" charset="0"/>
              </a:rPr>
              <a:t>BUN </a:t>
            </a:r>
            <a:br>
              <a:rPr lang="tr-TR" sz="3600" dirty="0">
                <a:latin typeface="Comic Sans MS" panose="030F0702030302020204" pitchFamily="66" charset="0"/>
              </a:rPr>
            </a:br>
            <a:r>
              <a:rPr lang="tr-TR" sz="3600" dirty="0">
                <a:latin typeface="Comic Sans MS" panose="030F0702030302020204" pitchFamily="66" charset="0"/>
              </a:rPr>
              <a:t>(Kan üre azotu, </a:t>
            </a:r>
            <a:r>
              <a:rPr lang="tr-TR" sz="3600" dirty="0" err="1">
                <a:latin typeface="Comic Sans MS" panose="030F0702030302020204" pitchFamily="66" charset="0"/>
              </a:rPr>
              <a:t>blood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urea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nitrogen</a:t>
            </a:r>
            <a:r>
              <a:rPr lang="tr-TR" sz="3600" dirty="0">
                <a:latin typeface="Comic Sans MS" panose="030F0702030302020204" pitchFamily="66" charset="0"/>
              </a:rPr>
              <a:t>)</a:t>
            </a:r>
            <a:endParaRPr lang="tr-TR" altLang="tr-TR" sz="3600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351" y="2122488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702030302020204" pitchFamily="66" charset="0"/>
              </a:rPr>
              <a:t>BUN da </a:t>
            </a:r>
            <a:r>
              <a:rPr lang="tr-TR" sz="2800" dirty="0" err="1">
                <a:latin typeface="Comic Sans MS" panose="030F0702030302020204" pitchFamily="66" charset="0"/>
              </a:rPr>
              <a:t>kreatinin</a:t>
            </a:r>
            <a:r>
              <a:rPr lang="tr-TR" sz="2800" dirty="0">
                <a:latin typeface="Comic Sans MS" panose="030F0702030302020204" pitchFamily="66" charset="0"/>
              </a:rPr>
              <a:t> gibi </a:t>
            </a:r>
            <a:r>
              <a:rPr lang="tr-TR" sz="2800" dirty="0" err="1">
                <a:latin typeface="Comic Sans MS" panose="030F0702030302020204" pitchFamily="66" charset="0"/>
              </a:rPr>
              <a:t>glomerüler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filtrasyon</a:t>
            </a:r>
            <a:r>
              <a:rPr lang="tr-TR" sz="2800" dirty="0">
                <a:latin typeface="Comic Sans MS" panose="030F0702030302020204" pitchFamily="66" charset="0"/>
              </a:rPr>
              <a:t> değerini yansıtan bir maddedir ancak üretim ve atılımını etkileyen çok sayıda faktör olduğu için kaba bir göstergedir.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US" sz="2800" dirty="0"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800" dirty="0">
                <a:latin typeface="Comic Sans MS" charset="-94"/>
              </a:rPr>
              <a:t>Ayrıntılı bahsedeceğim testler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Kan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kreatinin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Kreatinin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klirensi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BUN-Üre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İdrar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İdrar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dansitesi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İdrar protein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İdrar şeker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5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2753" y="468313"/>
            <a:ext cx="9004300" cy="1181100"/>
          </a:xfrm>
        </p:spPr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BUN düzeyini arttıran faktörler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53" y="1649413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702030302020204" pitchFamily="66" charset="0"/>
              </a:rPr>
              <a:t>Böbrek yetmezliği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>
                <a:latin typeface="Comic Sans MS" panose="030F0702030302020204" pitchFamily="66" charset="0"/>
              </a:rPr>
              <a:t>Azalmış idrar akımı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Dehidratasyon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>
                <a:latin typeface="Comic Sans MS" panose="030F0702030302020204" pitchFamily="66" charset="0"/>
              </a:rPr>
              <a:t>Yüksek proteinli diyet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de-DE" sz="2800" dirty="0">
                <a:latin typeface="Comic Sans MS" panose="030F0702030302020204" pitchFamily="66" charset="0"/>
              </a:rPr>
              <a:t>Gastrointestinal </a:t>
            </a:r>
            <a:r>
              <a:rPr lang="de-DE" sz="2800" dirty="0" err="1">
                <a:latin typeface="Comic Sans MS" panose="030F0702030302020204" pitchFamily="66" charset="0"/>
              </a:rPr>
              <a:t>kanama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de-DE" sz="2800" dirty="0" err="1">
                <a:latin typeface="Comic Sans MS" panose="030F0702030302020204" pitchFamily="66" charset="0"/>
              </a:rPr>
              <a:t>Katabolik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durumlar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de-DE" sz="2800" dirty="0" err="1">
                <a:latin typeface="Comic Sans MS" panose="030F0702030302020204" pitchFamily="66" charset="0"/>
              </a:rPr>
              <a:t>İlaçlar</a:t>
            </a:r>
            <a:r>
              <a:rPr lang="de-DE" sz="2800" dirty="0">
                <a:latin typeface="Comic Sans MS" panose="030F0702030302020204" pitchFamily="66" charset="0"/>
              </a:rPr>
              <a:t>: </a:t>
            </a:r>
            <a:r>
              <a:rPr lang="de-DE" sz="2800" dirty="0" err="1">
                <a:latin typeface="Comic Sans MS" panose="030F0702030302020204" pitchFamily="66" charset="0"/>
              </a:rPr>
              <a:t>Steroidler</a:t>
            </a:r>
            <a:r>
              <a:rPr lang="de-DE" sz="2800" dirty="0">
                <a:latin typeface="Comic Sans MS" panose="030F0702030302020204" pitchFamily="66" charset="0"/>
              </a:rPr>
              <a:t>, </a:t>
            </a:r>
            <a:r>
              <a:rPr lang="de-DE" sz="2800" dirty="0" err="1">
                <a:latin typeface="Comic Sans MS" panose="030F0702030302020204" pitchFamily="66" charset="0"/>
              </a:rPr>
              <a:t>tetrasiklinler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302940"/>
            <a:ext cx="9004300" cy="1181100"/>
          </a:xfrm>
        </p:spPr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BUN </a:t>
            </a:r>
            <a:r>
              <a:rPr lang="de-DE" dirty="0" err="1">
                <a:latin typeface="Comic Sans MS" panose="030F0702030302020204" pitchFamily="66" charset="0"/>
              </a:rPr>
              <a:t>düzeyini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azaltan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faktörler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667701"/>
            <a:ext cx="9004300" cy="4806950"/>
          </a:xfrm>
        </p:spPr>
        <p:txBody>
          <a:bodyPr/>
          <a:lstStyle/>
          <a:p>
            <a:r>
              <a:rPr lang="de-DE" sz="2800" dirty="0" err="1">
                <a:latin typeface="Comic Sans MS" panose="030F0702030302020204" pitchFamily="66" charset="0"/>
              </a:rPr>
              <a:t>Düşük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proteinli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diyet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de-DE" sz="2800" dirty="0" err="1">
                <a:latin typeface="Comic Sans MS" panose="030F0702030302020204" pitchFamily="66" charset="0"/>
              </a:rPr>
              <a:t>Karaciğer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hastalığı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de-DE" sz="2800" dirty="0" err="1">
                <a:latin typeface="Comic Sans MS" panose="030F0702030302020204" pitchFamily="66" charset="0"/>
              </a:rPr>
              <a:t>Açlık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de-DE" sz="2800" dirty="0" err="1">
                <a:latin typeface="Comic Sans MS" panose="030F0702030302020204" pitchFamily="66" charset="0"/>
              </a:rPr>
              <a:t>Anabolik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durumlar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de-DE" sz="2800" dirty="0" err="1">
                <a:latin typeface="Comic Sans MS" panose="030F0702030302020204" pitchFamily="66" charset="0"/>
              </a:rPr>
              <a:t>Poliüri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de-DE" sz="2800" dirty="0" err="1">
                <a:latin typeface="Comic Sans MS" panose="030F0702030302020204" pitchFamily="66" charset="0"/>
              </a:rPr>
              <a:t>Gebelik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de-DE" sz="2800" dirty="0" err="1">
                <a:latin typeface="Comic Sans MS" panose="030F0702030302020204" pitchFamily="66" charset="0"/>
              </a:rPr>
              <a:t>Uygunsuz</a:t>
            </a:r>
            <a:r>
              <a:rPr lang="de-DE" sz="2800" dirty="0">
                <a:latin typeface="Comic Sans MS" panose="030F0702030302020204" pitchFamily="66" charset="0"/>
              </a:rPr>
              <a:t> ADH </a:t>
            </a:r>
            <a:r>
              <a:rPr lang="de-DE" sz="2800" dirty="0" err="1">
                <a:latin typeface="Comic Sans MS" panose="030F0702030302020204" pitchFamily="66" charset="0"/>
              </a:rPr>
              <a:t>sendromu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panose="030F0702030302020204" pitchFamily="66" charset="0"/>
              </a:rPr>
              <a:t>Üre-BUN farkı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de-DE" sz="2800" dirty="0" err="1">
                <a:latin typeface="Comic Sans MS" panose="030F0702030302020204" pitchFamily="66" charset="0"/>
              </a:rPr>
              <a:t>Nefroloji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pratiğinde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karışıklığa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yol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açan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durumlardan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birisi</a:t>
            </a:r>
            <a:r>
              <a:rPr lang="de-DE" sz="2800" dirty="0">
                <a:latin typeface="Comic Sans MS" panose="030F0702030302020204" pitchFamily="66" charset="0"/>
              </a:rPr>
              <a:t> de </a:t>
            </a:r>
            <a:r>
              <a:rPr lang="de-DE" sz="2800" dirty="0" err="1">
                <a:latin typeface="Comic Sans MS" panose="030F0702030302020204" pitchFamily="66" charset="0"/>
              </a:rPr>
              <a:t>üre</a:t>
            </a:r>
            <a:r>
              <a:rPr lang="de-DE" sz="2800" dirty="0">
                <a:latin typeface="Comic Sans MS" panose="030F0702030302020204" pitchFamily="66" charset="0"/>
              </a:rPr>
              <a:t>-BUN </a:t>
            </a:r>
            <a:r>
              <a:rPr lang="de-DE" sz="2800" dirty="0" err="1">
                <a:latin typeface="Comic Sans MS" panose="030F0702030302020204" pitchFamily="66" charset="0"/>
              </a:rPr>
              <a:t>farkıdır</a:t>
            </a:r>
            <a:r>
              <a:rPr lang="de-DE" sz="2800" dirty="0">
                <a:latin typeface="Comic Sans MS" panose="030F0702030302020204" pitchFamily="66" charset="0"/>
              </a:rPr>
              <a:t>.</a:t>
            </a:r>
          </a:p>
          <a:p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Üre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molekül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ağırlığı</a:t>
            </a:r>
            <a:r>
              <a:rPr lang="de-DE" sz="2800" dirty="0">
                <a:latin typeface="Comic Sans MS" panose="030F0702030302020204" pitchFamily="66" charset="0"/>
              </a:rPr>
              <a:t> 60 </a:t>
            </a:r>
            <a:r>
              <a:rPr lang="de-DE" sz="2800" dirty="0" err="1">
                <a:latin typeface="Comic Sans MS" panose="030F0702030302020204" pitchFamily="66" charset="0"/>
              </a:rPr>
              <a:t>dalton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olan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bir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moleküldür</a:t>
            </a:r>
            <a:r>
              <a:rPr lang="de-DE" sz="2800" dirty="0">
                <a:latin typeface="Comic Sans MS" panose="030F0702030302020204" pitchFamily="66" charset="0"/>
              </a:rPr>
              <a:t>. BUN </a:t>
            </a:r>
            <a:r>
              <a:rPr lang="de-DE" sz="2800" dirty="0" err="1">
                <a:latin typeface="Comic Sans MS" panose="030F0702030302020204" pitchFamily="66" charset="0"/>
              </a:rPr>
              <a:t>ise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ürenin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içindeki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azottur</a:t>
            </a:r>
            <a:r>
              <a:rPr lang="de-DE" sz="2800" dirty="0">
                <a:latin typeface="Comic Sans MS" panose="030F0702030302020204" pitchFamily="66" charset="0"/>
              </a:rPr>
              <a:t>. 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/>
          </a:p>
          <a:p>
            <a:r>
              <a:rPr lang="de-DE" sz="2800" dirty="0">
                <a:solidFill>
                  <a:srgbClr val="FFFF00"/>
                </a:solidFill>
              </a:rPr>
              <a:t>N</a:t>
            </a:r>
            <a:r>
              <a:rPr lang="de-DE" sz="2800" dirty="0"/>
              <a:t>H</a:t>
            </a:r>
            <a:r>
              <a:rPr lang="de-DE" sz="2800" baseline="-25000" dirty="0"/>
              <a:t>2</a:t>
            </a:r>
            <a:r>
              <a:rPr lang="en-US" sz="2800" dirty="0">
                <a:sym typeface="Symbol" charset="2"/>
              </a:rPr>
              <a:t></a:t>
            </a:r>
            <a:r>
              <a:rPr lang="de-DE" sz="2800" dirty="0"/>
              <a:t>C</a:t>
            </a:r>
            <a:r>
              <a:rPr lang="en-US" sz="2800" dirty="0">
                <a:sym typeface="Symbol" charset="2"/>
              </a:rPr>
              <a:t></a:t>
            </a:r>
            <a:r>
              <a:rPr lang="de-DE" sz="2800" dirty="0">
                <a:solidFill>
                  <a:srgbClr val="FFFF00"/>
                </a:solidFill>
              </a:rPr>
              <a:t>N</a:t>
            </a:r>
            <a:r>
              <a:rPr lang="de-DE" sz="2800" dirty="0"/>
              <a:t>H</a:t>
            </a:r>
            <a:r>
              <a:rPr lang="de-DE" sz="2800" baseline="-25000" dirty="0"/>
              <a:t>2</a:t>
            </a:r>
            <a:endParaRPr lang="en-US" sz="2800" dirty="0"/>
          </a:p>
          <a:p>
            <a:pPr marL="0" indent="0">
              <a:buNone/>
            </a:pPr>
            <a:r>
              <a:rPr lang="de-DE" sz="2800" dirty="0"/>
              <a:t>	    ║</a:t>
            </a:r>
            <a:endParaRPr lang="en-US" sz="2800" dirty="0"/>
          </a:p>
          <a:p>
            <a:pPr marL="0" indent="0">
              <a:buNone/>
            </a:pPr>
            <a:r>
              <a:rPr lang="de-DE" sz="2800" dirty="0"/>
              <a:t>              O </a:t>
            </a:r>
            <a:endParaRPr lang="en-US" sz="2800" dirty="0"/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de-DE" sz="2800" dirty="0" err="1">
                <a:latin typeface="Comic Sans MS" panose="030F0702030302020204" pitchFamily="66" charset="0"/>
              </a:rPr>
              <a:t>Ürenin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formülünden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anlaşılacağı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üzere</a:t>
            </a:r>
            <a:r>
              <a:rPr lang="de-DE" sz="2800" dirty="0">
                <a:latin typeface="Comic Sans MS" panose="030F0702030302020204" pitchFamily="66" charset="0"/>
              </a:rPr>
              <a:t> 60 </a:t>
            </a:r>
            <a:r>
              <a:rPr lang="de-DE" sz="2800" dirty="0" err="1">
                <a:latin typeface="Comic Sans MS" panose="030F0702030302020204" pitchFamily="66" charset="0"/>
              </a:rPr>
              <a:t>daltonun</a:t>
            </a:r>
            <a:r>
              <a:rPr lang="de-DE" sz="2800" dirty="0">
                <a:latin typeface="Comic Sans MS" panose="030F0702030302020204" pitchFamily="66" charset="0"/>
              </a:rPr>
              <a:t> 28’i </a:t>
            </a:r>
            <a:r>
              <a:rPr lang="de-DE" sz="2800" dirty="0" err="1">
                <a:latin typeface="Comic Sans MS" panose="030F0702030302020204" pitchFamily="66" charset="0"/>
              </a:rPr>
              <a:t>azottur</a:t>
            </a:r>
            <a:r>
              <a:rPr lang="de-DE" sz="2800" dirty="0">
                <a:latin typeface="Comic Sans MS" panose="030F0702030302020204" pitchFamily="66" charset="0"/>
              </a:rPr>
              <a:t>, </a:t>
            </a:r>
            <a:r>
              <a:rPr lang="de-DE" sz="2800" dirty="0" err="1">
                <a:latin typeface="Comic Sans MS" panose="030F0702030302020204" pitchFamily="66" charset="0"/>
              </a:rPr>
              <a:t>bu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nedenle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üre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düzeyi</a:t>
            </a:r>
            <a:r>
              <a:rPr lang="de-DE" sz="2800" dirty="0">
                <a:latin typeface="Comic Sans MS" panose="030F0702030302020204" pitchFamily="66" charset="0"/>
              </a:rPr>
              <a:t> BUN </a:t>
            </a:r>
            <a:r>
              <a:rPr lang="de-DE" sz="2800" dirty="0" err="1">
                <a:latin typeface="Comic Sans MS" panose="030F0702030302020204" pitchFamily="66" charset="0"/>
              </a:rPr>
              <a:t>düzeyinden</a:t>
            </a:r>
            <a:r>
              <a:rPr lang="de-DE" sz="2800" dirty="0">
                <a:latin typeface="Comic Sans MS" panose="030F0702030302020204" pitchFamily="66" charset="0"/>
              </a:rPr>
              <a:t> 2.14 (60/28) </a:t>
            </a:r>
            <a:r>
              <a:rPr lang="de-DE" sz="2800" dirty="0" err="1">
                <a:latin typeface="Comic Sans MS" panose="030F0702030302020204" pitchFamily="66" charset="0"/>
              </a:rPr>
              <a:t>kat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daha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de-DE" sz="2800" dirty="0" err="1">
                <a:latin typeface="Comic Sans MS" panose="030F0702030302020204" pitchFamily="66" charset="0"/>
              </a:rPr>
              <a:t>fazladır</a:t>
            </a:r>
            <a:r>
              <a:rPr lang="de-DE" sz="2800" dirty="0">
                <a:latin typeface="Comic Sans MS" panose="030F0702030302020204" pitchFamily="66" charset="0"/>
              </a:rPr>
              <a:t>.   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/>
          </a:p>
          <a:p>
            <a:r>
              <a:rPr lang="tr-TR" sz="2800" dirty="0">
                <a:latin typeface="Comic Sans MS" panose="030F0702030302020204" pitchFamily="66" charset="0"/>
              </a:rPr>
              <a:t>BUN        	10-20 mg/dl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de-DE" sz="2800" dirty="0" err="1">
                <a:latin typeface="Comic Sans MS" panose="030F0702030302020204" pitchFamily="66" charset="0"/>
              </a:rPr>
              <a:t>Üre</a:t>
            </a:r>
            <a:r>
              <a:rPr lang="de-DE" sz="2800" dirty="0">
                <a:latin typeface="Comic Sans MS" panose="030F0702030302020204" pitchFamily="66" charset="0"/>
              </a:rPr>
              <a:t>		20-40 </a:t>
            </a:r>
            <a:r>
              <a:rPr lang="de-DE" sz="2800" dirty="0" err="1">
                <a:latin typeface="Comic Sans MS" panose="030F0702030302020204" pitchFamily="66" charset="0"/>
              </a:rPr>
              <a:t>veya</a:t>
            </a:r>
            <a:r>
              <a:rPr lang="de-DE" sz="2800" dirty="0">
                <a:latin typeface="Comic Sans MS" panose="030F0702030302020204" pitchFamily="66" charset="0"/>
              </a:rPr>
              <a:t> 20-50 mg/dl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>
                <a:latin typeface="Comic Sans MS" charset="0"/>
              </a:rPr>
              <a:t>Pratikte ölçülen fonksiyonlar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Glomerüler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filtrasyon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Kreatinin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klirensi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İdrarın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asidifikasyon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yeteneği: İdrar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İdrarın konsantrasyon yeteneği: İdrar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dansite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Geri emilim fonksiyonu: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Proteinüri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glukozüri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Asit-baz dengesi: Kan testleri, anyon açığı, kan gazı…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Tubüler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düzenlemeler yeterli mi: Kan testleri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497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İdrar testleri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pH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Dansite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Protein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Glukoz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Mikroskopi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Kan, </a:t>
            </a:r>
            <a:r>
              <a:rPr lang="tr-TR" dirty="0" err="1">
                <a:latin typeface="Comic Sans MS" panose="030F0702030302020204" pitchFamily="66" charset="0"/>
              </a:rPr>
              <a:t>nitrit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ürobilinojen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bilirubin</a:t>
            </a:r>
            <a:r>
              <a:rPr lang="tr-TR" dirty="0">
                <a:latin typeface="Comic Sans MS" panose="030F0702030302020204" pitchFamily="66" charset="0"/>
              </a:rPr>
              <a:t>, keton 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34996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İdrar elektrolitleri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Sodyum</a:t>
            </a:r>
          </a:p>
          <a:p>
            <a:r>
              <a:rPr lang="tr-TR" dirty="0">
                <a:latin typeface="Comic Sans MS" panose="030F0702030302020204" pitchFamily="66" charset="0"/>
              </a:rPr>
              <a:t>Potasyum</a:t>
            </a:r>
          </a:p>
          <a:p>
            <a:r>
              <a:rPr lang="tr-TR" dirty="0">
                <a:latin typeface="Comic Sans MS" panose="030F0702030302020204" pitchFamily="66" charset="0"/>
              </a:rPr>
              <a:t>Fosfor</a:t>
            </a:r>
          </a:p>
          <a:p>
            <a:r>
              <a:rPr lang="tr-TR" dirty="0">
                <a:latin typeface="Comic Sans MS" panose="030F0702030302020204" pitchFamily="66" charset="0"/>
              </a:rPr>
              <a:t>Kalsiyum</a:t>
            </a:r>
          </a:p>
          <a:p>
            <a:r>
              <a:rPr lang="tr-TR" dirty="0">
                <a:latin typeface="Comic Sans MS" panose="030F0702030302020204" pitchFamily="66" charset="0"/>
              </a:rPr>
              <a:t>Klor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30347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İDRAR </a:t>
            </a:r>
            <a:r>
              <a:rPr lang="tr-TR" altLang="en-US" dirty="0" err="1">
                <a:latin typeface="Comic Sans MS" panose="030F0702030302020204" pitchFamily="66" charset="0"/>
              </a:rPr>
              <a:t>pH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Böbreğin idrarı </a:t>
            </a:r>
            <a:r>
              <a:rPr lang="tr-TR" altLang="en-US" dirty="0" err="1">
                <a:latin typeface="Comic Sans MS" panose="030F0702030302020204" pitchFamily="66" charset="0"/>
              </a:rPr>
              <a:t>asidifiye</a:t>
            </a:r>
            <a:r>
              <a:rPr lang="tr-TR" altLang="en-US" dirty="0">
                <a:latin typeface="Comic Sans MS" panose="030F0702030302020204" pitchFamily="66" charset="0"/>
              </a:rPr>
              <a:t> etmesinin kaba bir göstergesidir</a:t>
            </a:r>
          </a:p>
          <a:p>
            <a:r>
              <a:rPr lang="tr-TR" altLang="en-US" dirty="0">
                <a:latin typeface="Comic Sans MS" panose="030F0702030302020204" pitchFamily="66" charset="0"/>
              </a:rPr>
              <a:t>Normalde 4-8 arası değişir</a:t>
            </a:r>
          </a:p>
          <a:p>
            <a:r>
              <a:rPr lang="tr-TR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İdrar </a:t>
            </a:r>
            <a:r>
              <a:rPr lang="tr-TR" alt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pH’sının</a:t>
            </a:r>
            <a:r>
              <a:rPr lang="tr-TR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5 olması idrarın </a:t>
            </a:r>
            <a:r>
              <a:rPr lang="tr-TR" alt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asidifiye</a:t>
            </a:r>
            <a:r>
              <a:rPr lang="tr-TR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etme yeteneğinin iyi olduğunu gösterir</a:t>
            </a:r>
          </a:p>
          <a:p>
            <a:r>
              <a:rPr lang="tr-TR" altLang="en-US" dirty="0">
                <a:latin typeface="Comic Sans MS" panose="030F0702030302020204" pitchFamily="66" charset="0"/>
              </a:rPr>
              <a:t>Kan </a:t>
            </a:r>
            <a:r>
              <a:rPr lang="tr-TR" altLang="en-US" dirty="0" err="1">
                <a:latin typeface="Comic Sans MS" panose="030F0702030302020204" pitchFamily="66" charset="0"/>
              </a:rPr>
              <a:t>pH’sı</a:t>
            </a:r>
            <a:r>
              <a:rPr lang="tr-TR" altLang="en-US" dirty="0">
                <a:latin typeface="Comic Sans MS" panose="030F0702030302020204" pitchFamily="66" charset="0"/>
              </a:rPr>
              <a:t> ile birlikte değerlendirilmelidir</a:t>
            </a:r>
          </a:p>
          <a:p>
            <a:r>
              <a:rPr lang="tr-TR" altLang="en-US" dirty="0" err="1">
                <a:latin typeface="Comic Sans MS" panose="030F0702030302020204" pitchFamily="66" charset="0"/>
              </a:rPr>
              <a:t>Dipstick</a:t>
            </a:r>
            <a:r>
              <a:rPr lang="tr-TR" altLang="en-US" dirty="0">
                <a:latin typeface="Comic Sans MS" panose="030F0702030302020204" pitchFamily="66" charset="0"/>
              </a:rPr>
              <a:t> veya </a:t>
            </a:r>
            <a:r>
              <a:rPr lang="tr-TR" altLang="en-US" dirty="0" err="1">
                <a:latin typeface="Comic Sans MS" panose="030F0702030302020204" pitchFamily="66" charset="0"/>
              </a:rPr>
              <a:t>pHmetre</a:t>
            </a:r>
            <a:r>
              <a:rPr lang="tr-TR" altLang="en-US" dirty="0">
                <a:latin typeface="Comic Sans MS" panose="030F0702030302020204" pitchFamily="66" charset="0"/>
              </a:rPr>
              <a:t> ile ölçülebilir</a:t>
            </a:r>
          </a:p>
        </p:txBody>
      </p:sp>
    </p:spTree>
    <p:extLst>
      <p:ext uri="{BB962C8B-B14F-4D97-AF65-F5344CB8AC3E}">
        <p14:creationId xmlns:p14="http://schemas.microsoft.com/office/powerpoint/2010/main" val="456306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ASİT İDRAR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14382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Yüksek proteinli diyet, </a:t>
            </a:r>
            <a:r>
              <a:rPr lang="tr-TR" altLang="en-US" dirty="0" err="1">
                <a:latin typeface="Comic Sans MS" panose="030F0702030302020204" pitchFamily="66" charset="0"/>
              </a:rPr>
              <a:t>metabolik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asidoz</a:t>
            </a:r>
            <a:r>
              <a:rPr lang="tr-TR" altLang="en-US" dirty="0">
                <a:latin typeface="Comic Sans MS" panose="030F0702030302020204" pitchFamily="66" charset="0"/>
              </a:rPr>
              <a:t>, ateş, akut </a:t>
            </a:r>
            <a:r>
              <a:rPr lang="tr-TR" altLang="en-US" dirty="0" err="1">
                <a:latin typeface="Comic Sans MS" panose="030F0702030302020204" pitchFamily="66" charset="0"/>
              </a:rPr>
              <a:t>respiratuar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asidoz</a:t>
            </a:r>
            <a:r>
              <a:rPr lang="tr-TR" altLang="en-US" dirty="0">
                <a:latin typeface="Comic Sans MS" panose="030F0702030302020204" pitchFamily="66" charset="0"/>
              </a:rPr>
              <a:t>, su kısıtlaması, potasyum eksikliği, gut, </a:t>
            </a:r>
            <a:r>
              <a:rPr lang="tr-TR" altLang="en-US" dirty="0" err="1">
                <a:latin typeface="Comic Sans MS" panose="030F0702030302020204" pitchFamily="66" charset="0"/>
              </a:rPr>
              <a:t>metanol</a:t>
            </a:r>
            <a:r>
              <a:rPr lang="tr-TR" altLang="en-US" dirty="0">
                <a:latin typeface="Comic Sans MS" panose="030F0702030302020204" pitchFamily="66" charset="0"/>
              </a:rPr>
              <a:t> zehirlenmesi, ilaçlar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41189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ALKALİ İDRAR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14382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Beklemiş idrar, </a:t>
            </a:r>
            <a:r>
              <a:rPr lang="tr-TR" altLang="en-US" dirty="0" err="1">
                <a:latin typeface="Comic Sans MS" panose="030F0702030302020204" pitchFamily="66" charset="0"/>
              </a:rPr>
              <a:t>vejeteryan</a:t>
            </a:r>
            <a:r>
              <a:rPr lang="tr-TR" altLang="en-US" dirty="0">
                <a:latin typeface="Comic Sans MS" panose="030F0702030302020204" pitchFamily="66" charset="0"/>
              </a:rPr>
              <a:t> diyet, </a:t>
            </a:r>
            <a:r>
              <a:rPr lang="tr-TR" altLang="en-US" dirty="0" err="1">
                <a:latin typeface="Comic Sans MS" panose="030F0702030302020204" pitchFamily="66" charset="0"/>
              </a:rPr>
              <a:t>üreaz</a:t>
            </a:r>
            <a:r>
              <a:rPr lang="tr-TR" altLang="en-US" dirty="0">
                <a:latin typeface="Comic Sans MS" panose="030F0702030302020204" pitchFamily="66" charset="0"/>
              </a:rPr>
              <a:t> pozitif mikroorganizma, akut </a:t>
            </a:r>
            <a:r>
              <a:rPr lang="tr-TR" altLang="en-US" dirty="0" err="1">
                <a:latin typeface="Comic Sans MS" panose="030F0702030302020204" pitchFamily="66" charset="0"/>
              </a:rPr>
              <a:t>respiratuar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alkaloz</a:t>
            </a:r>
            <a:r>
              <a:rPr lang="tr-TR" altLang="en-US" dirty="0">
                <a:latin typeface="Comic Sans MS" panose="030F0702030302020204" pitchFamily="66" charset="0"/>
              </a:rPr>
              <a:t>, potasyum eksikliğinin eşlik etmediği </a:t>
            </a:r>
            <a:r>
              <a:rPr lang="tr-TR" altLang="en-US" dirty="0" err="1">
                <a:latin typeface="Comic Sans MS" panose="030F0702030302020204" pitchFamily="66" charset="0"/>
              </a:rPr>
              <a:t>metabolik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alkaloz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distal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renal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tübüler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asidoz</a:t>
            </a:r>
            <a:r>
              <a:rPr lang="tr-TR" altLang="en-US" dirty="0">
                <a:latin typeface="Comic Sans MS" panose="030F0702030302020204" pitchFamily="66" charset="0"/>
              </a:rPr>
              <a:t>, su </a:t>
            </a:r>
            <a:r>
              <a:rPr lang="tr-TR" altLang="en-US" dirty="0" err="1">
                <a:latin typeface="Comic Sans MS" panose="030F0702030302020204" pitchFamily="66" charset="0"/>
              </a:rPr>
              <a:t>diürezi</a:t>
            </a:r>
            <a:r>
              <a:rPr lang="tr-TR" altLang="en-US" dirty="0">
                <a:latin typeface="Comic Sans MS" panose="030F0702030302020204" pitchFamily="66" charset="0"/>
              </a:rPr>
              <a:t>, ilaçlar</a:t>
            </a: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32650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Giriş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Böbrek fonksiyon testleri ve tanısal yöntemler farkı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Hangi fonksiyon nasıl ölçülür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Glomerüler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filtrasyon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değeri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Kan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testleri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İdrar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incelemesi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Diğer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tanısal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yöntemler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İDRARIN DANSİTESİ 1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371600"/>
            <a:ext cx="9004300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400" dirty="0">
                <a:latin typeface="Comic Sans MS" panose="030F0702030302020204" pitchFamily="66" charset="0"/>
              </a:rPr>
              <a:t>İDRARIN KONSANTRE VE DİLUE ETME YETENEĞİNİ GÖSTERİR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1001-1040 ARASIDIR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NORMAL DEĞERİ?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KLİNİK DURUM İLE BİRLİKTE DEĞERLENDİRİLİR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DİPSTİCK VEYA ÜRİNOMETRE İLE ÖLÇÜLÜR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İDRARDA PROTEİN, GLUKOZ, KONTRAST MADDE YOKSA DANSİTE VE OSMOLALİTE PARALELLİK GÖSTERİR</a:t>
            </a:r>
          </a:p>
          <a:p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27660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İDRARIN DANSİTESİ 2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343052"/>
            <a:ext cx="9004300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400" dirty="0">
                <a:latin typeface="Comic Sans MS" panose="030F0702030302020204" pitchFamily="66" charset="0"/>
              </a:rPr>
              <a:t>İDRAR OSMOLALİTESİ  50-1200 </a:t>
            </a:r>
            <a:r>
              <a:rPr lang="tr-TR" altLang="en-US" sz="2400" dirty="0" err="1">
                <a:latin typeface="Comic Sans MS" panose="030F0702030302020204" pitchFamily="66" charset="0"/>
              </a:rPr>
              <a:t>mOsm</a:t>
            </a:r>
            <a:r>
              <a:rPr lang="tr-TR" altLang="en-US" sz="2400" dirty="0">
                <a:latin typeface="Comic Sans MS" panose="030F0702030302020204" pitchFamily="66" charset="0"/>
              </a:rPr>
              <a:t>/kg ARASIDIR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İDRARIN LİTRESİNDE 10 GR GLUKOZ DANSİTEYİ 0.004 VE 10 GR PROTEİN 0.003 ARTIRIR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1010=300 </a:t>
            </a:r>
            <a:r>
              <a:rPr lang="tr-TR" altLang="en-US" sz="2400" dirty="0" err="1">
                <a:latin typeface="Comic Sans MS" panose="030F0702030302020204" pitchFamily="66" charset="0"/>
              </a:rPr>
              <a:t>mOsm</a:t>
            </a:r>
            <a:r>
              <a:rPr lang="tr-TR" altLang="en-US" sz="2400" dirty="0">
                <a:latin typeface="Comic Sans MS" panose="030F0702030302020204" pitchFamily="66" charset="0"/>
              </a:rPr>
              <a:t>/kg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HERHANGİ BİR İDRAR ÖRNEĞİNDE DANSİTENİN 1020 OLMASI BÖBREĞİN KONSANTRE ETME YETENEĞİNİN İYİ OLDUĞUNU GÖSTERİR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PRATİKTE DANSİTE KULLANILIR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36203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2185" y="446956"/>
            <a:ext cx="9004300" cy="11811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3600" dirty="0">
                <a:latin typeface="Comic Sans MS" panose="030F0702030302020204" pitchFamily="66" charset="0"/>
              </a:rPr>
              <a:t>BÖBREĞİN DİLUE ETME YETENEĞİNİN ÖLÇÜLMESİ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2185" y="2031132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tr-TR" altLang="en-US" dirty="0"/>
              <a:t>	</a:t>
            </a:r>
            <a:r>
              <a:rPr lang="tr-TR" altLang="en-US" dirty="0">
                <a:latin typeface="Comic Sans MS" panose="030F0702030302020204" pitchFamily="66" charset="0"/>
              </a:rPr>
              <a:t>SU YÜKLEME TESTİ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29637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>
                <a:latin typeface="Comic Sans MS" charset="0"/>
              </a:rPr>
              <a:t>Pratikte ölçülen fonksiyonlar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Glomerüler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filtrasyon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Kreatinin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klirensi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İdrarın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asidifikasyon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yeteneği: İdrar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İdrarın konsantrasyon yeteneği: İdrar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dansite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Geri emilim fonksiyonu: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Proteinüri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glukozüri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Asit-baz dengesi: Kan testleri, anyon açığı, kan gazı…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Tubüler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düzenlemeler yeterli mi: Kan testleri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4466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İDRARDA PROTEİN 1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5144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800" dirty="0">
                <a:latin typeface="Comic Sans MS" panose="030F0702030302020204" pitchFamily="66" charset="0"/>
              </a:rPr>
              <a:t>NORMALDE GÜNDE 100-150 mg PROTEİN KAYBEDİLİR</a:t>
            </a:r>
          </a:p>
          <a:p>
            <a:pPr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</a:rPr>
              <a:t>		ALBÜMİN &lt; 30 mg</a:t>
            </a:r>
          </a:p>
          <a:p>
            <a:pPr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</a:rPr>
              <a:t>		TAMM HORSFALL PROTEİNİ 50-75 mg</a:t>
            </a:r>
          </a:p>
          <a:p>
            <a:r>
              <a:rPr lang="tr-TR" altLang="en-US" sz="2800" dirty="0">
                <a:latin typeface="Comic Sans MS" panose="030F0702030302020204" pitchFamily="66" charset="0"/>
              </a:rPr>
              <a:t>DEĞİŞİK YÖNTEMLERLE ÖLÇÜLEBİLİR</a:t>
            </a:r>
          </a:p>
          <a:p>
            <a:pPr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</a:rPr>
              <a:t>		DİPSTİCK</a:t>
            </a:r>
          </a:p>
          <a:p>
            <a:pPr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</a:rPr>
              <a:t>		TÜRBİDOMETRİK</a:t>
            </a: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88336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234" y="590972"/>
            <a:ext cx="9004300" cy="11811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İDRARDA PROTEİN 2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959124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İDRARLA GÜNLÜK PROTEİN KAYBI DEĞERLENDİRİLİRKEN GFD VE SERUM ALBÜMİN DÜZEYİ AKILDA TUTULMALIDIR</a:t>
            </a: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07211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234" y="590972"/>
            <a:ext cx="9004300" cy="11811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Proteinüri</a:t>
            </a:r>
            <a:r>
              <a:rPr lang="tr-TR" altLang="en-US" dirty="0">
                <a:latin typeface="Comic Sans MS" panose="030F0702030302020204" pitchFamily="66" charset="0"/>
              </a:rPr>
              <a:t> tipleri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959124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Mikroalbüminüri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Nefrotik</a:t>
            </a:r>
            <a:r>
              <a:rPr lang="tr-TR" altLang="en-US" dirty="0">
                <a:latin typeface="Comic Sans MS" panose="030F0702030302020204" pitchFamily="66" charset="0"/>
              </a:rPr>
              <a:t> sendrom</a:t>
            </a:r>
          </a:p>
          <a:p>
            <a:r>
              <a:rPr lang="tr-TR" altLang="en-US" dirty="0" err="1">
                <a:latin typeface="Comic Sans MS" panose="030F0702030302020204" pitchFamily="66" charset="0"/>
              </a:rPr>
              <a:t>Selektif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proteinüri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Pozisyonel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proteinüri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Tubüler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proteinüri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869685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Mikroalbüminüri</a:t>
            </a:r>
            <a:r>
              <a:rPr lang="tr-TR" altLang="en-US" dirty="0">
                <a:latin typeface="Comic Sans MS" panose="030F0702030302020204" pitchFamily="66" charset="0"/>
              </a:rPr>
              <a:t> nedir?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1.Günde 30-300 mg albümin atılması</a:t>
            </a: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2.İdrar albümin/</a:t>
            </a:r>
            <a:r>
              <a:rPr lang="tr-TR" altLang="en-US" dirty="0" err="1">
                <a:latin typeface="Comic Sans MS" panose="030F0702030302020204" pitchFamily="66" charset="0"/>
              </a:rPr>
              <a:t>kreatinin</a:t>
            </a:r>
            <a:r>
              <a:rPr lang="tr-TR" altLang="en-US" dirty="0">
                <a:latin typeface="Comic Sans MS" panose="030F0702030302020204" pitchFamily="66" charset="0"/>
              </a:rPr>
              <a:t> oranının (mg/g olarak) </a:t>
            </a:r>
          </a:p>
          <a:p>
            <a:pPr>
              <a:buFontTx/>
              <a:buNone/>
            </a:pP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sz="3600" dirty="0">
                <a:solidFill>
                  <a:srgbClr val="FFFF66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&gt;</a:t>
            </a:r>
            <a:r>
              <a:rPr lang="tr-TR" altLang="en-US" sz="3600" dirty="0">
                <a:solidFill>
                  <a:srgbClr val="FFFF66"/>
                </a:solidFill>
                <a:latin typeface="Comic Sans MS" panose="030F0702030302020204" pitchFamily="66" charset="0"/>
              </a:rPr>
              <a:t> 30 </a:t>
            </a:r>
            <a:r>
              <a:rPr lang="tr-TR" altLang="en-US" dirty="0">
                <a:latin typeface="Comic Sans MS" panose="030F0702030302020204" pitchFamily="66" charset="0"/>
              </a:rPr>
              <a:t>olmasıdır</a:t>
            </a: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Bu oran erkeklerde 17, kadınlarda 25 olabilir.</a:t>
            </a:r>
          </a:p>
        </p:txBody>
      </p:sp>
    </p:spTree>
    <p:extLst>
      <p:ext uri="{BB962C8B-B14F-4D97-AF65-F5344CB8AC3E}">
        <p14:creationId xmlns:p14="http://schemas.microsoft.com/office/powerpoint/2010/main" val="4891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İDRARDA GLUKOZ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400" dirty="0">
                <a:latin typeface="Comic Sans MS" panose="030F0702030302020204" pitchFamily="66" charset="0"/>
              </a:rPr>
              <a:t>NORMALDE GÜNDE 50-150 mg GLUKOZ İDRARLA ATILIR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BAŞLICA 2 YÖNTEMLE ÖLÇÜLÜR</a:t>
            </a:r>
          </a:p>
          <a:p>
            <a:pPr>
              <a:buFontTx/>
              <a:buNone/>
            </a:pPr>
            <a:r>
              <a:rPr lang="tr-TR" altLang="en-US" sz="2400" dirty="0">
                <a:latin typeface="Comic Sans MS" panose="030F0702030302020204" pitchFamily="66" charset="0"/>
              </a:rPr>
              <a:t>DİPSTİCK (GLUKOZ OKSİDAZ YÖNTEMİ)</a:t>
            </a:r>
          </a:p>
          <a:p>
            <a:pPr>
              <a:buFontTx/>
              <a:buNone/>
            </a:pPr>
            <a:r>
              <a:rPr lang="tr-TR" altLang="en-US" sz="2400" dirty="0">
                <a:latin typeface="Comic Sans MS" panose="030F0702030302020204" pitchFamily="66" charset="0"/>
              </a:rPr>
              <a:t>BAKIR REDÜKSİYON TESTİ (BENEDİCT TESTİ)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DİPSTİCK YÖNTEMİ SADECE GLUKOZU SAPTAR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BENEDİCT TESTİ, GALAKTOZ, FRUKTOZ... DA SAPTAR. 20 mg/dl GLUKOZU SAPTAYABİLİR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07461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434975"/>
            <a:ext cx="9004300" cy="11811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tr-TR" altLang="en-US" dirty="0" err="1">
                <a:latin typeface="Comic Sans MS" panose="030F0702030302020204" pitchFamily="66" charset="0"/>
              </a:rPr>
              <a:t>Tm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baseline="-25000" dirty="0" err="1">
                <a:latin typeface="Comic Sans MS" panose="030F0702030302020204" pitchFamily="66" charset="0"/>
              </a:rPr>
              <a:t>Glukoz</a:t>
            </a:r>
            <a:endParaRPr lang="tr-TR" altLang="en-US" baseline="-25000" dirty="0">
              <a:latin typeface="Comic Sans MS" panose="030F0702030302020204" pitchFamily="66" charset="0"/>
            </a:endParaRP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2031132"/>
            <a:ext cx="9004300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tr-TR" altLang="en-US" dirty="0"/>
              <a:t>(GFD x KAN GLUKOZU) - İDRAR GLUKOZU</a:t>
            </a:r>
          </a:p>
          <a:p>
            <a:pPr>
              <a:buFontTx/>
              <a:buNone/>
            </a:pPr>
            <a:r>
              <a:rPr lang="tr-TR" altLang="en-US" dirty="0"/>
              <a:t>ml/</a:t>
            </a:r>
            <a:r>
              <a:rPr lang="tr-TR" altLang="en-US" dirty="0" err="1"/>
              <a:t>dak</a:t>
            </a:r>
            <a:r>
              <a:rPr lang="tr-TR" altLang="en-US" dirty="0"/>
              <a:t>         mg/ml                    mg/</a:t>
            </a:r>
            <a:r>
              <a:rPr lang="tr-TR" altLang="en-US" dirty="0" err="1"/>
              <a:t>dak</a:t>
            </a: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78705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>
                <a:latin typeface="Comic Sans MS" charset="0"/>
              </a:rPr>
              <a:t>Böbreğin temel fonksiyonları (1)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1.VÜCUT SIVI VE ELEKTROLİT DENGESİNİN KORUNMASI: 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Su,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sodyum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potasyum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hidrojen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bikarbonat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kalsiyum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fosfor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magnezyum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.....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2.METABOLİK ARTIK ÜRÜNLERİN ATILIMI: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Üre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ürik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asit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kreatinin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...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3.İLAÇLAR, TOKSİNLER VE METABOLİTLERİNİN DETOKSİFİKASYONU VE ATILIMI</a:t>
            </a:r>
          </a:p>
          <a:p>
            <a:pPr>
              <a:buFont typeface="Monotype Sorts" charset="2"/>
              <a:buNone/>
            </a:pPr>
            <a:endParaRPr lang="tr-TR" altLang="en-US" sz="3500" dirty="0">
              <a:latin typeface="Comic Sans M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07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tr-TR" altLang="en-US" dirty="0">
                <a:latin typeface="Comic Sans MS" panose="030F0702030302020204" pitchFamily="66" charset="0"/>
              </a:rPr>
              <a:t>GLUKOZÜRİ NEDENLERİ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6668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800" dirty="0">
                <a:latin typeface="Comic Sans MS" panose="030F0702030302020204" pitchFamily="66" charset="0"/>
              </a:rPr>
              <a:t>HİPERGLİSEMİ</a:t>
            </a:r>
          </a:p>
          <a:p>
            <a:r>
              <a:rPr lang="tr-TR" altLang="en-US" sz="2800" dirty="0">
                <a:latin typeface="Comic Sans MS" panose="030F0702030302020204" pitchFamily="66" charset="0"/>
              </a:rPr>
              <a:t>TÜBÜLER GERİ EMİLİM BOZUKLUĞU (Gebelik, </a:t>
            </a:r>
            <a:r>
              <a:rPr lang="tr-TR" altLang="en-US" sz="2800" dirty="0" err="1">
                <a:latin typeface="Comic Sans MS" panose="030F0702030302020204" pitchFamily="66" charset="0"/>
              </a:rPr>
              <a:t>tübüler</a:t>
            </a:r>
            <a:r>
              <a:rPr lang="tr-TR" altLang="en-US" sz="2800" dirty="0">
                <a:latin typeface="Comic Sans MS" panose="030F0702030302020204" pitchFamily="66" charset="0"/>
              </a:rPr>
              <a:t> hastalıklar)</a:t>
            </a:r>
          </a:p>
          <a:p>
            <a:r>
              <a:rPr lang="tr-TR" altLang="en-US" sz="2800" dirty="0">
                <a:latin typeface="Comic Sans MS" panose="030F0702030302020204" pitchFamily="66" charset="0"/>
              </a:rPr>
              <a:t>DİĞER </a:t>
            </a:r>
          </a:p>
          <a:p>
            <a:pPr>
              <a:buFontTx/>
              <a:buNone/>
            </a:pPr>
            <a:r>
              <a:rPr lang="tr-TR" altLang="en-US" sz="2800" dirty="0" err="1">
                <a:latin typeface="Comic Sans MS" panose="030F0702030302020204" pitchFamily="66" charset="0"/>
              </a:rPr>
              <a:t>Asidoz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</a:rPr>
              <a:t>Stres (travma, anestezi, cerrahi)</a:t>
            </a:r>
          </a:p>
          <a:p>
            <a:pPr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</a:rPr>
              <a:t>Endokrin hastalıklar (akromegali, </a:t>
            </a:r>
            <a:r>
              <a:rPr lang="tr-TR" altLang="en-US" sz="2800" dirty="0" err="1">
                <a:latin typeface="Comic Sans MS" panose="030F0702030302020204" pitchFamily="66" charset="0"/>
              </a:rPr>
              <a:t>tirotoksikoz</a:t>
            </a:r>
            <a:r>
              <a:rPr lang="tr-TR" altLang="en-US" sz="2800" dirty="0">
                <a:latin typeface="Comic Sans MS" panose="030F0702030302020204" pitchFamily="66" charset="0"/>
              </a:rPr>
              <a:t>)</a:t>
            </a:r>
          </a:p>
          <a:p>
            <a:pPr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</a:rPr>
              <a:t>Merkezi sinir sistem</a:t>
            </a:r>
            <a:r>
              <a:rPr lang="tr-TR" altLang="en-US" dirty="0">
                <a:latin typeface="Comic Sans MS" panose="030F0702030302020204" pitchFamily="66" charset="0"/>
              </a:rPr>
              <a:t>i </a:t>
            </a:r>
            <a:r>
              <a:rPr lang="tr-TR" altLang="en-US" sz="2800" dirty="0">
                <a:latin typeface="Comic Sans MS" panose="030F0702030302020204" pitchFamily="66" charset="0"/>
              </a:rPr>
              <a:t>hastalıkları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6013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>
                <a:latin typeface="Comic Sans MS" charset="0"/>
              </a:rPr>
              <a:t>Pratikte ölçülen fonksiyonlar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Glomerüler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filtrasyon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Kreatinin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klirensi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İdrarın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asidifikasyon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yeteneği: İdrar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İdrarın konsantrasyon yeteneği: İdrar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dansite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Geri emilim fonksiyonu: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Proteinüri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glukozüri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Asit-baz dengesi: Kan testleri, anyon açığı, kan gazı…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Tubüler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düzenlemeler yeterli mi: Kan testleri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891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KAN BİYOKİMYASI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5144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PARAMETRE		NORMAL DEĞER</a:t>
            </a:r>
          </a:p>
          <a:p>
            <a:pPr>
              <a:buFontTx/>
              <a:buNone/>
            </a:pPr>
            <a:r>
              <a:rPr lang="tr-TR" altLang="en-US" dirty="0" err="1">
                <a:latin typeface="Comic Sans MS" panose="030F0702030302020204" pitchFamily="66" charset="0"/>
              </a:rPr>
              <a:t>Na</a:t>
            </a:r>
            <a:r>
              <a:rPr lang="tr-TR" altLang="en-US" dirty="0">
                <a:latin typeface="Comic Sans MS" panose="030F0702030302020204" pitchFamily="66" charset="0"/>
              </a:rPr>
              <a:t>				135-145 </a:t>
            </a:r>
            <a:r>
              <a:rPr lang="tr-TR" altLang="en-US" dirty="0" err="1">
                <a:latin typeface="Comic Sans MS" panose="030F0702030302020204" pitchFamily="66" charset="0"/>
              </a:rPr>
              <a:t>mEq</a:t>
            </a:r>
            <a:r>
              <a:rPr lang="tr-TR" altLang="en-US" dirty="0">
                <a:latin typeface="Comic Sans MS" panose="030F0702030302020204" pitchFamily="66" charset="0"/>
              </a:rPr>
              <a:t>/L</a:t>
            </a: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K					3.5-5 </a:t>
            </a:r>
            <a:r>
              <a:rPr lang="tr-TR" altLang="en-US" dirty="0" err="1">
                <a:latin typeface="Comic Sans MS" panose="030F0702030302020204" pitchFamily="66" charset="0"/>
              </a:rPr>
              <a:t>mEq</a:t>
            </a:r>
            <a:r>
              <a:rPr lang="tr-TR" altLang="en-US" dirty="0">
                <a:latin typeface="Comic Sans MS" panose="030F0702030302020204" pitchFamily="66" charset="0"/>
              </a:rPr>
              <a:t>/L</a:t>
            </a: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Cl					95-105 </a:t>
            </a:r>
            <a:r>
              <a:rPr lang="tr-TR" altLang="en-US" dirty="0" err="1">
                <a:latin typeface="Comic Sans MS" panose="030F0702030302020204" pitchFamily="66" charset="0"/>
              </a:rPr>
              <a:t>mEq</a:t>
            </a:r>
            <a:r>
              <a:rPr lang="tr-TR" altLang="en-US" dirty="0">
                <a:latin typeface="Comic Sans MS" panose="030F0702030302020204" pitchFamily="66" charset="0"/>
              </a:rPr>
              <a:t>/L</a:t>
            </a: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Bikarbonat		22-26 </a:t>
            </a:r>
            <a:r>
              <a:rPr lang="tr-TR" altLang="en-US" dirty="0" err="1">
                <a:latin typeface="Comic Sans MS" panose="030F0702030302020204" pitchFamily="66" charset="0"/>
              </a:rPr>
              <a:t>mEq</a:t>
            </a:r>
            <a:r>
              <a:rPr lang="tr-TR" altLang="en-US" dirty="0">
                <a:latin typeface="Comic Sans MS" panose="030F0702030302020204" pitchFamily="66" charset="0"/>
              </a:rPr>
              <a:t>/L</a:t>
            </a:r>
          </a:p>
          <a:p>
            <a:pPr>
              <a:buFontTx/>
              <a:buNone/>
            </a:pPr>
            <a:r>
              <a:rPr lang="tr-TR" altLang="en-US" dirty="0" err="1">
                <a:latin typeface="Comic Sans MS" panose="030F0702030302020204" pitchFamily="66" charset="0"/>
              </a:rPr>
              <a:t>Kreatinin</a:t>
            </a:r>
            <a:r>
              <a:rPr lang="tr-TR" altLang="en-US" dirty="0">
                <a:latin typeface="Comic Sans MS" panose="030F0702030302020204" pitchFamily="66" charset="0"/>
              </a:rPr>
              <a:t>			0.5-1.2 mg/dl</a:t>
            </a: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BUN				10-20 mg/dl</a:t>
            </a: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940476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411019"/>
            <a:ext cx="9004300" cy="1181100"/>
          </a:xfrm>
        </p:spPr>
        <p:txBody>
          <a:bodyPr/>
          <a:lstStyle/>
          <a:p>
            <a:r>
              <a:rPr lang="de-DE" altLang="en-US" dirty="0">
                <a:latin typeface="Comic Sans MS" panose="030F0702030302020204" pitchFamily="66" charset="0"/>
              </a:rPr>
              <a:t>Normal </a:t>
            </a:r>
            <a:r>
              <a:rPr lang="de-DE" altLang="en-US" dirty="0" err="1">
                <a:latin typeface="Comic Sans MS" panose="030F0702030302020204" pitchFamily="66" charset="0"/>
              </a:rPr>
              <a:t>arteriyel</a:t>
            </a:r>
            <a:r>
              <a:rPr lang="de-DE" altLang="en-US" dirty="0">
                <a:latin typeface="Comic Sans MS" panose="030F0702030302020204" pitchFamily="66" charset="0"/>
              </a:rPr>
              <a:t> </a:t>
            </a:r>
            <a:r>
              <a:rPr lang="de-DE" altLang="en-US" dirty="0" err="1">
                <a:latin typeface="Comic Sans MS" panose="030F0702030302020204" pitchFamily="66" charset="0"/>
              </a:rPr>
              <a:t>kan</a:t>
            </a:r>
            <a:r>
              <a:rPr lang="de-DE" altLang="en-US" dirty="0">
                <a:latin typeface="Comic Sans MS" panose="030F0702030302020204" pitchFamily="66" charset="0"/>
              </a:rPr>
              <a:t> </a:t>
            </a:r>
            <a:r>
              <a:rPr lang="de-DE" altLang="en-US" dirty="0" err="1">
                <a:latin typeface="Comic Sans MS" panose="030F0702030302020204" pitchFamily="66" charset="0"/>
              </a:rPr>
              <a:t>gazı</a:t>
            </a:r>
            <a:r>
              <a:rPr lang="de-DE" altLang="en-US" dirty="0">
                <a:latin typeface="Comic Sans MS" panose="030F0702030302020204" pitchFamily="66" charset="0"/>
              </a:rPr>
              <a:t> </a:t>
            </a:r>
            <a:r>
              <a:rPr lang="de-DE" altLang="en-US" dirty="0" err="1">
                <a:latin typeface="Comic Sans MS" panose="030F0702030302020204" pitchFamily="66" charset="0"/>
              </a:rPr>
              <a:t>değerleri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959124"/>
            <a:ext cx="9004300" cy="4251325"/>
          </a:xfrm>
        </p:spPr>
        <p:txBody>
          <a:bodyPr/>
          <a:lstStyle/>
          <a:p>
            <a:pPr>
              <a:buFontTx/>
              <a:buNone/>
            </a:pPr>
            <a:r>
              <a:rPr lang="de-DE" altLang="en-US" sz="3200" dirty="0"/>
              <a:t>pH             			7.38-7.42</a:t>
            </a:r>
          </a:p>
          <a:p>
            <a:pPr>
              <a:buFontTx/>
              <a:buNone/>
            </a:pPr>
            <a:r>
              <a:rPr lang="de-DE" altLang="en-US" sz="3200" dirty="0"/>
              <a:t>pCO2, mm </a:t>
            </a:r>
            <a:r>
              <a:rPr lang="de-DE" altLang="en-US" sz="3200" dirty="0" err="1"/>
              <a:t>Hg</a:t>
            </a:r>
            <a:r>
              <a:rPr lang="de-DE" altLang="en-US" sz="3200" dirty="0"/>
              <a:t>    	38-42</a:t>
            </a:r>
          </a:p>
          <a:p>
            <a:pPr>
              <a:buFontTx/>
              <a:buNone/>
            </a:pPr>
            <a:r>
              <a:rPr lang="de-DE" altLang="en-US" sz="3200" dirty="0"/>
              <a:t>pO2, mm </a:t>
            </a:r>
            <a:r>
              <a:rPr lang="de-DE" altLang="en-US" sz="3200" dirty="0" err="1"/>
              <a:t>Hg</a:t>
            </a:r>
            <a:r>
              <a:rPr lang="de-DE" altLang="en-US" sz="3200" dirty="0"/>
              <a:t>    		80-100</a:t>
            </a:r>
          </a:p>
          <a:p>
            <a:pPr>
              <a:buFontTx/>
              <a:buNone/>
            </a:pPr>
            <a:r>
              <a:rPr lang="de-DE" altLang="en-US" sz="3200" dirty="0"/>
              <a:t>O2 </a:t>
            </a:r>
            <a:r>
              <a:rPr lang="de-DE" altLang="en-US" sz="3200" dirty="0" err="1"/>
              <a:t>satürasyonu</a:t>
            </a:r>
            <a:r>
              <a:rPr lang="de-DE" altLang="en-US" sz="3200" dirty="0"/>
              <a:t> %   </a:t>
            </a:r>
            <a:r>
              <a:rPr lang="tr-TR" altLang="en-US" sz="3200" dirty="0"/>
              <a:t>	</a:t>
            </a:r>
            <a:r>
              <a:rPr lang="de-DE" altLang="en-US" sz="3200" dirty="0"/>
              <a:t>&gt; 95</a:t>
            </a:r>
          </a:p>
          <a:p>
            <a:pPr>
              <a:buFontTx/>
              <a:buNone/>
            </a:pPr>
            <a:r>
              <a:rPr lang="de-DE" altLang="en-US" sz="3200" dirty="0"/>
              <a:t>HCO3, </a:t>
            </a:r>
            <a:r>
              <a:rPr lang="de-DE" altLang="en-US" sz="3200" dirty="0" err="1"/>
              <a:t>mEq</a:t>
            </a:r>
            <a:r>
              <a:rPr lang="de-DE" altLang="en-US" sz="3200" dirty="0"/>
              <a:t>/l    		22-26</a:t>
            </a:r>
            <a:endParaRPr lang="tr-TR" altLang="en-US" sz="32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909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3200" dirty="0">
                <a:latin typeface="Comic Sans MS" panose="030F0702030302020204" pitchFamily="66" charset="0"/>
              </a:rPr>
              <a:t>İDRARDA GÜNLÜK NORMAL DEĞERLER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5144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tr-TR" altLang="en-US" dirty="0"/>
              <a:t>HACİM		750-1500 ml</a:t>
            </a:r>
          </a:p>
          <a:p>
            <a:pPr>
              <a:buFontTx/>
              <a:buNone/>
            </a:pPr>
            <a:r>
              <a:rPr lang="tr-TR" altLang="en-US" dirty="0"/>
              <a:t>ÜRE			20-30 gram</a:t>
            </a:r>
          </a:p>
          <a:p>
            <a:pPr>
              <a:buFontTx/>
              <a:buNone/>
            </a:pPr>
            <a:r>
              <a:rPr lang="tr-TR" altLang="en-US" dirty="0"/>
              <a:t>KREATİNİN	600-1200 mg</a:t>
            </a:r>
          </a:p>
          <a:p>
            <a:pPr>
              <a:buFontTx/>
              <a:buNone/>
            </a:pPr>
            <a:r>
              <a:rPr lang="tr-TR" altLang="en-US" dirty="0"/>
              <a:t>SODYUM		100-150 </a:t>
            </a:r>
            <a:r>
              <a:rPr lang="tr-TR" altLang="en-US" dirty="0" err="1"/>
              <a:t>mmol</a:t>
            </a:r>
            <a:endParaRPr lang="tr-TR" altLang="en-US" dirty="0"/>
          </a:p>
          <a:p>
            <a:pPr>
              <a:buFontTx/>
              <a:buNone/>
            </a:pPr>
            <a:r>
              <a:rPr lang="tr-TR" altLang="en-US" dirty="0"/>
              <a:t>POTASYUM	60-80 </a:t>
            </a:r>
            <a:r>
              <a:rPr lang="tr-TR" altLang="en-US" dirty="0" err="1"/>
              <a:t>mmol</a:t>
            </a:r>
            <a:endParaRPr lang="tr-TR" altLang="en-US" dirty="0"/>
          </a:p>
          <a:p>
            <a:pPr>
              <a:buFontTx/>
              <a:buNone/>
            </a:pPr>
            <a:r>
              <a:rPr lang="tr-TR" altLang="en-US" dirty="0"/>
              <a:t>KALSİYUM	100-300 mg</a:t>
            </a:r>
          </a:p>
          <a:p>
            <a:pPr>
              <a:buFontTx/>
              <a:buNone/>
            </a:pPr>
            <a:r>
              <a:rPr lang="tr-TR" altLang="en-US" dirty="0"/>
              <a:t>FOSFOR		0.5-1.5 gr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8272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İdrar elektrolitleri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Sodyum</a:t>
            </a:r>
          </a:p>
          <a:p>
            <a:r>
              <a:rPr lang="tr-TR" dirty="0"/>
              <a:t>Potasyum</a:t>
            </a:r>
          </a:p>
          <a:p>
            <a:r>
              <a:rPr lang="tr-TR" dirty="0"/>
              <a:t>Klor</a:t>
            </a:r>
          </a:p>
          <a:p>
            <a:r>
              <a:rPr lang="tr-TR" dirty="0"/>
              <a:t>Fosfor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20884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1063033" y="879004"/>
            <a:ext cx="9004300" cy="11811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4800" dirty="0">
                <a:latin typeface="Comic Sans MS" panose="030F0702030302020204" pitchFamily="66" charset="0"/>
              </a:rPr>
              <a:t>FRAKSİYONE NA EKSKRESYONU (</a:t>
            </a:r>
            <a:r>
              <a:rPr lang="tr-TR" altLang="en-US" sz="4800" dirty="0" err="1">
                <a:latin typeface="Comic Sans MS" panose="030F0702030302020204" pitchFamily="66" charset="0"/>
              </a:rPr>
              <a:t>FE</a:t>
            </a:r>
            <a:r>
              <a:rPr lang="tr-TR" altLang="en-US" sz="4800" baseline="-25000" dirty="0" err="1">
                <a:latin typeface="Comic Sans MS" panose="030F0702030302020204" pitchFamily="66" charset="0"/>
              </a:rPr>
              <a:t>Na</a:t>
            </a:r>
            <a:r>
              <a:rPr lang="tr-TR" altLang="en-US" sz="48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52963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1076325" y="2319164"/>
            <a:ext cx="9004300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tr-TR" altLang="en-US"/>
          </a:p>
          <a:p>
            <a:pPr>
              <a:buFontTx/>
              <a:buNone/>
            </a:pPr>
            <a:r>
              <a:rPr lang="tr-TR" altLang="en-US" dirty="0"/>
              <a:t>		</a:t>
            </a:r>
            <a:r>
              <a:rPr lang="tr-TR" altLang="en-US" sz="3200" u="sng" dirty="0"/>
              <a:t>İdrar </a:t>
            </a:r>
            <a:r>
              <a:rPr lang="tr-TR" altLang="en-US" sz="3200" u="sng" dirty="0" err="1"/>
              <a:t>Na</a:t>
            </a:r>
            <a:r>
              <a:rPr lang="tr-TR" altLang="en-US" sz="3200" u="sng" dirty="0"/>
              <a:t> X Plazma </a:t>
            </a:r>
            <a:r>
              <a:rPr lang="tr-TR" altLang="en-US" sz="3200" u="sng" dirty="0" err="1"/>
              <a:t>Kreatinin</a:t>
            </a:r>
            <a:endParaRPr lang="tr-TR" altLang="en-US" sz="3200" dirty="0"/>
          </a:p>
          <a:p>
            <a:pPr>
              <a:buFontTx/>
              <a:buNone/>
            </a:pPr>
            <a:r>
              <a:rPr lang="tr-TR" altLang="en-US" sz="3200" dirty="0"/>
              <a:t>		İdrar </a:t>
            </a:r>
            <a:r>
              <a:rPr lang="tr-TR" altLang="en-US" sz="3200" dirty="0" err="1"/>
              <a:t>Kreatinin</a:t>
            </a:r>
            <a:r>
              <a:rPr lang="tr-TR" altLang="en-US" sz="3200" dirty="0"/>
              <a:t> X Plazma </a:t>
            </a:r>
            <a:r>
              <a:rPr lang="tr-TR" altLang="en-US" sz="3200" dirty="0" err="1"/>
              <a:t>Na</a:t>
            </a:r>
            <a:endParaRPr lang="tr-TR" altLang="en-US" sz="3200" dirty="0"/>
          </a:p>
          <a:p>
            <a:pPr>
              <a:buFontTx/>
              <a:buNone/>
            </a:pPr>
            <a:endParaRPr lang="tr-TR" altLang="en-US" sz="32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563528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556567"/>
              </p:ext>
            </p:extLst>
          </p:nvPr>
        </p:nvGraphicFramePr>
        <p:xfrm>
          <a:off x="385669" y="212154"/>
          <a:ext cx="9793086" cy="669243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1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Kaynak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Sodyum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Potasyum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Bikarbonat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Konsantrasyon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140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Molekül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ağırlığı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Glomerüler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filtrat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20000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4500/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gün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Proksimal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tubül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err="1"/>
                        <a:t>inen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+100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err="1"/>
                        <a:t>çıkan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</a:t>
                      </a:r>
                      <a:r>
                        <a:rPr lang="en-US" sz="2400" dirty="0" err="1"/>
                        <a:t>tubül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Toplayıcı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kanal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-14.25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Değişken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İdrar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7988" y="5199484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769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Hangi test ne için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702030302020204" pitchFamily="66" charset="0"/>
              </a:rPr>
              <a:t>İdrar </a:t>
            </a:r>
            <a:r>
              <a:rPr lang="tr-TR" sz="2800" dirty="0" err="1">
                <a:latin typeface="Comic Sans MS" panose="030F0702030302020204" pitchFamily="66" charset="0"/>
              </a:rPr>
              <a:t>Na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>
                <a:latin typeface="Comic Sans MS" panose="030F0702030302020204" pitchFamily="66" charset="0"/>
              </a:rPr>
              <a:t>İdrar Cl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İdrar K</a:t>
            </a:r>
          </a:p>
          <a:p>
            <a:r>
              <a:rPr lang="tr-TR" altLang="en-US" sz="2800" dirty="0">
                <a:latin typeface="Comic Sans MS" panose="030F0702030302020204" pitchFamily="66" charset="0"/>
              </a:rPr>
              <a:t>TTKG (</a:t>
            </a:r>
            <a:r>
              <a:rPr lang="tr-TR" altLang="en-US" sz="2800" dirty="0" err="1">
                <a:latin typeface="Comic Sans MS" panose="030F0702030302020204" pitchFamily="66" charset="0"/>
              </a:rPr>
              <a:t>Transtubular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potassium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gradient</a:t>
            </a:r>
            <a:r>
              <a:rPr lang="tr-TR" altLang="en-US" sz="2800" dirty="0">
                <a:latin typeface="Comic Sans MS" panose="030F0702030302020204" pitchFamily="66" charset="0"/>
              </a:rPr>
              <a:t>)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Kan gazı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Kan anyon açığı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İdrar anyon açığı</a:t>
            </a:r>
          </a:p>
          <a:p>
            <a:endParaRPr lang="tr-TR" sz="2800" dirty="0">
              <a:latin typeface="Comic Sans MS" panose="030F0702030302020204" pitchFamily="66" charset="0"/>
            </a:endParaRPr>
          </a:p>
          <a:p>
            <a:endParaRPr lang="tr-TR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Hangi test ne için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İdrar </a:t>
            </a:r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Na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tr-TR" sz="2800" dirty="0">
                <a:latin typeface="Comic Sans MS" panose="030F0702030302020204" pitchFamily="66" charset="0"/>
              </a:rPr>
              <a:t>Hücre dışı sıvı değerlendirilmesi, </a:t>
            </a:r>
            <a:r>
              <a:rPr lang="tr-TR" sz="2800" dirty="0" err="1">
                <a:latin typeface="Comic Sans MS" panose="030F0702030302020204" pitchFamily="66" charset="0"/>
              </a:rPr>
              <a:t>Prerenal-renal</a:t>
            </a:r>
            <a:r>
              <a:rPr lang="tr-TR" sz="2800" dirty="0">
                <a:latin typeface="Comic Sans MS" panose="030F0702030302020204" pitchFamily="66" charset="0"/>
              </a:rPr>
              <a:t> akut böbrek hasarı ayırıcı tanısı</a:t>
            </a:r>
          </a:p>
          <a:p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İdrar Cl: </a:t>
            </a:r>
            <a:r>
              <a:rPr lang="tr-TR" sz="2800" dirty="0">
                <a:latin typeface="Comic Sans MS" panose="030F0702030302020204" pitchFamily="66" charset="0"/>
              </a:rPr>
              <a:t>Hücre dışı sıvı değerlendirilmesi, </a:t>
            </a:r>
            <a:r>
              <a:rPr lang="tr-TR" sz="2800" dirty="0" err="1">
                <a:latin typeface="Comic Sans MS" panose="030F0702030302020204" pitchFamily="66" charset="0"/>
              </a:rPr>
              <a:t>metabolik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alkaloz</a:t>
            </a:r>
            <a:r>
              <a:rPr lang="tr-TR" sz="2800" dirty="0">
                <a:latin typeface="Comic Sans MS" panose="030F0702030302020204" pitchFamily="66" charset="0"/>
              </a:rPr>
              <a:t> ayırıcı tanısı</a:t>
            </a:r>
          </a:p>
          <a:p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İdrar K: </a:t>
            </a:r>
            <a:r>
              <a:rPr lang="tr-TR" sz="2800" dirty="0" err="1">
                <a:latin typeface="Comic Sans MS" panose="030F0702030302020204" pitchFamily="66" charset="0"/>
              </a:rPr>
              <a:t>Hiperpotasemi</a:t>
            </a:r>
            <a:r>
              <a:rPr lang="tr-TR" sz="2800" dirty="0">
                <a:latin typeface="Comic Sans MS" panose="030F0702030302020204" pitchFamily="66" charset="0"/>
              </a:rPr>
              <a:t>, </a:t>
            </a:r>
            <a:r>
              <a:rPr lang="tr-TR" sz="2800" dirty="0" err="1">
                <a:latin typeface="Comic Sans MS" panose="030F0702030302020204" pitchFamily="66" charset="0"/>
              </a:rPr>
              <a:t>hipopotasemi</a:t>
            </a:r>
            <a:r>
              <a:rPr lang="tr-TR" sz="2800" dirty="0">
                <a:latin typeface="Comic Sans MS" panose="030F0702030302020204" pitchFamily="66" charset="0"/>
              </a:rPr>
              <a:t> ayırıcı tanısı</a:t>
            </a:r>
          </a:p>
          <a:p>
            <a:endParaRPr lang="tr-TR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>
                <a:latin typeface="Comic Sans MS" charset="0"/>
              </a:rPr>
              <a:t>Böbreğin temel fonksiyonları (2)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4.EKSTRASELLÜLER SIVI HACMİ VE KAN BASINCININ HORMONAL DÜZENLENMESİ</a:t>
            </a:r>
          </a:p>
          <a:p>
            <a:pPr marL="0" indent="0">
              <a:buNone/>
            </a:pP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Renin-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anjiotensin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sistemi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Renal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prostaglandinler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Renal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kallikrein-kinin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sistemi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5.HORMON ÜRETİMİ VE METABOLİZMASINA KATKI: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Eritropoietin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D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vitamini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...</a:t>
            </a:r>
          </a:p>
          <a:p>
            <a:pPr>
              <a:buFont typeface="Monotype Sorts" charset="2"/>
              <a:buNone/>
            </a:pPr>
            <a:endParaRPr lang="tr-TR" altLang="en-US" dirty="0">
              <a:latin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883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Hangi test ne için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altLang="en-US" sz="2800" dirty="0">
                <a:latin typeface="Comic Sans MS" panose="030F0702030302020204" pitchFamily="66" charset="0"/>
              </a:rPr>
              <a:t>TTKG (</a:t>
            </a:r>
            <a:r>
              <a:rPr lang="tr-TR" altLang="en-US" sz="2800" dirty="0" err="1">
                <a:latin typeface="Comic Sans MS" panose="030F0702030302020204" pitchFamily="66" charset="0"/>
              </a:rPr>
              <a:t>Transtubular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potassium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gradient</a:t>
            </a:r>
            <a:r>
              <a:rPr lang="tr-TR" altLang="en-US" sz="2800" dirty="0">
                <a:latin typeface="Comic Sans MS" panose="030F0702030302020204" pitchFamily="66" charset="0"/>
              </a:rPr>
              <a:t>): </a:t>
            </a:r>
            <a:r>
              <a:rPr lang="tr-TR" altLang="en-US" sz="2800" dirty="0" err="1">
                <a:latin typeface="Comic Sans MS" panose="030F0702030302020204" pitchFamily="66" charset="0"/>
              </a:rPr>
              <a:t>Hiperpotasemi</a:t>
            </a:r>
            <a:r>
              <a:rPr lang="tr-TR" altLang="en-US" sz="2800" dirty="0">
                <a:latin typeface="Comic Sans MS" panose="030F0702030302020204" pitchFamily="66" charset="0"/>
              </a:rPr>
              <a:t> ayırıcı tanısında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Kan gazı: Asit baz metabolizması bozuklukları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Kan anyon açığı: Asit baz metabolizması bozuklukları ayırıcı tanı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İdrar anyon açığı: Normal anyon açıklı </a:t>
            </a:r>
            <a:r>
              <a:rPr lang="tr-TR" sz="2800" dirty="0" err="1">
                <a:latin typeface="Comic Sans MS" panose="030F0702030302020204" pitchFamily="66" charset="0"/>
              </a:rPr>
              <a:t>metabolik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asidoz</a:t>
            </a:r>
            <a:r>
              <a:rPr lang="tr-TR" sz="2800" dirty="0">
                <a:latin typeface="Comic Sans MS" panose="030F0702030302020204" pitchFamily="66" charset="0"/>
              </a:rPr>
              <a:t> ayırıcı tanısında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400" dirty="0">
                <a:latin typeface="Comic Sans MS" charset="0"/>
                <a:ea typeface="Comic Sans MS" charset="0"/>
                <a:cs typeface="Comic Sans MS" charset="0"/>
              </a:rPr>
              <a:t>Böbrek fonksiyon testleri ve tanısal yöntemler farkı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Böbrek fonksiyon testleri ile böbreğin hangi fonksiyonunun/fonksiyonlarının bozulduğunu anlarız</a:t>
            </a:r>
          </a:p>
          <a:p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Tanısal yöntemlerle bu fonksiyon bozukluklarının veya böbrekteki hasarın nedenini anlamaya çalışırız</a:t>
            </a:r>
          </a:p>
          <a:p>
            <a:pPr marL="0" indent="0">
              <a:buNone/>
            </a:pP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462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400" dirty="0">
                <a:latin typeface="Comic Sans MS" charset="0"/>
                <a:ea typeface="Comic Sans MS" charset="0"/>
                <a:cs typeface="Comic Sans MS" charset="0"/>
              </a:rPr>
              <a:t>Böbrek hastalıkları tanı yöntemleri 1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tr-TR" sz="3600" dirty="0">
                <a:latin typeface="Comic Sans MS" panose="030F0702030302020204" pitchFamily="66" charset="0"/>
              </a:rPr>
              <a:t>İdrar </a:t>
            </a:r>
            <a:r>
              <a:rPr lang="tr-TR" sz="3600" dirty="0" err="1">
                <a:latin typeface="Comic Sans MS" panose="030F0702030302020204" pitchFamily="66" charset="0"/>
              </a:rPr>
              <a:t>mikroskopisi</a:t>
            </a:r>
            <a:endParaRPr lang="tr-TR" sz="3600" dirty="0">
              <a:latin typeface="Comic Sans MS" panose="030F0702030302020204" pitchFamily="66" charset="0"/>
            </a:endParaRPr>
          </a:p>
          <a:p>
            <a:r>
              <a:rPr lang="tr-TR" sz="3600" dirty="0">
                <a:latin typeface="Comic Sans MS" panose="030F0702030302020204" pitchFamily="66" charset="0"/>
              </a:rPr>
              <a:t>İdrarda kan</a:t>
            </a:r>
          </a:p>
          <a:p>
            <a:r>
              <a:rPr lang="tr-TR" sz="3600" dirty="0">
                <a:latin typeface="Comic Sans MS" panose="030F0702030302020204" pitchFamily="66" charset="0"/>
              </a:rPr>
              <a:t>İdrarda </a:t>
            </a:r>
            <a:r>
              <a:rPr lang="tr-TR" sz="3600" dirty="0" err="1">
                <a:latin typeface="Comic Sans MS" panose="030F0702030302020204" pitchFamily="66" charset="0"/>
              </a:rPr>
              <a:t>nitrit</a:t>
            </a:r>
            <a:endParaRPr lang="tr-TR" sz="3600" dirty="0">
              <a:latin typeface="Comic Sans MS" panose="030F0702030302020204" pitchFamily="66" charset="0"/>
            </a:endParaRPr>
          </a:p>
          <a:p>
            <a:r>
              <a:rPr lang="tr-TR" sz="3600" dirty="0">
                <a:latin typeface="Comic Sans MS" panose="030F0702030302020204" pitchFamily="66" charset="0"/>
              </a:rPr>
              <a:t>İdrarda </a:t>
            </a:r>
            <a:r>
              <a:rPr lang="tr-TR" sz="3600" dirty="0" err="1">
                <a:latin typeface="Comic Sans MS" panose="030F0702030302020204" pitchFamily="66" charset="0"/>
              </a:rPr>
              <a:t>bilirubin</a:t>
            </a:r>
            <a:r>
              <a:rPr lang="tr-TR" sz="3600" dirty="0">
                <a:latin typeface="Comic Sans MS" panose="030F0702030302020204" pitchFamily="66" charset="0"/>
              </a:rPr>
              <a:t>, </a:t>
            </a:r>
            <a:r>
              <a:rPr lang="tr-TR" sz="3600" dirty="0" err="1">
                <a:latin typeface="Comic Sans MS" panose="030F0702030302020204" pitchFamily="66" charset="0"/>
              </a:rPr>
              <a:t>ürobilinojen</a:t>
            </a:r>
            <a:r>
              <a:rPr lang="tr-TR" sz="3600" dirty="0">
                <a:latin typeface="Comic Sans MS" panose="030F0702030302020204" pitchFamily="66" charset="0"/>
              </a:rPr>
              <a:t>, keton</a:t>
            </a:r>
          </a:p>
          <a:p>
            <a:pPr marL="0" indent="0">
              <a:buNone/>
            </a:pP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9693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Böbrek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hastalıkları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tanı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yöntemleri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2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854052"/>
            <a:ext cx="9004300" cy="4806950"/>
          </a:xfrm>
        </p:spPr>
        <p:txBody>
          <a:bodyPr/>
          <a:lstStyle/>
          <a:p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Biyopsi</a:t>
            </a:r>
          </a:p>
          <a:p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Radyolojik görüntüleme</a:t>
            </a:r>
          </a:p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İmmunolojik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testler</a:t>
            </a:r>
          </a:p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Tubüler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protein, enzim ve antijenler</a:t>
            </a:r>
          </a:p>
          <a:p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Diğer</a:t>
            </a:r>
          </a:p>
        </p:txBody>
      </p:sp>
    </p:spTree>
    <p:extLst>
      <p:ext uri="{BB962C8B-B14F-4D97-AF65-F5344CB8AC3E}">
        <p14:creationId xmlns:p14="http://schemas.microsoft.com/office/powerpoint/2010/main" val="16149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ÖZET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702030302020204" pitchFamily="66" charset="0"/>
              </a:rPr>
              <a:t>Böbreklerin birçok fonksiyonu vardır</a:t>
            </a:r>
          </a:p>
          <a:p>
            <a:r>
              <a:rPr lang="tr-TR" sz="2800" dirty="0" err="1">
                <a:latin typeface="Comic Sans MS" panose="030F0702030302020204" pitchFamily="66" charset="0"/>
              </a:rPr>
              <a:t>Glomerüler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filtrasyon</a:t>
            </a:r>
            <a:r>
              <a:rPr lang="tr-TR" sz="2800" dirty="0">
                <a:latin typeface="Comic Sans MS" panose="030F0702030302020204" pitchFamily="66" charset="0"/>
              </a:rPr>
              <a:t> ve sıvı-elektrolit dengesinin sağlanması en önemli görevleridir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Pratikte çoğu kolayca ölçülebilir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Böbreklerin iyi çalışıp çalışmadığını anlamak için çoğu kez kan </a:t>
            </a:r>
            <a:r>
              <a:rPr lang="tr-TR" sz="2800" dirty="0" err="1">
                <a:latin typeface="Comic Sans MS" panose="030F0702030302020204" pitchFamily="66" charset="0"/>
              </a:rPr>
              <a:t>kreatinin</a:t>
            </a:r>
            <a:r>
              <a:rPr lang="tr-TR" sz="2800" dirty="0">
                <a:latin typeface="Comic Sans MS" panose="030F0702030302020204" pitchFamily="66" charset="0"/>
              </a:rPr>
              <a:t> düzeyi ve basit idrar incelemesi yeterlidir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44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41388"/>
            <a:r>
              <a:rPr lang="tr-TR" altLang="en-US" dirty="0" smtClean="0"/>
              <a:t>www.tekinakpolat.con</a:t>
            </a:r>
            <a:endParaRPr lang="en-US" altLang="en-US" dirty="0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3688" indent="-293688" algn="ctr" defTabSz="941388">
              <a:buFont typeface="Monotype Sorts" charset="2"/>
              <a:buNone/>
            </a:pPr>
            <a:endParaRPr lang="tr-TR" altLang="en-US" sz="3600" dirty="0" smtClean="0">
              <a:solidFill>
                <a:srgbClr val="FFFF00"/>
              </a:solidFill>
            </a:endParaRPr>
          </a:p>
          <a:p>
            <a:pPr marL="293688" indent="-293688" algn="ctr" defTabSz="941388">
              <a:buFont typeface="Monotype Sorts" charset="2"/>
              <a:buNone/>
            </a:pPr>
            <a:endParaRPr lang="tr-TR" altLang="en-US" sz="4200" dirty="0" smtClean="0">
              <a:solidFill>
                <a:srgbClr val="FFFF00"/>
              </a:solidFill>
            </a:endParaRPr>
          </a:p>
          <a:p>
            <a:pPr marL="293688" indent="-293688" algn="ctr" defTabSz="941388">
              <a:buFont typeface="Monotype Sorts" charset="2"/>
              <a:buNone/>
            </a:pPr>
            <a:r>
              <a:rPr lang="tr-TR" altLang="en-US" sz="4200" dirty="0" smtClean="0">
                <a:solidFill>
                  <a:srgbClr val="FFFF00"/>
                </a:solidFill>
              </a:rPr>
              <a:t>  </a:t>
            </a:r>
          </a:p>
          <a:p>
            <a:pPr marL="293688" indent="-293688" algn="ctr" defTabSz="941388">
              <a:buFont typeface="Monotype Sorts" charset="2"/>
              <a:buNone/>
            </a:pPr>
            <a:endParaRPr lang="tr-TR" altLang="en-US" sz="4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8" y="1131032"/>
            <a:ext cx="3960440" cy="59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>
                <a:latin typeface="Comic Sans MS" charset="0"/>
              </a:rPr>
              <a:t>Böbreğin temel fonksiyonları (3)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6.PEPTİT HORMONLARIN YIKIMI: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İnsülin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glukagon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parathormon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kalsitonin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büyüme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hormonu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...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7.KÜÇÜK MOLEKÜL AĞIRLIKLI PROTEİNLERİN YIKIMI: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Hafif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zincirler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beta</a:t>
            </a:r>
            <a:r>
              <a:rPr lang="en-US" sz="2800" baseline="-25000" dirty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-mikroglobülin...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8.METABOLİK ETKİ: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Glukoneogenez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lipid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metabolizması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...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862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>
                <a:latin typeface="Comic Sans MS" charset="0"/>
              </a:rPr>
              <a:t>Böbreğin temel fonksiyonları (özet)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1.Dolaşımın </a:t>
            </a:r>
            <a:r>
              <a:rPr lang="en-US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sağlanması</a:t>
            </a:r>
            <a:r>
              <a:rPr lang="en-US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sodyum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2.Metabolik </a:t>
            </a:r>
            <a:r>
              <a:rPr lang="en-US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denge</a:t>
            </a:r>
            <a:r>
              <a:rPr lang="en-US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asit</a:t>
            </a: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baz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3.Çöpçülük: </a:t>
            </a:r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</a:rPr>
              <a:t>üre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5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C:\Office97\Templates\Blank Presentation.pot</Template>
  <TotalTime>7643</TotalTime>
  <Words>2443</Words>
  <Application>Microsoft Office PowerPoint</Application>
  <PresentationFormat>Özel</PresentationFormat>
  <Paragraphs>560</Paragraphs>
  <Slides>75</Slides>
  <Notes>30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75</vt:i4>
      </vt:variant>
    </vt:vector>
  </HeadingPairs>
  <TitlesOfParts>
    <vt:vector size="82" baseType="lpstr">
      <vt:lpstr>Arial</vt:lpstr>
      <vt:lpstr>Comic Sans MS</vt:lpstr>
      <vt:lpstr>Monotype Sorts</vt:lpstr>
      <vt:lpstr>Symbol</vt:lpstr>
      <vt:lpstr>Times New Roman</vt:lpstr>
      <vt:lpstr>Times New Roman Tur</vt:lpstr>
      <vt:lpstr>Blank Presentation</vt:lpstr>
      <vt:lpstr>BÖBREK FONKSİYON TESTLERİ</vt:lpstr>
      <vt:lpstr>http://tekinakpolat.com/pratik-nefroloji/</vt:lpstr>
      <vt:lpstr>Bu dersin sonunda</vt:lpstr>
      <vt:lpstr>Ayrıntılı bahsedeceğim testler</vt:lpstr>
      <vt:lpstr>Plan</vt:lpstr>
      <vt:lpstr>Böbreğin temel fonksiyonları (1)</vt:lpstr>
      <vt:lpstr>Böbreğin temel fonksiyonları (2)</vt:lpstr>
      <vt:lpstr>Böbreğin temel fonksiyonları (3)</vt:lpstr>
      <vt:lpstr>Böbreğin temel fonksiyonları (özet)</vt:lpstr>
      <vt:lpstr>İDRAR OLUŞUMU</vt:lpstr>
      <vt:lpstr>TUBÜL  FONKSİYON</vt:lpstr>
      <vt:lpstr>LEZYONUN YERİ  FONKSİYON BOZUKLUĞU</vt:lpstr>
      <vt:lpstr>Böbrek fonksiyon testleri ve tanısal yöntemler farkı</vt:lpstr>
      <vt:lpstr>Pratikte ölçülen fonksiyonlar</vt:lpstr>
      <vt:lpstr>Pratikte ölçülen fonksiyonlar</vt:lpstr>
      <vt:lpstr>Klirens</vt:lpstr>
      <vt:lpstr>GLOMERÜLER FİLTRASYON</vt:lpstr>
      <vt:lpstr>Kreatinin klirensi (ml/dakika)</vt:lpstr>
      <vt:lpstr>Neden kreatinin?</vt:lpstr>
      <vt:lpstr>Serum kreatinin düzeyi</vt:lpstr>
      <vt:lpstr>GFD ölçümü (Pratikte)</vt:lpstr>
      <vt:lpstr>Plasma kreatinin düzeyini arttıran faktörler </vt:lpstr>
      <vt:lpstr>Plasma kreatinin düzeyini azaltan faktörler </vt:lpstr>
      <vt:lpstr>Kreatinin klirensi formülleri</vt:lpstr>
      <vt:lpstr>Kreatinin klirensi (ml/dakika)</vt:lpstr>
      <vt:lpstr>Kreatinin klirensi (ml/dakika)</vt:lpstr>
      <vt:lpstr>PowerPoint Sunusu</vt:lpstr>
      <vt:lpstr>MDRD</vt:lpstr>
      <vt:lpstr>PowerPoint Sunusu</vt:lpstr>
      <vt:lpstr>CKD-EPI formulü</vt:lpstr>
      <vt:lpstr>GFD Hesaplama </vt:lpstr>
      <vt:lpstr>PowerPoint Sunusu</vt:lpstr>
      <vt:lpstr>PowerPoint Sunusu</vt:lpstr>
      <vt:lpstr>Vücut yüzey alanı düzeltmesi</vt:lpstr>
      <vt:lpstr>Serum kreatinine dayalı formüllerin kullanılamayacağı durumlar</vt:lpstr>
      <vt:lpstr>Kreatinin klirensi pratiği</vt:lpstr>
      <vt:lpstr>Sistatin C’li formüller</vt:lpstr>
      <vt:lpstr>KREATİNİN KLİRENSİ NEDEN ÖNEMLİ</vt:lpstr>
      <vt:lpstr>BUN  (Kan üre azotu, blood urea nitrogen)</vt:lpstr>
      <vt:lpstr>BUN düzeyini arttıran faktörler</vt:lpstr>
      <vt:lpstr>BUN düzeyini azaltan faktörler</vt:lpstr>
      <vt:lpstr>Üre-BUN farkı</vt:lpstr>
      <vt:lpstr>PowerPoint Sunusu</vt:lpstr>
      <vt:lpstr>Pratikte ölçülen fonksiyonlar</vt:lpstr>
      <vt:lpstr>İdrar testleri</vt:lpstr>
      <vt:lpstr>İdrar elektrolitleri</vt:lpstr>
      <vt:lpstr>İDRAR pH </vt:lpstr>
      <vt:lpstr>ASİT İDRAR</vt:lpstr>
      <vt:lpstr>ALKALİ İDRAR</vt:lpstr>
      <vt:lpstr>İDRARIN DANSİTESİ 1</vt:lpstr>
      <vt:lpstr>İDRARIN DANSİTESİ 2</vt:lpstr>
      <vt:lpstr>BÖBREĞİN DİLUE ETME YETENEĞİNİN ÖLÇÜLMESİ</vt:lpstr>
      <vt:lpstr>Pratikte ölçülen fonksiyonlar</vt:lpstr>
      <vt:lpstr>İDRARDA PROTEİN 1</vt:lpstr>
      <vt:lpstr>İDRARDA PROTEİN 2</vt:lpstr>
      <vt:lpstr>Proteinüri tipleri</vt:lpstr>
      <vt:lpstr>Mikroalbüminüri nedir?</vt:lpstr>
      <vt:lpstr>İDRARDA GLUKOZ</vt:lpstr>
      <vt:lpstr>Tm Glukoz</vt:lpstr>
      <vt:lpstr>GLUKOZÜRİ NEDENLERİ</vt:lpstr>
      <vt:lpstr>Pratikte ölçülen fonksiyonlar</vt:lpstr>
      <vt:lpstr>KAN BİYOKİMYASI</vt:lpstr>
      <vt:lpstr>Normal arteriyel kan gazı değerleri</vt:lpstr>
      <vt:lpstr>İDRARDA GÜNLÜK NORMAL DEĞERLER</vt:lpstr>
      <vt:lpstr>İdrar elektrolitleri</vt:lpstr>
      <vt:lpstr>FRAKSİYONE NA EKSKRESYONU (FENa)</vt:lpstr>
      <vt:lpstr>PowerPoint Sunusu</vt:lpstr>
      <vt:lpstr>Hangi test ne için</vt:lpstr>
      <vt:lpstr>Hangi test ne için</vt:lpstr>
      <vt:lpstr>Hangi test ne için</vt:lpstr>
      <vt:lpstr>Böbrek fonksiyon testleri ve tanısal yöntemler farkı</vt:lpstr>
      <vt:lpstr>Böbrek hastalıkları tanı yöntemleri 1</vt:lpstr>
      <vt:lpstr>Böbrek hastalıkları tanı yöntemleri 2</vt:lpstr>
      <vt:lpstr>ÖZET</vt:lpstr>
      <vt:lpstr>www.tekinakpolat.con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basıncı ölçüm cihazları ve  problemler</dc:title>
  <dc:creator>Mehmet Tekin Akpolat</dc:creator>
  <cp:lastModifiedBy>Mehmet Tekin Akpolat</cp:lastModifiedBy>
  <cp:revision>734</cp:revision>
  <cp:lastPrinted>2018-12-09T17:30:46Z</cp:lastPrinted>
  <dcterms:created xsi:type="dcterms:W3CDTF">1997-12-11T13:27:56Z</dcterms:created>
  <dcterms:modified xsi:type="dcterms:W3CDTF">2026-04-20T08:11:40Z</dcterms:modified>
</cp:coreProperties>
</file>