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523" r:id="rId2"/>
    <p:sldId id="1525" r:id="rId3"/>
    <p:sldId id="1516" r:id="rId4"/>
    <p:sldId id="1565" r:id="rId5"/>
    <p:sldId id="1466" r:id="rId6"/>
    <p:sldId id="1517" r:id="rId7"/>
    <p:sldId id="1518" r:id="rId8"/>
    <p:sldId id="1519" r:id="rId9"/>
    <p:sldId id="1520" r:id="rId10"/>
    <p:sldId id="1521" r:id="rId11"/>
    <p:sldId id="1522" r:id="rId12"/>
    <p:sldId id="1527" r:id="rId13"/>
    <p:sldId id="1528" r:id="rId14"/>
    <p:sldId id="1529" r:id="rId15"/>
    <p:sldId id="1530" r:id="rId16"/>
    <p:sldId id="1531" r:id="rId17"/>
    <p:sldId id="1539" r:id="rId18"/>
    <p:sldId id="1532" r:id="rId19"/>
    <p:sldId id="1533" r:id="rId20"/>
    <p:sldId id="1534" r:id="rId21"/>
    <p:sldId id="1535" r:id="rId22"/>
    <p:sldId id="1540" r:id="rId23"/>
    <p:sldId id="1541" r:id="rId24"/>
    <p:sldId id="1536" r:id="rId25"/>
    <p:sldId id="1537" r:id="rId26"/>
    <p:sldId id="1538" r:id="rId27"/>
    <p:sldId id="1544" r:id="rId28"/>
    <p:sldId id="1545" r:id="rId29"/>
    <p:sldId id="1546" r:id="rId30"/>
    <p:sldId id="1547" r:id="rId31"/>
    <p:sldId id="1548" r:id="rId32"/>
    <p:sldId id="1549" r:id="rId33"/>
    <p:sldId id="1550" r:id="rId34"/>
    <p:sldId id="1551" r:id="rId35"/>
    <p:sldId id="1552" r:id="rId36"/>
    <p:sldId id="1542" r:id="rId37"/>
    <p:sldId id="1543" r:id="rId38"/>
    <p:sldId id="1553" r:id="rId39"/>
    <p:sldId id="1554" r:id="rId40"/>
    <p:sldId id="1557" r:id="rId41"/>
    <p:sldId id="1556" r:id="rId42"/>
    <p:sldId id="1561" r:id="rId43"/>
    <p:sldId id="1383" r:id="rId44"/>
    <p:sldId id="1558" r:id="rId45"/>
    <p:sldId id="1559" r:id="rId46"/>
    <p:sldId id="1560" r:id="rId47"/>
    <p:sldId id="1566" r:id="rId48"/>
    <p:sldId id="1567" r:id="rId49"/>
    <p:sldId id="1568" r:id="rId50"/>
    <p:sldId id="1569" r:id="rId51"/>
    <p:sldId id="1570" r:id="rId52"/>
    <p:sldId id="1571" r:id="rId53"/>
    <p:sldId id="1573" r:id="rId54"/>
    <p:sldId id="1574" r:id="rId55"/>
    <p:sldId id="1575" r:id="rId56"/>
    <p:sldId id="1580" r:id="rId57"/>
    <p:sldId id="1579" r:id="rId58"/>
    <p:sldId id="1578" r:id="rId59"/>
    <p:sldId id="1577" r:id="rId60"/>
    <p:sldId id="1576" r:id="rId61"/>
    <p:sldId id="1572" r:id="rId62"/>
    <p:sldId id="1581" r:id="rId63"/>
    <p:sldId id="1593" r:id="rId64"/>
    <p:sldId id="1594" r:id="rId65"/>
    <p:sldId id="1595" r:id="rId66"/>
    <p:sldId id="1596" r:id="rId67"/>
    <p:sldId id="1598" r:id="rId68"/>
    <p:sldId id="1605" r:id="rId69"/>
    <p:sldId id="1606" r:id="rId70"/>
    <p:sldId id="1607" r:id="rId71"/>
    <p:sldId id="1592" r:id="rId72"/>
    <p:sldId id="1599" r:id="rId73"/>
    <p:sldId id="1600" r:id="rId74"/>
    <p:sldId id="1608" r:id="rId75"/>
    <p:sldId id="1617" r:id="rId76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DA5BCC-68E1-1644-995E-85840B6F23BC}">
          <p14:sldIdLst>
            <p14:sldId id="1523"/>
            <p14:sldId id="1525"/>
            <p14:sldId id="1516"/>
            <p14:sldId id="1565"/>
            <p14:sldId id="1466"/>
            <p14:sldId id="1517"/>
            <p14:sldId id="1518"/>
            <p14:sldId id="1519"/>
            <p14:sldId id="1520"/>
            <p14:sldId id="1521"/>
            <p14:sldId id="1522"/>
            <p14:sldId id="1527"/>
            <p14:sldId id="1528"/>
            <p14:sldId id="1529"/>
            <p14:sldId id="1530"/>
            <p14:sldId id="1531"/>
            <p14:sldId id="1539"/>
            <p14:sldId id="1532"/>
            <p14:sldId id="1533"/>
            <p14:sldId id="1534"/>
            <p14:sldId id="1535"/>
            <p14:sldId id="1540"/>
            <p14:sldId id="1541"/>
            <p14:sldId id="1536"/>
            <p14:sldId id="1537"/>
            <p14:sldId id="1538"/>
            <p14:sldId id="1544"/>
            <p14:sldId id="1545"/>
            <p14:sldId id="1546"/>
            <p14:sldId id="1547"/>
            <p14:sldId id="1548"/>
            <p14:sldId id="1549"/>
            <p14:sldId id="1550"/>
            <p14:sldId id="1551"/>
            <p14:sldId id="1552"/>
            <p14:sldId id="1542"/>
            <p14:sldId id="1543"/>
            <p14:sldId id="1553"/>
            <p14:sldId id="1554"/>
            <p14:sldId id="1557"/>
            <p14:sldId id="1556"/>
            <p14:sldId id="1561"/>
            <p14:sldId id="1383"/>
            <p14:sldId id="1558"/>
            <p14:sldId id="1559"/>
            <p14:sldId id="1560"/>
            <p14:sldId id="1566"/>
            <p14:sldId id="1567"/>
            <p14:sldId id="1568"/>
            <p14:sldId id="1569"/>
            <p14:sldId id="1570"/>
            <p14:sldId id="1571"/>
            <p14:sldId id="1573"/>
            <p14:sldId id="1574"/>
            <p14:sldId id="1575"/>
            <p14:sldId id="1580"/>
            <p14:sldId id="1579"/>
            <p14:sldId id="1578"/>
            <p14:sldId id="1577"/>
            <p14:sldId id="1576"/>
            <p14:sldId id="1572"/>
            <p14:sldId id="1581"/>
            <p14:sldId id="1593"/>
            <p14:sldId id="1594"/>
            <p14:sldId id="1595"/>
            <p14:sldId id="1596"/>
            <p14:sldId id="1598"/>
            <p14:sldId id="1605"/>
            <p14:sldId id="1606"/>
            <p14:sldId id="1607"/>
            <p14:sldId id="1592"/>
            <p14:sldId id="1599"/>
            <p14:sldId id="1600"/>
            <p14:sldId id="1608"/>
            <p14:sldId id="1617"/>
          </p14:sldIdLst>
        </p14:section>
        <p14:section name="Untitled Section" id="{C99DB721-E8B1-244B-95CA-1CCB28B7EC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31" autoAdjust="0"/>
    <p:restoredTop sz="68895" autoAdjust="0"/>
  </p:normalViewPr>
  <p:slideViewPr>
    <p:cSldViewPr>
      <p:cViewPr varScale="1">
        <p:scale>
          <a:sx n="77" d="100"/>
          <a:sy n="77" d="100"/>
        </p:scale>
        <p:origin x="1980" y="78"/>
      </p:cViewPr>
      <p:guideLst/>
    </p:cSldViewPr>
  </p:slideViewPr>
  <p:outlineViewPr>
    <p:cViewPr>
      <p:scale>
        <a:sx n="33" d="100"/>
        <a:sy n="33" d="100"/>
      </p:scale>
      <p:origin x="0" y="-5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88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medical-dictionary.thefreedictionary.com</a:t>
            </a:r>
            <a:r>
              <a:rPr lang="tr-TR" dirty="0"/>
              <a:t>/</a:t>
            </a:r>
            <a:r>
              <a:rPr lang="tr-TR" dirty="0" err="1"/>
              <a:t>clearance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3664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6919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299FC905-CACA-424D-946C-ECAE58A2C0E1}" type="slidenum">
              <a:rPr lang="tr-TR" altLang="en-US" sz="1200">
                <a:latin typeface="Times New Roman" charset="0"/>
              </a:rPr>
              <a:pPr/>
              <a:t>24</a:t>
            </a:fld>
            <a:endParaRPr lang="tr-TR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3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B208FDEF-5D09-A84C-A638-173695E367D3}" type="slidenum">
              <a:rPr lang="tr-TR" altLang="en-US" sz="1200">
                <a:latin typeface="Times New Roman" charset="0"/>
              </a:rPr>
              <a:pPr/>
              <a:t>26</a:t>
            </a:fld>
            <a:endParaRPr lang="tr-TR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4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98FB2DFE-E3E0-AA48-8E7D-5DE1C6B67394}" type="slidenum">
              <a:rPr lang="tr-TR" altLang="en-US" sz="1200">
                <a:latin typeface="Times New Roman" charset="0"/>
              </a:rPr>
              <a:pPr/>
              <a:t>28</a:t>
            </a:fld>
            <a:endParaRPr lang="tr-TR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4BC6A10E-05FF-BA43-9CCD-2587865C7C72}" type="slidenum">
              <a:rPr lang="tr-TR" altLang="en-US" sz="1200">
                <a:latin typeface="Times New Roman" charset="0"/>
              </a:rPr>
              <a:pPr/>
              <a:t>29</a:t>
            </a:fld>
            <a:endParaRPr lang="tr-TR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CKD-EPI  Chronic Kidney Disease Epidemiology Collaboration; GFR  glomerular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filtration rate.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* Expressed for specified race, sex, and serum creatinine level. To convert GFR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from mL/min per 1.73 m2 to mL/s per 1.73 m2, multiply by 0.0167. We derived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equation coefficients from pooled development and internal validation data sets.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The CKD-EPI equation, expressed as a single equation, is GFR  141 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min(Scr/, 1)  max(Scr/, 1)1.209  0.993Age  1.018 [if female]  1.159 [if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black], where Scr is serum creatinine,  is 0.7 for females and 0.9 for males,  is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0.329 for females and 0.411 for males, min indicates the minimum of Scr/ or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1, and max indicates the maximum of Scr/ or 1. In this table, the multiplication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factors for race and sex are incorporated into the intercept, which results in different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intercepts for age and sex combinations.</a:t>
            </a:r>
          </a:p>
        </p:txBody>
      </p:sp>
    </p:spTree>
    <p:extLst>
      <p:ext uri="{BB962C8B-B14F-4D97-AF65-F5344CB8AC3E}">
        <p14:creationId xmlns:p14="http://schemas.microsoft.com/office/powerpoint/2010/main" val="4229780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24327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03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2C5D1257-6555-E941-B01A-2CE5F2F99EE8}" type="slidenum">
              <a:rPr lang="tr-TR" altLang="en-US" sz="1200">
                <a:latin typeface="Times New Roman" charset="0"/>
              </a:rPr>
              <a:pPr/>
              <a:t>33</a:t>
            </a:fld>
            <a:endParaRPr lang="tr-TR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9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0146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46895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5562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3397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37929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89068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sz="1200" kern="1200" dirty="0">
              <a:solidFill>
                <a:schemeClr val="tx1"/>
              </a:solidFill>
              <a:effectLst/>
              <a:latin typeface="Times New Roman" charset="-9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59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1225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5A085-FDF4-9941-9E82-74B93EC09800}" type="slidenum">
              <a:rPr lang="tr-TR" altLang="en-US"/>
              <a:pPr/>
              <a:t>62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774007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2C773-D4CE-D34C-9491-8F2B55A30136}" type="slidenum">
              <a:rPr lang="tr-TR" altLang="en-US"/>
              <a:pPr/>
              <a:t>66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242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779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2349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58207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7307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24849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0483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9pPr>
          </a:lstStyle>
          <a:p>
            <a:fld id="{9AF4F30D-000D-4A8A-A020-F30BD466F1C3}" type="slidenum">
              <a:rPr lang="tr-TR" altLang="en-US" sz="1200" smtClean="0">
                <a:latin typeface="Times New Roman" panose="02020603050405020304" pitchFamily="18" charset="0"/>
              </a:rPr>
              <a:pPr/>
              <a:t>75</a:t>
            </a:fld>
            <a:endParaRPr lang="tr-TR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903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4559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1491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3458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6845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9007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KIDNEY FUNCTION TESTS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,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r>
              <a:rPr lang="tr-TR" altLang="en-US" dirty="0">
                <a:latin typeface="Comic Sans MS" charset="0"/>
              </a:rPr>
              <a:t>URINE FORMATION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r>
              <a:rPr lang="tr-TR" altLang="en-US" dirty="0" err="1">
                <a:latin typeface="Comic Sans MS" charset="0"/>
              </a:rPr>
              <a:t>Renal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blood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flow</a:t>
            </a:r>
            <a:endParaRPr lang="tr-TR" altLang="en-US" dirty="0">
              <a:latin typeface="Comic Sans MS" charset="0"/>
            </a:endParaRPr>
          </a:p>
          <a:p>
            <a:r>
              <a:rPr lang="tr-TR" altLang="en-US" dirty="0" err="1">
                <a:latin typeface="Comic Sans MS" charset="0"/>
              </a:rPr>
              <a:t>Glomerular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filtration</a:t>
            </a:r>
            <a:endParaRPr lang="tr-TR" altLang="en-US" dirty="0">
              <a:latin typeface="Comic Sans MS" charset="0"/>
            </a:endParaRPr>
          </a:p>
          <a:p>
            <a:r>
              <a:rPr lang="tr-TR" altLang="en-US" dirty="0" err="1">
                <a:latin typeface="Comic Sans MS" charset="0"/>
              </a:rPr>
              <a:t>Tubular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reabsorption</a:t>
            </a:r>
            <a:endParaRPr lang="tr-TR" altLang="en-US" dirty="0">
              <a:latin typeface="Comic Sans MS" charset="0"/>
            </a:endParaRPr>
          </a:p>
          <a:p>
            <a:r>
              <a:rPr lang="tr-TR" altLang="en-US" dirty="0" err="1">
                <a:latin typeface="Comic Sans MS" charset="0"/>
              </a:rPr>
              <a:t>Tubular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secretion</a:t>
            </a:r>
            <a:endParaRPr lang="tr-TR" altLang="en-US" dirty="0">
              <a:latin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1758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US" sz="2400" dirty="0"/>
              <a:t>TUBUL		FUNCTION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en-US" sz="2400" dirty="0"/>
              <a:t>CORTEX</a:t>
            </a:r>
          </a:p>
          <a:p>
            <a:pPr>
              <a:buFontTx/>
              <a:buNone/>
            </a:pPr>
            <a:r>
              <a:rPr lang="tr-TR" altLang="en-US" sz="2400" dirty="0"/>
              <a:t>  PROXIMAL 		REABSORPTION (amino 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, </a:t>
            </a:r>
          </a:p>
          <a:p>
            <a:pPr>
              <a:buFontTx/>
              <a:buNone/>
            </a:pPr>
            <a:r>
              <a:rPr lang="tr-TR" altLang="en-US" sz="2400" dirty="0"/>
              <a:t>  TUBUL		</a:t>
            </a:r>
            <a:r>
              <a:rPr lang="tr-TR" altLang="en-US" sz="2400" dirty="0" err="1"/>
              <a:t>bicarbonate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glucose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phosphate</a:t>
            </a:r>
            <a:r>
              <a:rPr lang="tr-TR" altLang="en-US" sz="2400" dirty="0"/>
              <a:t>,</a:t>
            </a:r>
          </a:p>
          <a:p>
            <a:pPr>
              <a:buFontTx/>
              <a:buNone/>
            </a:pPr>
            <a:r>
              <a:rPr lang="tr-TR" altLang="en-US" sz="2400" dirty="0"/>
              <a:t>				protein,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uric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)</a:t>
            </a:r>
          </a:p>
          <a:p>
            <a:pPr>
              <a:buFontTx/>
              <a:buNone/>
            </a:pPr>
            <a:r>
              <a:rPr lang="tr-TR" altLang="en-US" sz="2400" dirty="0"/>
              <a:t>  DISTAL 		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				K, H </a:t>
            </a:r>
            <a:r>
              <a:rPr lang="tr-TR" altLang="en-US" sz="2400" dirty="0" err="1"/>
              <a:t>excretion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MEDULLA AND          </a:t>
            </a:r>
            <a:r>
              <a:rPr lang="tr-TR" altLang="en-US" sz="2400" dirty="0" err="1"/>
              <a:t>Urine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concentration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PAPILLA		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279604"/>
            <a:ext cx="3352800" cy="473075"/>
          </a:xfrm>
        </p:spPr>
        <p:txBody>
          <a:bodyPr/>
          <a:lstStyle/>
          <a:p>
            <a:r>
              <a:rPr lang="tr-TR" altLang="tr-TR" sz="20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2665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US" sz="2400" dirty="0"/>
              <a:t>LOCALISATION 	FUNCTION ABNORMALITY</a:t>
            </a:r>
            <a:br>
              <a:rPr lang="tr-TR" altLang="en-US" sz="2400" dirty="0"/>
            </a:br>
            <a:r>
              <a:rPr lang="tr-TR" altLang="en-US" sz="2400" dirty="0"/>
              <a:t>OF LESION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en-US" sz="2400" dirty="0"/>
              <a:t>CORTEX</a:t>
            </a:r>
          </a:p>
          <a:p>
            <a:pPr>
              <a:buFontTx/>
              <a:buNone/>
            </a:pPr>
            <a:r>
              <a:rPr lang="tr-TR" altLang="en-US" sz="2400" dirty="0"/>
              <a:t>  PROXIMAL 		REDUCED REABSORPTION </a:t>
            </a:r>
          </a:p>
          <a:p>
            <a:pPr>
              <a:buFontTx/>
              <a:buNone/>
            </a:pPr>
            <a:r>
              <a:rPr lang="tr-TR" altLang="en-US" sz="2400" dirty="0"/>
              <a:t>  TUBUL 		(amino 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bicarbonate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glucose</a:t>
            </a:r>
            <a:r>
              <a:rPr lang="tr-TR" altLang="en-US" sz="2400" dirty="0"/>
              <a:t>, </a:t>
            </a:r>
          </a:p>
          <a:p>
            <a:pPr>
              <a:buFontTx/>
              <a:buNone/>
            </a:pPr>
            <a:r>
              <a:rPr lang="tr-TR" altLang="en-US" sz="2400" dirty="0"/>
              <a:t>		                        </a:t>
            </a:r>
            <a:r>
              <a:rPr lang="tr-TR" altLang="en-US" sz="2400" dirty="0" err="1"/>
              <a:t>phosphate</a:t>
            </a:r>
            <a:r>
              <a:rPr lang="tr-TR" altLang="en-US" sz="2400" dirty="0"/>
              <a:t>, protein,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uric</a:t>
            </a:r>
            <a:r>
              <a:rPr lang="tr-TR" altLang="en-US" sz="2400" dirty="0"/>
              <a:t>     			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)</a:t>
            </a:r>
          </a:p>
          <a:p>
            <a:pPr>
              <a:buFontTx/>
              <a:buNone/>
            </a:pPr>
            <a:r>
              <a:rPr lang="tr-TR" altLang="en-US" sz="2400" dirty="0"/>
              <a:t>  DISTAL 	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			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K, H </a:t>
            </a:r>
            <a:r>
              <a:rPr lang="tr-TR" altLang="en-US" sz="2400" dirty="0" err="1"/>
              <a:t>excretion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MEDULLA AND 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urine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concentration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PAPILLA	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r>
              <a:rPr lang="tr-TR" altLang="en-US" sz="24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279604"/>
            <a:ext cx="3352800" cy="473075"/>
          </a:xfrm>
        </p:spPr>
        <p:txBody>
          <a:bodyPr/>
          <a:lstStyle/>
          <a:p>
            <a:r>
              <a:rPr lang="tr-TR" altLang="tr-TR" sz="20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7349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deteriorated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try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cause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damage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dysfunction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189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adequate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933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adequate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72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4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Removal of a substance from the blood, for example, 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702030302020204" pitchFamily="66" charset="0"/>
              </a:rPr>
              <a:t>b</a:t>
            </a:r>
            <a:r>
              <a:rPr lang="en-US" sz="2400" dirty="0">
                <a:latin typeface="Comic Sans MS" panose="030F0702030302020204" pitchFamily="66" charset="0"/>
              </a:rPr>
              <a:t>y renal </a:t>
            </a:r>
            <a:r>
              <a:rPr lang="tr-TR" sz="2400" dirty="0" err="1">
                <a:latin typeface="Comic Sans MS" panose="030F0702030302020204" pitchFamily="66" charset="0"/>
              </a:rPr>
              <a:t>exc</a:t>
            </a:r>
            <a:r>
              <a:rPr lang="en-US" sz="2400" dirty="0" err="1">
                <a:latin typeface="Comic Sans MS" panose="030F0702030302020204" pitchFamily="66" charset="0"/>
              </a:rPr>
              <a:t>retion</a:t>
            </a:r>
            <a:r>
              <a:rPr lang="en-US" sz="2400" dirty="0">
                <a:latin typeface="Comic Sans MS" panose="030F0702030302020204" pitchFamily="66" charset="0"/>
              </a:rPr>
              <a:t>,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Expressed in terms of the volume flow of arterial blood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plasma that would contain the 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amount of substance 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remo</a:t>
            </a:r>
            <a:r>
              <a:rPr lang="tr-TR" sz="2400" dirty="0">
                <a:latin typeface="Comic Sans MS" panose="030F0702030302020204" pitchFamily="66" charset="0"/>
              </a:rPr>
              <a:t>v</a:t>
            </a:r>
            <a:r>
              <a:rPr lang="en-US" sz="2400" dirty="0" err="1">
                <a:latin typeface="Comic Sans MS" panose="030F0702030302020204" pitchFamily="66" charset="0"/>
              </a:rPr>
              <a:t>ed</a:t>
            </a:r>
            <a:r>
              <a:rPr lang="en-US" sz="2400" dirty="0">
                <a:latin typeface="Comic Sans MS" panose="030F0702030302020204" pitchFamily="66" charset="0"/>
              </a:rPr>
              <a:t> per unit of time; measured in mL/min. 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Volume/Time, </a:t>
            </a:r>
            <a:r>
              <a:rPr lang="tr-TR" sz="2400" dirty="0" err="1">
                <a:latin typeface="Comic Sans MS" panose="030F0702030302020204" pitchFamily="66" charset="0"/>
              </a:rPr>
              <a:t>liter</a:t>
            </a:r>
            <a:r>
              <a:rPr lang="tr-TR" sz="2400" dirty="0">
                <a:latin typeface="Comic Sans MS" panose="030F0702030302020204" pitchFamily="66" charset="0"/>
              </a:rPr>
              <a:t>/</a:t>
            </a:r>
            <a:r>
              <a:rPr lang="tr-TR" sz="2400" dirty="0" err="1">
                <a:latin typeface="Comic Sans MS" panose="030F0702030302020204" pitchFamily="66" charset="0"/>
              </a:rPr>
              <a:t>day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N</a:t>
            </a:r>
            <a:r>
              <a:rPr lang="en-US" sz="2400" dirty="0" err="1">
                <a:latin typeface="Comic Sans MS" panose="030F0702030302020204" pitchFamily="66" charset="0"/>
              </a:rPr>
              <a:t>ormal</a:t>
            </a:r>
            <a:r>
              <a:rPr lang="en-US" sz="2400" dirty="0">
                <a:latin typeface="Comic Sans MS" panose="030F0702030302020204" pitchFamily="66" charset="0"/>
              </a:rPr>
              <a:t> values are commonly expressed per 1.73 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 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body surface area.</a:t>
            </a:r>
            <a:endParaRPr lang="en-US" sz="24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52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4400" dirty="0">
                <a:latin typeface="Comic Sans MS" panose="030F0702030302020204" pitchFamily="66" charset="0"/>
              </a:rPr>
              <a:t>GLOMERULAR FILTRATION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ABOUT 18-20% (FILTRATION FRACTION) OF BLOOD FLOW IS FILTRATED TO GLOMERULI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MAYBE THE MOST IMPORTANT KIDNEY FUNCTION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FREQUENT UNIT ml/</a:t>
            </a:r>
            <a:r>
              <a:rPr lang="tr-TR" altLang="en-US" sz="2400" dirty="0" err="1">
                <a:latin typeface="Comic Sans MS" panose="030F0702030302020204" pitchFamily="66" charset="0"/>
              </a:rPr>
              <a:t>min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NORMAL VALUE 70-145 ml/</a:t>
            </a:r>
            <a:r>
              <a:rPr lang="tr-TR" altLang="en-US" sz="2400" dirty="0" err="1">
                <a:latin typeface="Comic Sans MS" panose="030F0702030302020204" pitchFamily="66" charset="0"/>
              </a:rPr>
              <a:t>min</a:t>
            </a:r>
            <a:r>
              <a:rPr lang="tr-TR" altLang="en-US" sz="2400" dirty="0">
                <a:latin typeface="Comic Sans MS" panose="030F0702030302020204" pitchFamily="66" charset="0"/>
              </a:rPr>
              <a:t>/1.73 m</a:t>
            </a:r>
            <a:r>
              <a:rPr lang="tr-TR" altLang="en-US" sz="2400" baseline="30000" dirty="0">
                <a:latin typeface="Comic Sans MS" panose="030F0702030302020204" pitchFamily="66" charset="0"/>
              </a:rPr>
              <a:t>2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DECREASES BY AGE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CLEARENCE FORMULAS USED IN DAILY PRACTICE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60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806996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r>
              <a:rPr lang="tr-TR" altLang="en-US" dirty="0">
                <a:latin typeface="Comic Sans MS" panose="030F0702030302020204" pitchFamily="66" charset="0"/>
              </a:rPr>
              <a:t> (ml/</a:t>
            </a:r>
            <a:r>
              <a:rPr lang="tr-TR" altLang="en-US" dirty="0" err="1">
                <a:latin typeface="Comic Sans MS" panose="030F0702030302020204" pitchFamily="66" charset="0"/>
              </a:rPr>
              <a:t>minute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Daily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volüme (ml)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sz="28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1440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24 </a:t>
            </a:r>
            <a:r>
              <a:rPr lang="tr-TR" altLang="en-US" sz="2800" dirty="0" err="1">
                <a:latin typeface="Comic Sans MS" panose="030F0702030302020204" pitchFamily="66" charset="0"/>
              </a:rPr>
              <a:t>hours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collection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140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Why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Best </a:t>
            </a:r>
            <a:r>
              <a:rPr lang="tr-TR" altLang="en-US" dirty="0" err="1">
                <a:latin typeface="Comic Sans MS" panose="030F0702030302020204" pitchFamily="66" charset="0"/>
              </a:rPr>
              <a:t>substance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reflecting</a:t>
            </a:r>
            <a:r>
              <a:rPr lang="tr-TR" altLang="en-US" dirty="0">
                <a:latin typeface="Comic Sans MS" panose="030F0702030302020204" pitchFamily="66" charset="0"/>
              </a:rPr>
              <a:t> GFR in </a:t>
            </a:r>
            <a:r>
              <a:rPr lang="tr-TR" altLang="en-US" dirty="0" err="1">
                <a:latin typeface="Comic Sans MS" panose="030F0702030302020204" pitchFamily="66" charset="0"/>
              </a:rPr>
              <a:t>practice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http://</a:t>
            </a:r>
            <a:r>
              <a:rPr lang="tr-TR" altLang="tr-TR" sz="4000" dirty="0" err="1">
                <a:latin typeface="Comic Sans MS" charset="0"/>
                <a:ea typeface="Comic Sans MS" charset="0"/>
                <a:cs typeface="Comic Sans MS" charset="0"/>
              </a:rPr>
              <a:t>tekinakpolat.com</a:t>
            </a:r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/pratik-</a:t>
            </a:r>
            <a:r>
              <a:rPr lang="tr-TR" altLang="tr-TR" sz="4000" dirty="0" err="1">
                <a:latin typeface="Comic Sans MS" charset="0"/>
                <a:ea typeface="Comic Sans MS" charset="0"/>
                <a:cs typeface="Comic Sans MS" charset="0"/>
              </a:rPr>
              <a:t>nefroloji</a:t>
            </a:r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23" y="1570800"/>
            <a:ext cx="8482638" cy="46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level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Important</a:t>
            </a:r>
            <a:r>
              <a:rPr lang="tr-TR" altLang="en-US" dirty="0">
                <a:latin typeface="Comic Sans MS" panose="030F0702030302020204" pitchFamily="66" charset="0"/>
              </a:rPr>
              <a:t> in </a:t>
            </a:r>
            <a:r>
              <a:rPr lang="tr-TR" altLang="en-US" dirty="0" err="1">
                <a:latin typeface="Comic Sans MS" panose="030F0702030302020204" pitchFamily="66" charset="0"/>
              </a:rPr>
              <a:t>the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diagnosis</a:t>
            </a:r>
            <a:r>
              <a:rPr lang="tr-TR" altLang="en-US" dirty="0">
                <a:latin typeface="Comic Sans MS" panose="030F0702030302020204" pitchFamily="66" charset="0"/>
              </a:rPr>
              <a:t> but </a:t>
            </a:r>
            <a:r>
              <a:rPr lang="tr-TR" altLang="en-US" dirty="0" err="1">
                <a:latin typeface="Comic Sans MS" panose="030F0702030302020204" pitchFamily="66" charset="0"/>
              </a:rPr>
              <a:t>should</a:t>
            </a:r>
            <a:r>
              <a:rPr lang="tr-TR" altLang="en-US" dirty="0">
                <a:latin typeface="Comic Sans MS" panose="030F0702030302020204" pitchFamily="66" charset="0"/>
              </a:rPr>
              <a:t> be </a:t>
            </a:r>
            <a:r>
              <a:rPr lang="tr-TR" altLang="en-US" dirty="0" err="1">
                <a:latin typeface="Comic Sans MS" panose="030F0702030302020204" pitchFamily="66" charset="0"/>
              </a:rPr>
              <a:t>considered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carefully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It</a:t>
            </a:r>
            <a:r>
              <a:rPr lang="tr-TR" altLang="en-US" dirty="0">
                <a:latin typeface="Comic Sans MS" panose="030F0702030302020204" pitchFamily="66" charset="0"/>
              </a:rPr>
              <a:t> can be </a:t>
            </a:r>
            <a:r>
              <a:rPr lang="tr-TR" altLang="en-US" dirty="0" err="1">
                <a:latin typeface="Comic Sans MS" panose="030F0702030302020204" pitchFamily="66" charset="0"/>
              </a:rPr>
              <a:t>inadequate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alone</a:t>
            </a:r>
            <a:r>
              <a:rPr lang="tr-TR" altLang="en-US" dirty="0">
                <a:latin typeface="Comic Sans MS" panose="030F0702030302020204" pitchFamily="66" charset="0"/>
              </a:rPr>
              <a:t> in </a:t>
            </a:r>
            <a:r>
              <a:rPr lang="tr-TR" altLang="en-US" dirty="0" err="1">
                <a:latin typeface="Comic Sans MS" panose="030F0702030302020204" pitchFamily="66" charset="0"/>
              </a:rPr>
              <a:t>the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follow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up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Best </a:t>
            </a:r>
            <a:r>
              <a:rPr lang="tr-TR" altLang="en-US" dirty="0" err="1">
                <a:latin typeface="Comic Sans MS" panose="030F0702030302020204" pitchFamily="66" charset="0"/>
              </a:rPr>
              <a:t>substance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reflecting</a:t>
            </a:r>
            <a:r>
              <a:rPr lang="tr-TR" altLang="en-US" dirty="0">
                <a:latin typeface="Comic Sans MS" panose="030F0702030302020204" pitchFamily="66" charset="0"/>
              </a:rPr>
              <a:t> GFR in </a:t>
            </a:r>
            <a:r>
              <a:rPr lang="tr-TR" altLang="en-US" dirty="0" err="1">
                <a:latin typeface="Comic Sans MS" panose="030F0702030302020204" pitchFamily="66" charset="0"/>
              </a:rPr>
              <a:t>practice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08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800" dirty="0" err="1">
                <a:latin typeface="Comic Sans MS" panose="030F0702030302020204" pitchFamily="66" charset="0"/>
              </a:rPr>
              <a:t>Measurement</a:t>
            </a:r>
            <a:r>
              <a:rPr lang="tr-TR" altLang="en-US" sz="4800" dirty="0">
                <a:latin typeface="Comic Sans MS" panose="030F0702030302020204" pitchFamily="66" charset="0"/>
              </a:rPr>
              <a:t> of GFR </a:t>
            </a:r>
            <a:br>
              <a:rPr lang="tr-TR" altLang="en-US" sz="4800" dirty="0">
                <a:latin typeface="Comic Sans MS" panose="030F0702030302020204" pitchFamily="66" charset="0"/>
              </a:rPr>
            </a:br>
            <a:r>
              <a:rPr lang="tr-TR" altLang="en-US" sz="4800" dirty="0">
                <a:latin typeface="Comic Sans MS" panose="030F0702030302020204" pitchFamily="66" charset="0"/>
              </a:rPr>
              <a:t>(</a:t>
            </a:r>
            <a:r>
              <a:rPr lang="tr-TR" altLang="en-US" sz="4800" dirty="0" err="1">
                <a:latin typeface="Comic Sans MS" panose="030F0702030302020204" pitchFamily="66" charset="0"/>
              </a:rPr>
              <a:t>In</a:t>
            </a:r>
            <a:r>
              <a:rPr lang="tr-TR" altLang="en-US" sz="4800" dirty="0">
                <a:latin typeface="Comic Sans MS" panose="030F0702030302020204" pitchFamily="66" charset="0"/>
              </a:rPr>
              <a:t> </a:t>
            </a:r>
            <a:r>
              <a:rPr lang="tr-TR" altLang="en-US" sz="4800" dirty="0" err="1">
                <a:latin typeface="Comic Sans MS" panose="030F0702030302020204" pitchFamily="66" charset="0"/>
              </a:rPr>
              <a:t>practice</a:t>
            </a:r>
            <a:r>
              <a:rPr lang="tr-TR" altLang="en-US" sz="4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BUN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There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are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affecting</a:t>
            </a:r>
            <a:r>
              <a:rPr lang="tr-TR" altLang="en-US" dirty="0">
                <a:latin typeface="Comic Sans MS" panose="030F0702030302020204" pitchFamily="66" charset="0"/>
              </a:rPr>
              <a:t> BUN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Factors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increasing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plasma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creatinine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level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6627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altLang="en-US" sz="2000" dirty="0" err="1">
                <a:latin typeface="Comic Sans MS" panose="030F0702030302020204" pitchFamily="66" charset="0"/>
              </a:rPr>
              <a:t>Increased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muscle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mass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Acute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muscle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injury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>
                <a:latin typeface="Comic Sans MS" panose="030F0702030302020204" pitchFamily="66" charset="0"/>
              </a:rPr>
              <a:t>Meal </a:t>
            </a:r>
            <a:r>
              <a:rPr lang="tr-TR" altLang="en-US" sz="2000" dirty="0" err="1">
                <a:latin typeface="Comic Sans MS" panose="030F0702030302020204" pitchFamily="66" charset="0"/>
              </a:rPr>
              <a:t>consisting</a:t>
            </a:r>
            <a:r>
              <a:rPr lang="tr-TR" altLang="en-US" sz="2000" dirty="0">
                <a:latin typeface="Comic Sans MS" panose="030F0702030302020204" pitchFamily="66" charset="0"/>
              </a:rPr>
              <a:t> of </a:t>
            </a:r>
            <a:r>
              <a:rPr lang="tr-TR" altLang="en-US" sz="2000" dirty="0" err="1">
                <a:latin typeface="Comic Sans MS" panose="030F0702030302020204" pitchFamily="66" charset="0"/>
              </a:rPr>
              <a:t>excess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meat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Cimetidine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Triamterene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Spironolactone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Amiloride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Probenecid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Trimethoprim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Other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medicines</a:t>
            </a:r>
            <a:r>
              <a:rPr lang="tr-TR" altLang="en-US" sz="2000" dirty="0">
                <a:latin typeface="Comic Sans MS" panose="030F0702030302020204" pitchFamily="66" charset="0"/>
              </a:rPr>
              <a:t> (</a:t>
            </a:r>
            <a:r>
              <a:rPr lang="tr-TR" altLang="en-US" sz="2000" dirty="0" err="1">
                <a:latin typeface="Comic Sans MS" panose="030F0702030302020204" pitchFamily="66" charset="0"/>
              </a:rPr>
              <a:t>Barbiturates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cephalosporins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ascorbik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acid</a:t>
            </a:r>
            <a:r>
              <a:rPr lang="tr-TR" altLang="en-US" sz="2000" dirty="0">
                <a:latin typeface="Comic Sans MS" panose="030F0702030302020204" pitchFamily="66" charset="0"/>
              </a:rPr>
              <a:t>)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Piruvic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acid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Ketones</a:t>
            </a:r>
            <a:r>
              <a:rPr lang="tr-TR" altLang="en-US" sz="2000" dirty="0">
                <a:latin typeface="Comic Sans MS" panose="030F0702030302020204" pitchFamily="66" charset="0"/>
              </a:rPr>
              <a:t> (</a:t>
            </a:r>
            <a:r>
              <a:rPr lang="tr-TR" altLang="en-US" sz="2000" dirty="0" err="1">
                <a:latin typeface="Comic Sans MS" panose="030F0702030302020204" pitchFamily="66" charset="0"/>
              </a:rPr>
              <a:t>Diabetic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ketoacidosis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alcohol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poisoning</a:t>
            </a:r>
            <a:r>
              <a:rPr lang="tr-TR" altLang="en-US" sz="2000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642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Factors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decreasing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plasma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creatinine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level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7651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altLang="en-US" sz="2800" dirty="0" err="1">
                <a:latin typeface="Comic Sans MS" panose="030F0702030302020204" pitchFamily="66" charset="0"/>
              </a:rPr>
              <a:t>Decreased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muscle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mass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elderly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atrophy</a:t>
            </a:r>
            <a:r>
              <a:rPr lang="tr-TR" altLang="en-US" sz="2800" dirty="0">
                <a:latin typeface="Comic Sans MS" panose="030F0702030302020204" pitchFamily="66" charset="0"/>
              </a:rPr>
              <a:t>,  </a:t>
            </a:r>
            <a:r>
              <a:rPr lang="tr-TR" altLang="en-US" sz="2800" dirty="0" err="1">
                <a:latin typeface="Comic Sans MS" panose="030F0702030302020204" pitchFamily="66" charset="0"/>
              </a:rPr>
              <a:t>malnutrition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children</a:t>
            </a:r>
            <a:r>
              <a:rPr lang="tr-TR" altLang="en-US" sz="2800" dirty="0">
                <a:latin typeface="Comic Sans MS" panose="030F0702030302020204" pitchFamily="66" charset="0"/>
              </a:rPr>
              <a:t>) 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Pregnancy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Inapproppriate</a:t>
            </a:r>
            <a:r>
              <a:rPr lang="tr-TR" altLang="en-US" sz="2800" dirty="0">
                <a:latin typeface="Comic Sans MS" panose="030F0702030302020204" pitchFamily="66" charset="0"/>
              </a:rPr>
              <a:t> ADH </a:t>
            </a:r>
            <a:r>
              <a:rPr lang="tr-TR" altLang="en-US" sz="2800" dirty="0" err="1">
                <a:latin typeface="Comic Sans MS" panose="030F0702030302020204" pitchFamily="66" charset="0"/>
              </a:rPr>
              <a:t>syndrome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Massive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blood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transfusion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Sepsis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Liver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disease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Fluid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overload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24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902030302020204" pitchFamily="66" charset="0"/>
              </a:rPr>
              <a:t>Creatinine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clearence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formulas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By</a:t>
            </a:r>
            <a:r>
              <a:rPr lang="tr-TR" altLang="en-US" dirty="0">
                <a:latin typeface="Comic Sans MS" panose="030F0702030302020204" pitchFamily="66" charset="0"/>
              </a:rPr>
              <a:t> 24 </a:t>
            </a:r>
            <a:r>
              <a:rPr lang="tr-TR" altLang="en-US" dirty="0" err="1">
                <a:latin typeface="Comic Sans MS" panose="030F0702030302020204" pitchFamily="66" charset="0"/>
              </a:rPr>
              <a:t>hours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urine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collection</a:t>
            </a:r>
            <a:endParaRPr lang="en-US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Only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with</a:t>
            </a:r>
            <a:r>
              <a:rPr lang="tr-TR" altLang="en-US" dirty="0">
                <a:latin typeface="Comic Sans MS" panose="030F0902030302020204" pitchFamily="66" charset="0"/>
              </a:rPr>
              <a:t> serum </a:t>
            </a:r>
            <a:r>
              <a:rPr lang="tr-TR" altLang="en-US" dirty="0" err="1">
                <a:latin typeface="Comic Sans MS" panose="030F0902030302020204" pitchFamily="66" charset="0"/>
              </a:rPr>
              <a:t>creatinine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Cockroft-Gault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MDRD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CKD-EPI</a:t>
            </a:r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Other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57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806996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r>
              <a:rPr lang="tr-TR" altLang="en-US" dirty="0">
                <a:latin typeface="Comic Sans MS" panose="030F0702030302020204" pitchFamily="66" charset="0"/>
              </a:rPr>
              <a:t> (ml/</a:t>
            </a:r>
            <a:r>
              <a:rPr lang="tr-TR" altLang="en-US" dirty="0" err="1">
                <a:latin typeface="Comic Sans MS" panose="030F0702030302020204" pitchFamily="66" charset="0"/>
              </a:rPr>
              <a:t>minute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Daily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volüme (ml)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sz="28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1440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24 </a:t>
            </a:r>
            <a:r>
              <a:rPr lang="tr-TR" altLang="en-US" sz="2800" dirty="0" err="1">
                <a:latin typeface="Comic Sans MS" panose="030F0702030302020204" pitchFamily="66" charset="0"/>
              </a:rPr>
              <a:t>hours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collection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678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734988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r>
              <a:rPr lang="tr-TR" altLang="en-US" dirty="0">
                <a:latin typeface="Comic Sans MS" panose="030F0702030302020204" pitchFamily="66" charset="0"/>
              </a:rPr>
              <a:t> (ml/</a:t>
            </a:r>
            <a:r>
              <a:rPr lang="tr-TR" altLang="en-US" dirty="0" err="1">
                <a:latin typeface="Comic Sans MS" panose="030F0702030302020204" pitchFamily="66" charset="0"/>
              </a:rPr>
              <a:t>minute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u="sng" dirty="0"/>
          </a:p>
          <a:p>
            <a:pPr algn="ctr">
              <a:buFontTx/>
              <a:buNone/>
            </a:pPr>
            <a:r>
              <a:rPr lang="tr-TR" altLang="en-US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(140-Age)(ideal </a:t>
            </a:r>
            <a:r>
              <a:rPr lang="tr-TR" altLang="en-US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weight</a:t>
            </a:r>
            <a:r>
              <a:rPr lang="tr-TR" altLang="en-US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72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  <a:p>
            <a:pPr algn="ctr"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Only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with</a:t>
            </a:r>
            <a:r>
              <a:rPr lang="tr-TR" altLang="en-US" dirty="0">
                <a:latin typeface="Comic Sans MS" panose="030F0902030302020204" pitchFamily="66" charset="0"/>
              </a:rPr>
              <a:t> serum </a:t>
            </a:r>
            <a:r>
              <a:rPr lang="tr-TR" altLang="en-US" dirty="0" err="1">
                <a:latin typeface="Comic Sans MS" panose="030F0902030302020204" pitchFamily="66" charset="0"/>
              </a:rPr>
              <a:t>creatinine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(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Cockcroft-Gault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formula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057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 err="1">
                <a:latin typeface="Comic Sans MS" panose="030F0702030302020204" pitchFamily="66" charset="0"/>
              </a:rPr>
              <a:t>Values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obtained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by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this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formula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must</a:t>
            </a:r>
            <a:r>
              <a:rPr lang="tr-TR" altLang="en-US" sz="2400" dirty="0"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</a:rPr>
              <a:t>decreased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by</a:t>
            </a:r>
            <a:r>
              <a:rPr lang="tr-TR" altLang="en-US" sz="2400" dirty="0">
                <a:latin typeface="Comic Sans MS" panose="030F0702030302020204" pitchFamily="66" charset="0"/>
              </a:rPr>
              <a:t> 15%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woman</a:t>
            </a:r>
            <a:r>
              <a:rPr lang="tr-TR" altLang="en-US" sz="2400" dirty="0">
                <a:latin typeface="Comic Sans MS" panose="030F0702030302020204" pitchFamily="66" charset="0"/>
              </a:rPr>
              <a:t>, 20-40%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plegic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patients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This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formula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is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valid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stable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kidney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functions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Cannot</a:t>
            </a:r>
            <a:r>
              <a:rPr lang="tr-TR" altLang="en-US" sz="2400" dirty="0"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</a:rPr>
              <a:t>used</a:t>
            </a:r>
            <a:r>
              <a:rPr lang="tr-TR" altLang="en-US" sz="2400" dirty="0"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conditions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which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kidney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functions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changing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rapidly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such</a:t>
            </a:r>
            <a:r>
              <a:rPr lang="tr-TR" altLang="en-US" sz="2400" dirty="0">
                <a:latin typeface="Comic Sans MS" panose="030F0702030302020204" pitchFamily="66" charset="0"/>
              </a:rPr>
              <a:t> as </a:t>
            </a:r>
            <a:r>
              <a:rPr lang="tr-TR" altLang="en-US" sz="2400" dirty="0" err="1">
                <a:latin typeface="Comic Sans MS" panose="030F0702030302020204" pitchFamily="66" charset="0"/>
              </a:rPr>
              <a:t>development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or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recovery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phases</a:t>
            </a:r>
            <a:r>
              <a:rPr lang="tr-TR" altLang="en-US" sz="2400" dirty="0">
                <a:latin typeface="Comic Sans MS" panose="030F0702030302020204" pitchFamily="66" charset="0"/>
              </a:rPr>
              <a:t> of </a:t>
            </a:r>
            <a:r>
              <a:rPr lang="tr-TR" altLang="en-US" sz="2400" dirty="0" err="1">
                <a:latin typeface="Comic Sans MS" panose="030F0702030302020204" pitchFamily="66" charset="0"/>
              </a:rPr>
              <a:t>acute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kidney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injury</a:t>
            </a:r>
            <a:r>
              <a:rPr lang="tr-TR" altLang="en-US" sz="2400" dirty="0">
                <a:latin typeface="Comic Sans MS" panose="030F0702030302020204" pitchFamily="66" charset="0"/>
              </a:rPr>
              <a:t>; 24 </a:t>
            </a:r>
            <a:r>
              <a:rPr lang="tr-TR" altLang="en-US" sz="2400" dirty="0" err="1">
                <a:latin typeface="Comic Sans MS" panose="030F0702030302020204" pitchFamily="66" charset="0"/>
              </a:rPr>
              <a:t>hours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must</a:t>
            </a:r>
            <a:r>
              <a:rPr lang="tr-TR" altLang="en-US" sz="2400" dirty="0"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</a:rPr>
              <a:t>collected</a:t>
            </a:r>
            <a:r>
              <a:rPr lang="tr-TR" altLang="en-US" sz="2400" dirty="0"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these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patients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GFR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must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accepted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as &lt;10 ml/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min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oliguric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patients</a:t>
            </a:r>
            <a:endParaRPr lang="tr-TR" altLang="en-US" sz="2400" dirty="0">
              <a:solidFill>
                <a:srgbClr val="FAFD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7674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MDRD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2047875"/>
            <a:ext cx="8986837" cy="4251325"/>
          </a:xfrm>
        </p:spPr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GFD= 186 X ([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Scr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] 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-1.154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X ([Age] 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-0.203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X (0.742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if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female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GFR: mg/ml/1.73 m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2</a:t>
            </a:r>
            <a:endParaRPr lang="tr-TR" altLang="en-US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[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Scr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]: serum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level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, mg/dl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 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Note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: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Must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multiplied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by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1.21 in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Blacks</a:t>
            </a:r>
            <a:endParaRPr lang="tr-TR" altLang="en-US" sz="24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11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30188"/>
            <a:ext cx="78486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615113"/>
            <a:ext cx="7200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>
                <a:latin typeface="Comic Sans MS" charset="-94"/>
              </a:rPr>
              <a:t>At </a:t>
            </a:r>
            <a:r>
              <a:rPr lang="tr-TR" altLang="tr-TR" sz="4800" dirty="0" err="1">
                <a:latin typeface="Comic Sans MS" charset="-94"/>
              </a:rPr>
              <a:t>the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end</a:t>
            </a:r>
            <a:r>
              <a:rPr lang="tr-TR" altLang="tr-TR" sz="4800" dirty="0">
                <a:latin typeface="Comic Sans MS" charset="-94"/>
              </a:rPr>
              <a:t> of </a:t>
            </a:r>
            <a:r>
              <a:rPr lang="tr-TR" altLang="tr-TR" sz="4800" dirty="0" err="1">
                <a:latin typeface="Comic Sans MS" charset="-94"/>
              </a:rPr>
              <a:t>this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lecture</a:t>
            </a:r>
            <a:endParaRPr lang="tr-TR" altLang="tr-TR" sz="4800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YOU WILL LEARN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Basic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renal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rate (GFR),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Common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problems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practice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test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what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CKD-EPI </a:t>
            </a:r>
            <a:r>
              <a:rPr lang="en-US" dirty="0" err="1">
                <a:latin typeface="Comic Sans MS" panose="030F0702030302020204" pitchFamily="66" charset="0"/>
              </a:rPr>
              <a:t>formul</a:t>
            </a:r>
            <a:r>
              <a:rPr lang="tr-TR" dirty="0">
                <a:latin typeface="Comic Sans MS" panose="030F0702030302020204" pitchFamily="66" charset="0"/>
              </a:rPr>
              <a:t>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GFD = 141 × min (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/κ, 1)</a:t>
            </a:r>
            <a:r>
              <a:rPr lang="en-US" sz="2800" baseline="30000" dirty="0">
                <a:latin typeface="Comic Sans MS" panose="030F0702030302020204" pitchFamily="66" charset="0"/>
              </a:rPr>
              <a:t>α</a:t>
            </a:r>
            <a:r>
              <a:rPr lang="en-US" sz="2800" dirty="0">
                <a:latin typeface="Comic Sans MS" panose="030F0702030302020204" pitchFamily="66" charset="0"/>
              </a:rPr>
              <a:t> × max(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/κ, 1)</a:t>
            </a:r>
            <a:r>
              <a:rPr lang="en-US" sz="2800" baseline="30000" dirty="0">
                <a:latin typeface="Comic Sans MS" panose="030F0702030302020204" pitchFamily="66" charset="0"/>
              </a:rPr>
              <a:t>-1.209</a:t>
            </a:r>
            <a:r>
              <a:rPr lang="en-US" sz="2800" dirty="0">
                <a:latin typeface="Comic Sans MS" panose="030F0702030302020204" pitchFamily="66" charset="0"/>
              </a:rPr>
              <a:t> × 0.993</a:t>
            </a:r>
            <a:r>
              <a:rPr lang="en-US" sz="2800" baseline="30000" dirty="0">
                <a:latin typeface="Comic Sans MS" panose="030F0702030302020204" pitchFamily="66" charset="0"/>
              </a:rPr>
              <a:t>Yaş</a:t>
            </a:r>
            <a:r>
              <a:rPr lang="en-US" sz="2800" dirty="0">
                <a:latin typeface="Comic Sans MS" panose="030F0702030302020204" pitchFamily="66" charset="0"/>
              </a:rPr>
              <a:t> × 1.018 [</a:t>
            </a:r>
            <a:r>
              <a:rPr lang="tr-TR" sz="2800" dirty="0" err="1">
                <a:latin typeface="Comic Sans MS" panose="030F0702030302020204" pitchFamily="66" charset="0"/>
              </a:rPr>
              <a:t>if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female</a:t>
            </a:r>
            <a:r>
              <a:rPr lang="en-US" sz="2800" dirty="0">
                <a:latin typeface="Comic Sans MS" panose="030F0702030302020204" pitchFamily="66" charset="0"/>
              </a:rPr>
              <a:t>] × 1.159 [</a:t>
            </a:r>
            <a:r>
              <a:rPr lang="tr-TR" sz="2800" dirty="0">
                <a:latin typeface="Comic Sans MS" panose="030F0702030302020204" pitchFamily="66" charset="0"/>
              </a:rPr>
              <a:t>in </a:t>
            </a:r>
            <a:r>
              <a:rPr lang="tr-TR" sz="2800" dirty="0" err="1">
                <a:latin typeface="Comic Sans MS" panose="030F0702030302020204" pitchFamily="66" charset="0"/>
              </a:rPr>
              <a:t>Blacks</a:t>
            </a:r>
            <a:r>
              <a:rPr lang="en-US" sz="2800" dirty="0">
                <a:latin typeface="Comic Sans MS" panose="030F0702030302020204" pitchFamily="66" charset="0"/>
              </a:rPr>
              <a:t>]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GFD: ml/</a:t>
            </a:r>
            <a:r>
              <a:rPr lang="tr-TR" sz="2800" dirty="0" err="1">
                <a:latin typeface="Comic Sans MS" panose="030F0702030302020204" pitchFamily="66" charset="0"/>
              </a:rPr>
              <a:t>min</a:t>
            </a:r>
            <a:r>
              <a:rPr lang="tr-TR" sz="2800" dirty="0">
                <a:latin typeface="Comic Sans MS" panose="030F0702030302020204" pitchFamily="66" charset="0"/>
              </a:rPr>
              <a:t>/1.73 m</a:t>
            </a:r>
            <a:r>
              <a:rPr lang="tr-TR" sz="2800" baseline="30000" dirty="0">
                <a:latin typeface="Comic Sans MS" panose="030F0702030302020204" pitchFamily="66" charset="0"/>
              </a:rPr>
              <a:t>2   </a:t>
            </a:r>
            <a:r>
              <a:rPr lang="tr-TR" sz="2800" dirty="0">
                <a:latin typeface="Comic Sans MS" panose="030F0702030302020204" pitchFamily="66" charset="0"/>
              </a:rPr>
              <a:t>[</a:t>
            </a:r>
            <a:r>
              <a:rPr lang="tr-TR" sz="2800" dirty="0" err="1">
                <a:latin typeface="Comic Sans MS" panose="030F0702030302020204" pitchFamily="66" charset="0"/>
              </a:rPr>
              <a:t>Scr</a:t>
            </a:r>
            <a:r>
              <a:rPr lang="tr-TR" sz="2800" dirty="0">
                <a:latin typeface="Comic Sans MS" panose="030F0702030302020204" pitchFamily="66" charset="0"/>
              </a:rPr>
              <a:t>]: serum </a:t>
            </a:r>
            <a:r>
              <a:rPr lang="tr-TR" sz="2800" dirty="0" err="1">
                <a:latin typeface="Comic Sans MS" panose="030F0702030302020204" pitchFamily="66" charset="0"/>
              </a:rPr>
              <a:t>creatinine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level</a:t>
            </a:r>
            <a:r>
              <a:rPr lang="tr-TR" sz="2800" dirty="0">
                <a:latin typeface="Comic Sans MS" panose="030F0702030302020204" pitchFamily="66" charset="0"/>
              </a:rPr>
              <a:t>, mg/dl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κ: </a:t>
            </a:r>
            <a:r>
              <a:rPr lang="tr-TR" sz="2800" dirty="0" err="1">
                <a:latin typeface="Comic Sans MS" panose="030F0702030302020204" pitchFamily="66" charset="0"/>
              </a:rPr>
              <a:t>Female</a:t>
            </a:r>
            <a:r>
              <a:rPr lang="en-US" sz="2800" dirty="0">
                <a:latin typeface="Comic Sans MS" panose="030F0702030302020204" pitchFamily="66" charset="0"/>
              </a:rPr>
              <a:t> 0.7, </a:t>
            </a:r>
            <a:r>
              <a:rPr lang="tr-TR" sz="2800" dirty="0">
                <a:latin typeface="Comic Sans MS" panose="030F0702030302020204" pitchFamily="66" charset="0"/>
              </a:rPr>
              <a:t>Male</a:t>
            </a:r>
            <a:r>
              <a:rPr lang="en-US" sz="2800" dirty="0">
                <a:latin typeface="Comic Sans MS" panose="030F0702030302020204" pitchFamily="66" charset="0"/>
              </a:rPr>
              <a:t> 0.9 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α: </a:t>
            </a:r>
            <a:r>
              <a:rPr lang="tr-TR" sz="2800" dirty="0" err="1">
                <a:latin typeface="Comic Sans MS" panose="030F0702030302020204" pitchFamily="66" charset="0"/>
              </a:rPr>
              <a:t>Female</a:t>
            </a:r>
            <a:r>
              <a:rPr lang="en-US" sz="2800" dirty="0">
                <a:latin typeface="Comic Sans MS" panose="030F0702030302020204" pitchFamily="66" charset="0"/>
              </a:rPr>
              <a:t> -0.329,  </a:t>
            </a:r>
            <a:r>
              <a:rPr lang="tr-TR" sz="2800" dirty="0">
                <a:latin typeface="Comic Sans MS" panose="030F0702030302020204" pitchFamily="66" charset="0"/>
              </a:rPr>
              <a:t>Mail</a:t>
            </a:r>
            <a:r>
              <a:rPr lang="en-US" sz="2800" dirty="0">
                <a:latin typeface="Comic Sans MS" panose="030F0702030302020204" pitchFamily="66" charset="0"/>
              </a:rPr>
              <a:t> -0.411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Min: 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  minimum </a:t>
            </a:r>
            <a:r>
              <a:rPr lang="tr-TR" sz="2800" dirty="0" err="1">
                <a:latin typeface="Comic Sans MS" panose="030F0702030302020204" pitchFamily="66" charset="0"/>
              </a:rPr>
              <a:t>value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1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Max: 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  maximum </a:t>
            </a:r>
            <a:r>
              <a:rPr lang="tr-TR" sz="2800" dirty="0" err="1">
                <a:latin typeface="Comic Sans MS" panose="030F0702030302020204" pitchFamily="66" charset="0"/>
              </a:rPr>
              <a:t>value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en-US" sz="2800" dirty="0">
                <a:latin typeface="Comic Sans MS" panose="030F0702030302020204" pitchFamily="66" charset="0"/>
              </a:rPr>
              <a:t> 1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GFR </a:t>
            </a:r>
            <a:r>
              <a:rPr lang="tr-TR" altLang="en-US" dirty="0" err="1">
                <a:latin typeface="Comic Sans MS" panose="030F0702030302020204" pitchFamily="66" charset="0"/>
              </a:rPr>
              <a:t>Calculation</a:t>
            </a:r>
            <a:r>
              <a:rPr lang="tr-TR" altLang="en-US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Qx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calculator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app</a:t>
            </a:r>
            <a:r>
              <a:rPr lang="tr-TR" altLang="en-US" dirty="0">
                <a:latin typeface="Comic Sans MS" panose="030F0702030302020204" pitchFamily="66" charset="0"/>
              </a:rPr>
              <a:t> (</a:t>
            </a:r>
            <a:r>
              <a:rPr lang="tr-TR" altLang="en-US" dirty="0" err="1">
                <a:latin typeface="Comic Sans MS" panose="030F0702030302020204" pitchFamily="66" charset="0"/>
              </a:rPr>
              <a:t>both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android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apple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http://www.nephron.com/</a:t>
            </a:r>
          </a:p>
          <a:p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129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63575"/>
            <a:ext cx="9604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86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105918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panose="030F0702030302020204" pitchFamily="66" charset="0"/>
              </a:rPr>
              <a:t>Adjustment</a:t>
            </a:r>
            <a:r>
              <a:rPr lang="tr-TR" altLang="en-US" sz="4400" dirty="0">
                <a:latin typeface="Comic Sans MS" panose="030F0702030302020204" pitchFamily="66" charset="0"/>
              </a:rPr>
              <a:t> </a:t>
            </a:r>
            <a:r>
              <a:rPr lang="tr-TR" altLang="en-US" sz="4400" dirty="0" err="1">
                <a:latin typeface="Comic Sans MS" panose="030F0702030302020204" pitchFamily="66" charset="0"/>
              </a:rPr>
              <a:t>for</a:t>
            </a:r>
            <a:r>
              <a:rPr lang="tr-TR" altLang="en-US" sz="4400" dirty="0">
                <a:latin typeface="Comic Sans MS" panose="030F0702030302020204" pitchFamily="66" charset="0"/>
              </a:rPr>
              <a:t> body </a:t>
            </a:r>
            <a:r>
              <a:rPr lang="tr-TR" altLang="en-US" sz="4400" dirty="0" err="1">
                <a:latin typeface="Comic Sans MS" panose="030F0702030302020204" pitchFamily="66" charset="0"/>
              </a:rPr>
              <a:t>surface</a:t>
            </a:r>
            <a:r>
              <a:rPr lang="tr-TR" altLang="en-US" sz="4400" dirty="0">
                <a:latin typeface="Comic Sans MS" panose="030F0702030302020204" pitchFamily="66" charset="0"/>
              </a:rPr>
              <a:t> </a:t>
            </a:r>
            <a:r>
              <a:rPr lang="tr-TR" altLang="en-US" sz="4400" dirty="0" err="1">
                <a:latin typeface="Comic Sans MS" panose="030F0702030302020204" pitchFamily="66" charset="0"/>
              </a:rPr>
              <a:t>area</a:t>
            </a:r>
            <a:endParaRPr lang="tr-TR" altLang="en-US" sz="4400" dirty="0">
              <a:latin typeface="Comic Sans MS" panose="030F0702030302020204" pitchFamily="66" charset="0"/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One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patient</a:t>
            </a:r>
            <a:r>
              <a:rPr lang="tr-TR" altLang="en-US" dirty="0">
                <a:latin typeface="Comic Sans MS" panose="030F0702030302020204" pitchFamily="66" charset="0"/>
              </a:rPr>
              <a:t>, GFR 70 ml/</a:t>
            </a:r>
            <a:r>
              <a:rPr lang="tr-TR" altLang="en-US" dirty="0" err="1">
                <a:latin typeface="Comic Sans MS" panose="030F0702030302020204" pitchFamily="66" charset="0"/>
              </a:rPr>
              <a:t>min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body </a:t>
            </a:r>
            <a:r>
              <a:rPr lang="tr-TR" altLang="en-US" dirty="0" err="1">
                <a:latin typeface="Comic Sans MS" panose="030F0702030302020204" pitchFamily="66" charset="0"/>
              </a:rPr>
              <a:t>surface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area</a:t>
            </a:r>
            <a:r>
              <a:rPr lang="tr-TR" altLang="en-US" dirty="0">
                <a:latin typeface="Comic Sans MS" panose="030F0702030302020204" pitchFamily="66" charset="0"/>
              </a:rPr>
              <a:t>  1.5 m</a:t>
            </a:r>
            <a:r>
              <a:rPr lang="tr-TR" altLang="en-US" baseline="30000" dirty="0">
                <a:latin typeface="Comic Sans MS" panose="030F0702030302020204" pitchFamily="66" charset="0"/>
              </a:rPr>
              <a:t>2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70 ml/</a:t>
            </a:r>
            <a:r>
              <a:rPr lang="tr-TR" altLang="en-US" sz="2800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min</a:t>
            </a:r>
            <a:r>
              <a:rPr lang="tr-TR" alt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x 1.73 m</a:t>
            </a:r>
            <a:r>
              <a:rPr lang="tr-TR" altLang="en-US" sz="2800" u="sng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= 80.7 ml/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minute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/1.73 m</a:t>
            </a:r>
            <a:r>
              <a:rPr lang="tr-TR" altLang="en-US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tr-TR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 typeface="Monotype Sorts" charset="2"/>
              <a:buNone/>
            </a:pP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	    1.5 m</a:t>
            </a:r>
            <a:r>
              <a:rPr lang="tr-TR" altLang="en-US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buFont typeface="Monotype Sorts" charset="2"/>
              <a:buNone/>
            </a:pPr>
            <a:endParaRPr lang="tr-TR" altLang="en-US" baseline="30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Body </a:t>
            </a:r>
            <a:r>
              <a:rPr lang="tr-TR" altLang="en-US" dirty="0" err="1">
                <a:latin typeface="Comic Sans MS" panose="030F0702030302020204" pitchFamily="66" charset="0"/>
              </a:rPr>
              <a:t>surface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area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adjustment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may</a:t>
            </a:r>
            <a:r>
              <a:rPr lang="tr-TR" altLang="en-US" dirty="0">
                <a:latin typeface="Comic Sans MS" panose="030F0702030302020204" pitchFamily="66" charset="0"/>
              </a:rPr>
              <a:t> be </a:t>
            </a:r>
            <a:r>
              <a:rPr lang="tr-TR" altLang="en-US" dirty="0" err="1">
                <a:latin typeface="Comic Sans MS" panose="030F0702030302020204" pitchFamily="66" charset="0"/>
              </a:rPr>
              <a:t>required</a:t>
            </a:r>
            <a:r>
              <a:rPr lang="tr-TR" altLang="en-US" dirty="0">
                <a:latin typeface="Comic Sans MS" panose="030F0702030302020204" pitchFamily="66" charset="0"/>
              </a:rPr>
              <a:t> in </a:t>
            </a:r>
            <a:r>
              <a:rPr lang="tr-TR" altLang="en-US" dirty="0" err="1">
                <a:latin typeface="Comic Sans MS" panose="030F0702030302020204" pitchFamily="66" charset="0"/>
              </a:rPr>
              <a:t>huge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small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patients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 typeface="Monotype Sorts" charset="2"/>
              <a:buNone/>
            </a:pPr>
            <a:endParaRPr lang="tr-TR" altLang="en-US" baseline="30000" dirty="0">
              <a:solidFill>
                <a:srgbClr val="FFFF00"/>
              </a:solidFill>
            </a:endParaRPr>
          </a:p>
          <a:p>
            <a:pPr>
              <a:buFont typeface="Monotype Sorts" charset="2"/>
              <a:buNone/>
            </a:pPr>
            <a:endParaRPr lang="tr-TR" altLang="en-US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207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Conditions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creatinine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based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formulas</a:t>
            </a:r>
            <a:r>
              <a:rPr lang="tr-TR" altLang="en-US" sz="4000" dirty="0">
                <a:latin typeface="Comic Sans MS" panose="030F0702030302020204" pitchFamily="66" charset="0"/>
              </a:rPr>
              <a:t> can not be </a:t>
            </a:r>
            <a:r>
              <a:rPr lang="tr-TR" altLang="en-US" sz="4000" dirty="0" err="1">
                <a:latin typeface="Comic Sans MS" panose="030F0702030302020204" pitchFamily="66" charset="0"/>
              </a:rPr>
              <a:t>used</a:t>
            </a:r>
            <a:endParaRPr lang="tr-TR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Extreme </a:t>
            </a:r>
            <a:r>
              <a:rPr lang="tr-TR" altLang="en-US" dirty="0" err="1">
                <a:latin typeface="Comic Sans MS" panose="030F0702030302020204" pitchFamily="66" charset="0"/>
              </a:rPr>
              <a:t>ages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extreme</a:t>
            </a:r>
            <a:r>
              <a:rPr lang="tr-TR" altLang="en-US" dirty="0">
                <a:latin typeface="Comic Sans MS" panose="030F0702030302020204" pitchFamily="66" charset="0"/>
              </a:rPr>
              <a:t> body size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Severe </a:t>
            </a:r>
            <a:r>
              <a:rPr lang="tr-TR" altLang="en-US" dirty="0" err="1">
                <a:latin typeface="Comic Sans MS" panose="030F0702030302020204" pitchFamily="66" charset="0"/>
              </a:rPr>
              <a:t>malnutrion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Skeletal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muscle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diseases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Paraplegia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quadriplegia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Vegetarian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diet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Rapidly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changing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kidney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functions</a:t>
            </a:r>
            <a:r>
              <a:rPr lang="tr-TR" altLang="en-US" dirty="0">
                <a:latin typeface="Comic Sans MS" panose="030F0702030302020204" pitchFamily="66" charset="0"/>
              </a:rPr>
              <a:t> (AKI)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Other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affecting</a:t>
            </a:r>
            <a:r>
              <a:rPr lang="tr-TR" altLang="en-US" dirty="0">
                <a:latin typeface="Comic Sans MS" panose="030F0702030302020204" pitchFamily="66" charset="0"/>
              </a:rPr>
              <a:t> serum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963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Practice</a:t>
            </a:r>
            <a:r>
              <a:rPr lang="tr-TR" dirty="0">
                <a:latin typeface="Comic Sans MS" panose="030F0702030302020204" pitchFamily="66" charset="0"/>
              </a:rPr>
              <a:t> of </a:t>
            </a:r>
            <a:r>
              <a:rPr lang="tr-TR" dirty="0" err="1">
                <a:latin typeface="Comic Sans MS" panose="030F0702030302020204" pitchFamily="66" charset="0"/>
              </a:rPr>
              <a:t>creatinine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clearence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http://</a:t>
            </a:r>
            <a:r>
              <a:rPr lang="en-US" dirty="0" err="1">
                <a:latin typeface="Comic Sans MS" panose="030F0702030302020204" pitchFamily="66" charset="0"/>
              </a:rPr>
              <a:t>tekinakpolat.com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kreatinin-klirensi-pratigi</a:t>
            </a:r>
            <a:r>
              <a:rPr lang="en-US" dirty="0">
                <a:latin typeface="Comic Sans MS" panose="030F0702030302020204" pitchFamily="66" charset="0"/>
              </a:rPr>
              <a:t>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920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Formulas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with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cystatin</a:t>
            </a:r>
            <a:r>
              <a:rPr lang="tr-TR" altLang="en-US" dirty="0">
                <a:latin typeface="Comic Sans MS" panose="030F0702030302020204" pitchFamily="66" charset="0"/>
              </a:rPr>
              <a:t> C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Only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cystatin</a:t>
            </a:r>
            <a:r>
              <a:rPr lang="tr-TR" altLang="en-US" dirty="0">
                <a:latin typeface="Comic Sans MS" panose="030F0702030302020204" pitchFamily="66" charset="0"/>
              </a:rPr>
              <a:t> C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Cystatin</a:t>
            </a:r>
            <a:r>
              <a:rPr lang="tr-TR" altLang="en-US" dirty="0">
                <a:latin typeface="Comic Sans MS" panose="030F0702030302020204" pitchFamily="66" charset="0"/>
              </a:rPr>
              <a:t> C +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057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404" y="9163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Importance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103140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Detection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kidney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failure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severity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Adjustment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medicine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>
                <a:latin typeface="Comic Sans MS" panose="030F0702030302020204" pitchFamily="66" charset="0"/>
              </a:rPr>
              <a:t>dosages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Initiation</a:t>
            </a:r>
            <a:r>
              <a:rPr lang="tr-TR" altLang="en-US" dirty="0">
                <a:latin typeface="Comic Sans MS" panose="030F0702030302020204" pitchFamily="66" charset="0"/>
              </a:rPr>
              <a:t> time of </a:t>
            </a:r>
            <a:r>
              <a:rPr lang="tr-TR" altLang="en-US" dirty="0" err="1">
                <a:latin typeface="Comic Sans MS" panose="030F0702030302020204" pitchFamily="66" charset="0"/>
              </a:rPr>
              <a:t>dialysis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Evaluation of </a:t>
            </a:r>
            <a:r>
              <a:rPr lang="tr-TR" altLang="en-US" dirty="0" err="1">
                <a:latin typeface="Comic Sans MS" panose="030F0702030302020204" pitchFamily="66" charset="0"/>
              </a:rPr>
              <a:t>treatment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response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5138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59" y="590972"/>
            <a:ext cx="9004300" cy="1181100"/>
          </a:xfrm>
        </p:spPr>
        <p:txBody>
          <a:bodyPr/>
          <a:lstStyle/>
          <a:p>
            <a:r>
              <a:rPr lang="tr-TR" sz="3600" dirty="0">
                <a:latin typeface="Comic Sans MS" panose="030F0702030302020204" pitchFamily="66" charset="0"/>
              </a:rPr>
              <a:t>BUN (</a:t>
            </a:r>
            <a:r>
              <a:rPr lang="tr-TR" sz="3600" dirty="0" err="1">
                <a:latin typeface="Comic Sans MS" panose="030F0702030302020204" pitchFamily="66" charset="0"/>
              </a:rPr>
              <a:t>blood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urea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nitrogen</a:t>
            </a:r>
            <a:r>
              <a:rPr lang="tr-TR" sz="3600" dirty="0">
                <a:latin typeface="Comic Sans MS" panose="030F0702030302020204" pitchFamily="66" charset="0"/>
              </a:rPr>
              <a:t>)</a:t>
            </a:r>
            <a:endParaRPr lang="tr-TR" altLang="tr-TR" sz="3600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51" y="2122488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702030302020204" pitchFamily="66" charset="0"/>
              </a:rPr>
              <a:t>BUN is </a:t>
            </a:r>
            <a:r>
              <a:rPr lang="tr-TR" sz="2800" dirty="0" err="1">
                <a:latin typeface="Comic Sans MS" panose="030F0702030302020204" pitchFamily="66" charset="0"/>
              </a:rPr>
              <a:t>also</a:t>
            </a:r>
            <a:r>
              <a:rPr lang="tr-TR" sz="2800" dirty="0">
                <a:latin typeface="Comic Sans MS" panose="030F0702030302020204" pitchFamily="66" charset="0"/>
              </a:rPr>
              <a:t> a </a:t>
            </a:r>
            <a:r>
              <a:rPr lang="tr-TR" sz="2800" dirty="0" err="1">
                <a:latin typeface="Comic Sans MS" panose="030F0702030302020204" pitchFamily="66" charset="0"/>
              </a:rPr>
              <a:t>substance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reflecting</a:t>
            </a:r>
            <a:r>
              <a:rPr lang="tr-TR" sz="2800" dirty="0">
                <a:latin typeface="Comic Sans MS" panose="030F0702030302020204" pitchFamily="66" charset="0"/>
              </a:rPr>
              <a:t> GFR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creatinine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Its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production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excretion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depend</a:t>
            </a:r>
            <a:r>
              <a:rPr lang="tr-TR" sz="2800" dirty="0">
                <a:latin typeface="Comic Sans MS" panose="030F0702030302020204" pitchFamily="66" charset="0"/>
              </a:rPr>
              <a:t> on </a:t>
            </a:r>
            <a:r>
              <a:rPr lang="tr-TR" sz="2800" dirty="0" err="1">
                <a:latin typeface="Comic Sans MS" panose="030F0702030302020204" pitchFamily="66" charset="0"/>
              </a:rPr>
              <a:t>many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factors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therefore</a:t>
            </a:r>
            <a:r>
              <a:rPr lang="tr-TR" sz="2800" dirty="0">
                <a:latin typeface="Comic Sans MS" panose="030F0702030302020204" pitchFamily="66" charset="0"/>
              </a:rPr>
              <a:t>, it is </a:t>
            </a:r>
            <a:r>
              <a:rPr lang="tr-TR" sz="2800" dirty="0" err="1">
                <a:latin typeface="Comic Sans MS" panose="030F0702030302020204" pitchFamily="66" charset="0"/>
              </a:rPr>
              <a:t>less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sensitive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 err="1">
                <a:latin typeface="Comic Sans MS" charset="-94"/>
              </a:rPr>
              <a:t>Tests</a:t>
            </a:r>
            <a:r>
              <a:rPr lang="tr-TR" altLang="tr-TR" sz="4800" dirty="0">
                <a:latin typeface="Comic Sans MS" charset="-94"/>
              </a:rPr>
              <a:t> I </a:t>
            </a:r>
            <a:r>
              <a:rPr lang="tr-TR" altLang="tr-TR" sz="4800" dirty="0" err="1">
                <a:latin typeface="Comic Sans MS" charset="-94"/>
              </a:rPr>
              <a:t>will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mention</a:t>
            </a:r>
            <a:r>
              <a:rPr lang="tr-TR" altLang="tr-TR" sz="4800" dirty="0">
                <a:latin typeface="Comic Sans MS" charset="-94"/>
              </a:rPr>
              <a:t> in </a:t>
            </a:r>
            <a:r>
              <a:rPr lang="tr-TR" altLang="tr-TR" sz="4800" dirty="0" err="1">
                <a:latin typeface="Comic Sans MS" charset="-94"/>
              </a:rPr>
              <a:t>details</a:t>
            </a:r>
            <a:endParaRPr lang="tr-TR" altLang="tr-TR" sz="4800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BUN-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Urea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density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protein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glucose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753" y="468313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increasing</a:t>
            </a:r>
            <a:r>
              <a:rPr lang="tr-TR" altLang="en-US" dirty="0">
                <a:latin typeface="Comic Sans MS" panose="030F0702030302020204" pitchFamily="66" charset="0"/>
              </a:rPr>
              <a:t> BUN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53" y="1649413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Kidney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failure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Decreased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flow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Dehydration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High protein </a:t>
            </a:r>
            <a:r>
              <a:rPr lang="tr-TR" sz="2800" dirty="0" err="1">
                <a:latin typeface="Comic Sans MS" panose="030F0702030302020204" pitchFamily="66" charset="0"/>
              </a:rPr>
              <a:t>diet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>
                <a:latin typeface="Comic Sans MS" panose="030F0702030302020204" pitchFamily="66" charset="0"/>
              </a:rPr>
              <a:t>Gastrointestinal </a:t>
            </a:r>
            <a:r>
              <a:rPr lang="tr-TR" sz="2800" dirty="0" err="1">
                <a:latin typeface="Comic Sans MS" panose="030F0702030302020204" pitchFamily="66" charset="0"/>
              </a:rPr>
              <a:t>bleeding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Catabolic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states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Medicines</a:t>
            </a:r>
            <a:r>
              <a:rPr lang="de-DE" sz="2800" dirty="0">
                <a:latin typeface="Comic Sans MS" panose="030F0702030302020204" pitchFamily="66" charset="0"/>
              </a:rPr>
              <a:t>: Steroid</a:t>
            </a:r>
            <a:r>
              <a:rPr lang="tr-TR" sz="2800" dirty="0">
                <a:latin typeface="Comic Sans MS" panose="030F0702030302020204" pitchFamily="66" charset="0"/>
              </a:rPr>
              <a:t>s</a:t>
            </a:r>
            <a:r>
              <a:rPr lang="de-DE" sz="2800" dirty="0">
                <a:latin typeface="Comic Sans MS" panose="030F0702030302020204" pitchFamily="66" charset="0"/>
              </a:rPr>
              <a:t>, </a:t>
            </a:r>
            <a:r>
              <a:rPr lang="de-DE" sz="2800" dirty="0" err="1">
                <a:latin typeface="Comic Sans MS" panose="030F0702030302020204" pitchFamily="66" charset="0"/>
              </a:rPr>
              <a:t>tetra</a:t>
            </a:r>
            <a:r>
              <a:rPr lang="tr-TR" sz="2800" dirty="0" err="1">
                <a:latin typeface="Comic Sans MS" panose="030F0702030302020204" pitchFamily="66" charset="0"/>
              </a:rPr>
              <a:t>cyc</a:t>
            </a:r>
            <a:r>
              <a:rPr lang="de-DE" sz="2800" dirty="0" err="1">
                <a:latin typeface="Comic Sans MS" panose="030F0702030302020204" pitchFamily="66" charset="0"/>
              </a:rPr>
              <a:t>lin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02940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decreasing</a:t>
            </a:r>
            <a:r>
              <a:rPr lang="tr-TR" altLang="en-US" dirty="0">
                <a:latin typeface="Comic Sans MS" panose="030F0702030302020204" pitchFamily="66" charset="0"/>
              </a:rPr>
              <a:t> BUN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67701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Low</a:t>
            </a:r>
            <a:r>
              <a:rPr lang="tr-TR" sz="2800" dirty="0">
                <a:latin typeface="Comic Sans MS" panose="030F0702030302020204" pitchFamily="66" charset="0"/>
              </a:rPr>
              <a:t> protein </a:t>
            </a:r>
            <a:r>
              <a:rPr lang="tr-TR" sz="2800" dirty="0" err="1">
                <a:latin typeface="Comic Sans MS" panose="030F0702030302020204" pitchFamily="66" charset="0"/>
              </a:rPr>
              <a:t>diet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Liver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disease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Hunger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Anaboli</a:t>
            </a:r>
            <a:r>
              <a:rPr lang="tr-TR" sz="2800" dirty="0">
                <a:latin typeface="Comic Sans MS" panose="030F0702030302020204" pitchFamily="66" charset="0"/>
              </a:rPr>
              <a:t>c </a:t>
            </a:r>
            <a:r>
              <a:rPr lang="tr-TR" sz="2800" dirty="0" err="1">
                <a:latin typeface="Comic Sans MS" panose="030F0702030302020204" pitchFamily="66" charset="0"/>
              </a:rPr>
              <a:t>states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Poli</a:t>
            </a:r>
            <a:r>
              <a:rPr lang="tr-TR" sz="2800" dirty="0" err="1">
                <a:latin typeface="Comic Sans MS" panose="030F0702030302020204" pitchFamily="66" charset="0"/>
              </a:rPr>
              <a:t>uria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Pregnancy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Inapproppriate</a:t>
            </a:r>
            <a:r>
              <a:rPr lang="de-DE" sz="2800" dirty="0">
                <a:latin typeface="Comic Sans MS" panose="030F0702030302020204" pitchFamily="66" charset="0"/>
              </a:rPr>
              <a:t> ADH </a:t>
            </a:r>
            <a:r>
              <a:rPr lang="tr-TR" sz="2800" dirty="0" err="1">
                <a:latin typeface="Comic Sans MS" panose="030F0702030302020204" pitchFamily="66" charset="0"/>
              </a:rPr>
              <a:t>syndrome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792" y="503237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Distinction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between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urea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and</a:t>
            </a:r>
            <a:r>
              <a:rPr lang="tr-TR" altLang="tr-TR" dirty="0">
                <a:latin typeface="Comic Sans MS" panose="030F0702030302020204" pitchFamily="66" charset="0"/>
              </a:rPr>
              <a:t> BUN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This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one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problems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leading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to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confusion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nephrology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practice</a:t>
            </a:r>
            <a:r>
              <a:rPr lang="de-DE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Urea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molecule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having</a:t>
            </a:r>
            <a:r>
              <a:rPr lang="tr-TR" sz="2800" dirty="0">
                <a:latin typeface="Comic Sans MS" panose="030F0702030302020204" pitchFamily="66" charset="0"/>
              </a:rPr>
              <a:t> a </a:t>
            </a:r>
            <a:r>
              <a:rPr lang="tr-TR" sz="2800" dirty="0" err="1">
                <a:latin typeface="Comic Sans MS" panose="030F0702030302020204" pitchFamily="66" charset="0"/>
              </a:rPr>
              <a:t>weight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de-DE" sz="2800" dirty="0">
                <a:latin typeface="Comic Sans MS" panose="030F0702030302020204" pitchFamily="66" charset="0"/>
              </a:rPr>
              <a:t>60 </a:t>
            </a:r>
            <a:r>
              <a:rPr lang="de-DE" sz="2800" dirty="0" err="1">
                <a:latin typeface="Comic Sans MS" panose="030F0702030302020204" pitchFamily="66" charset="0"/>
              </a:rPr>
              <a:t>dalton</a:t>
            </a:r>
            <a:r>
              <a:rPr lang="tr-TR" sz="2800" dirty="0">
                <a:latin typeface="Comic Sans MS" panose="030F0702030302020204" pitchFamily="66" charset="0"/>
              </a:rPr>
              <a:t>s.</a:t>
            </a:r>
            <a:r>
              <a:rPr lang="de-DE" sz="2800" dirty="0">
                <a:latin typeface="Comic Sans MS" panose="030F0702030302020204" pitchFamily="66" charset="0"/>
              </a:rPr>
              <a:t> BUN </a:t>
            </a:r>
            <a:r>
              <a:rPr lang="de-DE" sz="2800" dirty="0" err="1">
                <a:latin typeface="Comic Sans MS" panose="030F0702030302020204" pitchFamily="66" charset="0"/>
              </a:rPr>
              <a:t>is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nitrogen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urea</a:t>
            </a:r>
            <a:r>
              <a:rPr lang="tr-TR" sz="2800" dirty="0">
                <a:latin typeface="Comic Sans MS" panose="030F0702030302020204" pitchFamily="66" charset="0"/>
              </a:rPr>
              <a:t>. </a:t>
            </a:r>
            <a:endParaRPr lang="en-US" sz="2800" dirty="0"/>
          </a:p>
          <a:p>
            <a:r>
              <a:rPr lang="de-DE" sz="2800" dirty="0">
                <a:solidFill>
                  <a:srgbClr val="FFFF00"/>
                </a:solidFill>
              </a:rPr>
              <a:t>N</a:t>
            </a:r>
            <a:r>
              <a:rPr lang="de-DE" sz="2800" dirty="0"/>
              <a:t>H</a:t>
            </a:r>
            <a:r>
              <a:rPr lang="de-DE" sz="2800" baseline="-25000" dirty="0"/>
              <a:t>2</a:t>
            </a:r>
            <a:r>
              <a:rPr lang="en-US" sz="2800" dirty="0">
                <a:sym typeface="Symbol" charset="2"/>
              </a:rPr>
              <a:t></a:t>
            </a:r>
            <a:r>
              <a:rPr lang="de-DE" sz="2800" dirty="0"/>
              <a:t>C</a:t>
            </a:r>
            <a:r>
              <a:rPr lang="en-US" sz="2800" dirty="0">
                <a:sym typeface="Symbol" charset="2"/>
              </a:rPr>
              <a:t></a:t>
            </a:r>
            <a:r>
              <a:rPr lang="de-DE" sz="2800" dirty="0">
                <a:solidFill>
                  <a:srgbClr val="FFFF00"/>
                </a:solidFill>
              </a:rPr>
              <a:t>N</a:t>
            </a:r>
            <a:r>
              <a:rPr lang="de-DE" sz="2800" dirty="0"/>
              <a:t>H</a:t>
            </a:r>
            <a:r>
              <a:rPr lang="de-DE" sz="2800" baseline="-25000" dirty="0"/>
              <a:t>2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	    ║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              O 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can be </a:t>
            </a:r>
            <a:r>
              <a:rPr lang="tr-TR" sz="2800" dirty="0" err="1">
                <a:latin typeface="Comic Sans MS" panose="030F0702030302020204" pitchFamily="66" charset="0"/>
              </a:rPr>
              <a:t>understood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that</a:t>
            </a:r>
            <a:r>
              <a:rPr lang="tr-TR" sz="2800" dirty="0">
                <a:latin typeface="Comic Sans MS" panose="030F0702030302020204" pitchFamily="66" charset="0"/>
              </a:rPr>
              <a:t> 28 of 60 </a:t>
            </a:r>
            <a:r>
              <a:rPr lang="tr-TR" sz="2800" dirty="0" err="1">
                <a:latin typeface="Comic Sans MS" panose="030F0702030302020204" pitchFamily="66" charset="0"/>
              </a:rPr>
              <a:t>daltons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nitrogen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therefore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urea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level</a:t>
            </a:r>
            <a:r>
              <a:rPr lang="tr-TR" sz="2800" dirty="0">
                <a:latin typeface="Comic Sans MS" panose="030F0702030302020204" pitchFamily="66" charset="0"/>
              </a:rPr>
              <a:t> is 2.14 </a:t>
            </a:r>
            <a:r>
              <a:rPr lang="de-DE" sz="2800" dirty="0">
                <a:latin typeface="Comic Sans MS" panose="030F0702030302020204" pitchFamily="66" charset="0"/>
              </a:rPr>
              <a:t>(60/28) </a:t>
            </a:r>
            <a:r>
              <a:rPr lang="tr-TR" sz="2800" dirty="0" err="1">
                <a:latin typeface="Comic Sans MS" panose="030F0702030302020204" pitchFamily="66" charset="0"/>
              </a:rPr>
              <a:t>times</a:t>
            </a:r>
            <a:r>
              <a:rPr lang="tr-TR" sz="2800" dirty="0">
                <a:latin typeface="Comic Sans MS" panose="030F0702030302020204" pitchFamily="66" charset="0"/>
              </a:rPr>
              <a:t> of BUN </a:t>
            </a:r>
          </a:p>
          <a:p>
            <a:endParaRPr lang="en-US" sz="2800" dirty="0"/>
          </a:p>
          <a:p>
            <a:r>
              <a:rPr lang="tr-TR" sz="2800" dirty="0">
                <a:latin typeface="Comic Sans MS" panose="030F0702030302020204" pitchFamily="66" charset="0"/>
              </a:rPr>
              <a:t>BUN        	10-20 mg/dl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U</a:t>
            </a:r>
            <a:r>
              <a:rPr lang="de-DE" sz="2800" dirty="0" err="1">
                <a:latin typeface="Comic Sans MS" panose="030F0702030302020204" pitchFamily="66" charset="0"/>
              </a:rPr>
              <a:t>re</a:t>
            </a:r>
            <a:r>
              <a:rPr lang="tr-TR" sz="2800" dirty="0">
                <a:latin typeface="Comic Sans MS" panose="030F0702030302020204" pitchFamily="66" charset="0"/>
              </a:rPr>
              <a:t>a</a:t>
            </a:r>
            <a:r>
              <a:rPr lang="de-DE" sz="2800" dirty="0">
                <a:latin typeface="Comic Sans MS" panose="030F0702030302020204" pitchFamily="66" charset="0"/>
              </a:rPr>
              <a:t>		20-40 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de-DE" sz="2800" dirty="0">
                <a:latin typeface="Comic Sans MS" panose="030F0702030302020204" pitchFamily="66" charset="0"/>
              </a:rPr>
              <a:t> 20-50 mg/dl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40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tests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pH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Density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Protein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Glucose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Microscopy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Blood, </a:t>
            </a:r>
            <a:r>
              <a:rPr lang="tr-TR" dirty="0" err="1">
                <a:latin typeface="Comic Sans MS" panose="030F0702030302020204" pitchFamily="66" charset="0"/>
              </a:rPr>
              <a:t>nitrite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urobilinogen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bilirubin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ketone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864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electrolytes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Sodium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Potassium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Phosphorus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Calcium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Chloride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20534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URINE </a:t>
            </a:r>
            <a:r>
              <a:rPr lang="tr-TR" altLang="en-US" dirty="0" err="1">
                <a:latin typeface="Comic Sans MS" panose="030F0702030302020204" pitchFamily="66" charset="0"/>
              </a:rPr>
              <a:t>pH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Simple test </a:t>
            </a:r>
            <a:r>
              <a:rPr lang="tr-TR" altLang="en-US" dirty="0" err="1">
                <a:latin typeface="Comic Sans MS" panose="030F0702030302020204" pitchFamily="66" charset="0"/>
              </a:rPr>
              <a:t>for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function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acidification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In</a:t>
            </a:r>
            <a:r>
              <a:rPr lang="tr-TR" altLang="en-US" dirty="0">
                <a:latin typeface="Comic Sans MS" panose="030F0702030302020204" pitchFamily="66" charset="0"/>
              </a:rPr>
              <a:t> normal, it is </a:t>
            </a:r>
            <a:r>
              <a:rPr lang="tr-TR" altLang="en-US" dirty="0" err="1">
                <a:latin typeface="Comic Sans MS" panose="030F0702030302020204" pitchFamily="66" charset="0"/>
              </a:rPr>
              <a:t>between</a:t>
            </a:r>
            <a:r>
              <a:rPr lang="tr-TR" altLang="en-US" dirty="0">
                <a:latin typeface="Comic Sans MS" panose="030F0702030302020204" pitchFamily="66" charset="0"/>
              </a:rPr>
              <a:t> 4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8</a:t>
            </a:r>
          </a:p>
          <a:p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pH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of 5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shows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acidification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ability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is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good</a:t>
            </a:r>
            <a:endParaRPr lang="tr-TR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Must</a:t>
            </a:r>
            <a:r>
              <a:rPr lang="tr-TR" altLang="en-US" dirty="0">
                <a:latin typeface="Comic Sans MS" panose="030F0702030302020204" pitchFamily="66" charset="0"/>
              </a:rPr>
              <a:t> be </a:t>
            </a:r>
            <a:r>
              <a:rPr lang="tr-TR" altLang="en-US" dirty="0" err="1">
                <a:latin typeface="Comic Sans MS" panose="030F0702030302020204" pitchFamily="66" charset="0"/>
              </a:rPr>
              <a:t>interpreted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with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blood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pH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Can be </a:t>
            </a:r>
            <a:r>
              <a:rPr lang="tr-TR" altLang="en-US" dirty="0" err="1">
                <a:latin typeface="Comic Sans MS" panose="030F0702030302020204" pitchFamily="66" charset="0"/>
              </a:rPr>
              <a:t>measured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by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dipstick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pHmeter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ACID URINE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High protein </a:t>
            </a:r>
            <a:r>
              <a:rPr lang="tr-TR" altLang="en-US" dirty="0" err="1">
                <a:latin typeface="Comic Sans MS" panose="030F0702030302020204" pitchFamily="66" charset="0"/>
              </a:rPr>
              <a:t>diet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metabolic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acidosis</a:t>
            </a:r>
            <a:r>
              <a:rPr lang="tr-TR" altLang="en-US" dirty="0">
                <a:latin typeface="Comic Sans MS" panose="030F0702030302020204" pitchFamily="66" charset="0"/>
              </a:rPr>
              <a:t>,  </a:t>
            </a:r>
            <a:r>
              <a:rPr lang="tr-TR" altLang="en-US" dirty="0" err="1">
                <a:latin typeface="Comic Sans MS" panose="030F0702030302020204" pitchFamily="66" charset="0"/>
              </a:rPr>
              <a:t>fever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acute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respiratory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acidosis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water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deprivation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potassium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deficiency</a:t>
            </a:r>
            <a:r>
              <a:rPr lang="tr-TR" altLang="en-US" dirty="0" smtClean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gout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methanol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intoxication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medicines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4530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ALKALINE URINE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Waited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urine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vegetarian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diet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urease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positive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microorganism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acute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respiratory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alkalosis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metabolic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alkalosis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without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potassium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deficiency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distal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renal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tubular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acidosis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water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diuresis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medicines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1284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Introduction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measure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each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rate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analysis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URINE DENSITY 1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71600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Marker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concentration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and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dilution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ability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Between</a:t>
            </a:r>
            <a:r>
              <a:rPr lang="tr-TR" altLang="en-US" sz="2800" dirty="0">
                <a:latin typeface="Comic Sans MS" panose="030F0702030302020204" pitchFamily="66" charset="0"/>
              </a:rPr>
              <a:t> 1001-1040 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Normal </a:t>
            </a:r>
            <a:r>
              <a:rPr lang="tr-TR" altLang="en-US" sz="2800" dirty="0" err="1">
                <a:latin typeface="Comic Sans MS" panose="030F0702030302020204" pitchFamily="66" charset="0"/>
              </a:rPr>
              <a:t>values</a:t>
            </a:r>
            <a:r>
              <a:rPr lang="tr-TR" altLang="en-US" sz="2800" dirty="0">
                <a:latin typeface="Comic Sans MS" panose="030F0702030302020204" pitchFamily="66" charset="0"/>
              </a:rPr>
              <a:t>?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Must</a:t>
            </a:r>
            <a:r>
              <a:rPr lang="tr-TR" altLang="en-US" sz="2800" dirty="0">
                <a:latin typeface="Comic Sans MS" panose="030F0702030302020204" pitchFamily="66" charset="0"/>
              </a:rPr>
              <a:t> be </a:t>
            </a:r>
            <a:r>
              <a:rPr lang="tr-TR" altLang="en-US" sz="2800" dirty="0" err="1">
                <a:latin typeface="Comic Sans MS" panose="030F0702030302020204" pitchFamily="66" charset="0"/>
              </a:rPr>
              <a:t>interpreted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with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clinical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state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>
                <a:latin typeface="Comic Sans MS" panose="030F0702030302020204" pitchFamily="66" charset="0"/>
              </a:rPr>
              <a:t>Can be </a:t>
            </a:r>
            <a:r>
              <a:rPr lang="tr-TR" altLang="en-US" sz="2800" dirty="0" err="1">
                <a:latin typeface="Comic Sans MS" panose="030F0702030302020204" pitchFamily="66" charset="0"/>
              </a:rPr>
              <a:t>measured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dipstick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urinometer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and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osmolality</a:t>
            </a:r>
            <a:r>
              <a:rPr lang="tr-TR" altLang="en-US" sz="2800" dirty="0">
                <a:latin typeface="Comic Sans MS" panose="030F0702030302020204" pitchFamily="66" charset="0"/>
              </a:rPr>
              <a:t> is paralel </a:t>
            </a:r>
            <a:r>
              <a:rPr lang="tr-TR" altLang="en-US" sz="2800" dirty="0" err="1">
                <a:latin typeface="Comic Sans MS" panose="030F0702030302020204" pitchFamily="66" charset="0"/>
              </a:rPr>
              <a:t>if</a:t>
            </a:r>
            <a:r>
              <a:rPr lang="tr-TR" altLang="en-US" sz="2800" dirty="0">
                <a:latin typeface="Comic Sans MS" panose="030F0702030302020204" pitchFamily="66" charset="0"/>
              </a:rPr>
              <a:t> protein, </a:t>
            </a:r>
            <a:r>
              <a:rPr lang="tr-TR" altLang="en-US" sz="28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contrast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agent</a:t>
            </a:r>
            <a:r>
              <a:rPr lang="tr-TR" altLang="en-US" sz="2800" dirty="0">
                <a:latin typeface="Comic Sans MS" panose="030F0702030302020204" pitchFamily="66" charset="0"/>
              </a:rPr>
              <a:t> is not </a:t>
            </a:r>
            <a:r>
              <a:rPr lang="tr-TR" altLang="en-US" sz="2800" dirty="0" err="1">
                <a:latin typeface="Comic Sans MS" panose="030F0702030302020204" pitchFamily="66" charset="0"/>
              </a:rPr>
              <a:t>present</a:t>
            </a:r>
            <a:r>
              <a:rPr lang="tr-TR" altLang="en-US" sz="2800" dirty="0">
                <a:latin typeface="Comic Sans MS" panose="030F0702030302020204" pitchFamily="66" charset="0"/>
              </a:rPr>
              <a:t> in </a:t>
            </a:r>
            <a:r>
              <a:rPr lang="tr-TR" altLang="en-US" sz="2800" dirty="0" err="1">
                <a:latin typeface="Comic Sans MS" panose="030F0702030302020204" pitchFamily="66" charset="0"/>
              </a:rPr>
              <a:t>the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4089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URINE DENSITY 2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43052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osmolality</a:t>
            </a:r>
            <a:r>
              <a:rPr lang="tr-TR" altLang="en-US" sz="2800" dirty="0">
                <a:latin typeface="Comic Sans MS" panose="030F0702030302020204" pitchFamily="66" charset="0"/>
              </a:rPr>
              <a:t> is </a:t>
            </a:r>
            <a:r>
              <a:rPr lang="tr-TR" altLang="en-US" sz="2800" dirty="0" err="1">
                <a:latin typeface="Comic Sans MS" panose="030F0702030302020204" pitchFamily="66" charset="0"/>
              </a:rPr>
              <a:t>between</a:t>
            </a:r>
            <a:r>
              <a:rPr lang="tr-TR" altLang="en-US" sz="2800" dirty="0">
                <a:latin typeface="Comic Sans MS" panose="030F0702030302020204" pitchFamily="66" charset="0"/>
              </a:rPr>
              <a:t> 50-1200 </a:t>
            </a:r>
            <a:r>
              <a:rPr lang="tr-TR" altLang="en-US" sz="2800" dirty="0" err="1">
                <a:latin typeface="Comic Sans MS" panose="030F0702030302020204" pitchFamily="66" charset="0"/>
              </a:rPr>
              <a:t>mOsm</a:t>
            </a:r>
            <a:r>
              <a:rPr lang="tr-TR" altLang="en-US" sz="2800" dirty="0">
                <a:latin typeface="Comic Sans MS" panose="030F0702030302020204" pitchFamily="66" charset="0"/>
              </a:rPr>
              <a:t>/kg 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a </a:t>
            </a:r>
            <a:r>
              <a:rPr lang="tr-TR" altLang="en-US" sz="2800" dirty="0" err="1">
                <a:latin typeface="Comic Sans MS" panose="030F0702030302020204" pitchFamily="66" charset="0"/>
              </a:rPr>
              <a:t>liter</a:t>
            </a:r>
            <a:r>
              <a:rPr lang="tr-TR" altLang="en-US" sz="2800" dirty="0">
                <a:latin typeface="Comic Sans MS" panose="030F0702030302020204" pitchFamily="66" charset="0"/>
              </a:rPr>
              <a:t>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, 10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grams</a:t>
            </a:r>
            <a:r>
              <a:rPr lang="tr-TR" altLang="en-US" sz="2800" dirty="0">
                <a:latin typeface="Comic Sans MS" panose="030F0702030302020204" pitchFamily="66" charset="0"/>
              </a:rPr>
              <a:t>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increases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0.004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a </a:t>
            </a:r>
            <a:r>
              <a:rPr lang="tr-TR" altLang="en-US" sz="2800" dirty="0" err="1">
                <a:latin typeface="Comic Sans MS" panose="030F0702030302020204" pitchFamily="66" charset="0"/>
              </a:rPr>
              <a:t>liter</a:t>
            </a:r>
            <a:r>
              <a:rPr lang="tr-TR" altLang="en-US" sz="2800" dirty="0">
                <a:latin typeface="Comic Sans MS" panose="030F0702030302020204" pitchFamily="66" charset="0"/>
              </a:rPr>
              <a:t>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, 10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grams</a:t>
            </a:r>
            <a:r>
              <a:rPr lang="tr-TR" altLang="en-US" sz="2800" dirty="0">
                <a:latin typeface="Comic Sans MS" panose="030F0702030302020204" pitchFamily="66" charset="0"/>
              </a:rPr>
              <a:t> of protein </a:t>
            </a:r>
            <a:r>
              <a:rPr lang="tr-TR" altLang="en-US" sz="2800" dirty="0" err="1">
                <a:latin typeface="Comic Sans MS" panose="030F0702030302020204" pitchFamily="66" charset="0"/>
              </a:rPr>
              <a:t>increases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0.003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1010=300 </a:t>
            </a:r>
            <a:r>
              <a:rPr lang="tr-TR" altLang="en-US" sz="2800" dirty="0" err="1">
                <a:latin typeface="Comic Sans MS" panose="030F0702030302020204" pitchFamily="66" charset="0"/>
              </a:rPr>
              <a:t>mOsm</a:t>
            </a:r>
            <a:r>
              <a:rPr lang="tr-TR" altLang="en-US" sz="2800" dirty="0">
                <a:latin typeface="Comic Sans MS" panose="030F0702030302020204" pitchFamily="66" charset="0"/>
              </a:rPr>
              <a:t>/kg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any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sample</a:t>
            </a:r>
            <a:r>
              <a:rPr lang="tr-TR" altLang="en-US" sz="2800" dirty="0">
                <a:latin typeface="Comic Sans MS" panose="030F0702030302020204" pitchFamily="66" charset="0"/>
              </a:rPr>
              <a:t>, a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of 1020 </a:t>
            </a:r>
            <a:r>
              <a:rPr lang="tr-TR" altLang="en-US" sz="2800" dirty="0" err="1">
                <a:latin typeface="Comic Sans MS" panose="030F0702030302020204" pitchFamily="66" charset="0"/>
              </a:rPr>
              <a:t>shows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concentration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ability</a:t>
            </a:r>
            <a:r>
              <a:rPr lang="tr-TR" altLang="en-US" sz="2800" dirty="0">
                <a:latin typeface="Comic Sans MS" panose="030F0702030302020204" pitchFamily="66" charset="0"/>
              </a:rPr>
              <a:t> is </a:t>
            </a:r>
            <a:r>
              <a:rPr lang="tr-TR" altLang="en-US" sz="2800" dirty="0" err="1">
                <a:latin typeface="Comic Sans MS" panose="030F0702030302020204" pitchFamily="66" charset="0"/>
              </a:rPr>
              <a:t>good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practice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we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use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8437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185" y="446956"/>
            <a:ext cx="9004300" cy="11811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3600" dirty="0" err="1">
                <a:latin typeface="Comic Sans MS" panose="030F0702030302020204" pitchFamily="66" charset="0"/>
              </a:rPr>
              <a:t>Mesurement</a:t>
            </a:r>
            <a:r>
              <a:rPr lang="tr-TR" altLang="en-US" sz="3600" dirty="0">
                <a:latin typeface="Comic Sans MS" panose="030F0702030302020204" pitchFamily="66" charset="0"/>
              </a:rPr>
              <a:t> of </a:t>
            </a:r>
            <a:r>
              <a:rPr lang="tr-TR" altLang="en-US" sz="3600" dirty="0" err="1">
                <a:latin typeface="Comic Sans MS" panose="030F0702030302020204" pitchFamily="66" charset="0"/>
              </a:rPr>
              <a:t>kidney</a:t>
            </a:r>
            <a:r>
              <a:rPr lang="tr-TR" altLang="en-US" sz="3600" dirty="0">
                <a:latin typeface="Comic Sans MS" panose="030F0702030302020204" pitchFamily="66" charset="0"/>
              </a:rPr>
              <a:t> </a:t>
            </a:r>
            <a:r>
              <a:rPr lang="tr-TR" altLang="en-US" sz="3600" dirty="0" err="1">
                <a:latin typeface="Comic Sans MS" panose="030F0702030302020204" pitchFamily="66" charset="0"/>
              </a:rPr>
              <a:t>dilution</a:t>
            </a:r>
            <a:r>
              <a:rPr lang="tr-TR" altLang="en-US" sz="3600" dirty="0">
                <a:latin typeface="Comic Sans MS" panose="030F0702030302020204" pitchFamily="66" charset="0"/>
              </a:rPr>
              <a:t> </a:t>
            </a:r>
            <a:r>
              <a:rPr lang="tr-TR" altLang="en-US" sz="3600" dirty="0" err="1">
                <a:latin typeface="Comic Sans MS" panose="030F0702030302020204" pitchFamily="66" charset="0"/>
              </a:rPr>
              <a:t>ability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185" y="2031132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	</a:t>
            </a:r>
            <a:r>
              <a:rPr lang="tr-TR" altLang="en-US" dirty="0">
                <a:latin typeface="Comic Sans MS" panose="030F0702030302020204" pitchFamily="66" charset="0"/>
              </a:rPr>
              <a:t>WATER LOADING TEST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4833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60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protein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100-150 mg of protein </a:t>
            </a:r>
            <a:r>
              <a:rPr lang="tr-TR" altLang="en-US" sz="2800" dirty="0" err="1">
                <a:latin typeface="Comic Sans MS" panose="030F0702030302020204" pitchFamily="66" charset="0"/>
              </a:rPr>
              <a:t>excreted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daily</a:t>
            </a:r>
            <a:r>
              <a:rPr lang="tr-TR" altLang="en-US" sz="2800" dirty="0">
                <a:latin typeface="Comic Sans MS" panose="030F0702030302020204" pitchFamily="66" charset="0"/>
              </a:rPr>
              <a:t> 		</a:t>
            </a:r>
            <a:r>
              <a:rPr lang="tr-TR" altLang="en-US" sz="2800" dirty="0" err="1">
                <a:latin typeface="Comic Sans MS" panose="030F0702030302020204" pitchFamily="66" charset="0"/>
              </a:rPr>
              <a:t>Albumin</a:t>
            </a:r>
            <a:r>
              <a:rPr lang="tr-TR" altLang="en-US" sz="2800" dirty="0">
                <a:latin typeface="Comic Sans MS" panose="030F0702030302020204" pitchFamily="66" charset="0"/>
              </a:rPr>
              <a:t> &lt; 30 mg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</a:t>
            </a:r>
            <a:r>
              <a:rPr lang="tr-TR" altLang="en-US" sz="2800" dirty="0" err="1">
                <a:latin typeface="Comic Sans MS" panose="030F0702030302020204" pitchFamily="66" charset="0"/>
              </a:rPr>
              <a:t>Tamm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Horsfall</a:t>
            </a:r>
            <a:r>
              <a:rPr lang="tr-TR" altLang="en-US" sz="2800" dirty="0">
                <a:latin typeface="Comic Sans MS" panose="030F0702030302020204" pitchFamily="66" charset="0"/>
              </a:rPr>
              <a:t> protein 50-75 mg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Can be </a:t>
            </a:r>
            <a:r>
              <a:rPr lang="tr-TR" altLang="en-US" sz="2800" dirty="0" err="1">
                <a:latin typeface="Comic Sans MS" panose="030F0702030302020204" pitchFamily="66" charset="0"/>
              </a:rPr>
              <a:t>meausured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different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methods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</a:t>
            </a:r>
            <a:r>
              <a:rPr lang="tr-TR" altLang="en-US" sz="2800" dirty="0" err="1">
                <a:latin typeface="Comic Sans MS" panose="030F0702030302020204" pitchFamily="66" charset="0"/>
              </a:rPr>
              <a:t>Dipstick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</a:t>
            </a:r>
            <a:r>
              <a:rPr lang="tr-TR" altLang="en-US" sz="2800" dirty="0" err="1">
                <a:latin typeface="Comic Sans MS" panose="030F0702030302020204" pitchFamily="66" charset="0"/>
              </a:rPr>
              <a:t>Turbidometric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5861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5909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protein 2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While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evaluating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daily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protein </a:t>
            </a:r>
            <a:r>
              <a:rPr lang="tr-TR" altLang="en-US" dirty="0" err="1">
                <a:latin typeface="Comic Sans MS" panose="030F0702030302020204" pitchFamily="66" charset="0"/>
              </a:rPr>
              <a:t>loss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please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always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consider</a:t>
            </a:r>
            <a:r>
              <a:rPr lang="tr-TR" altLang="en-US" dirty="0">
                <a:latin typeface="Comic Sans MS" panose="030F0702030302020204" pitchFamily="66" charset="0"/>
              </a:rPr>
              <a:t> GFR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serum </a:t>
            </a:r>
            <a:r>
              <a:rPr lang="tr-TR" altLang="en-US" dirty="0" err="1">
                <a:latin typeface="Comic Sans MS" panose="030F0702030302020204" pitchFamily="66" charset="0"/>
              </a:rPr>
              <a:t>albumin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2253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5909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Types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Microalbuminuria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Nephrotic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syndrome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Selective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Postural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Tubular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9040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Microalbuminuria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1.Urine </a:t>
            </a:r>
            <a:r>
              <a:rPr lang="tr-TR" altLang="en-US" dirty="0" err="1">
                <a:latin typeface="Comic Sans MS" panose="030F0702030302020204" pitchFamily="66" charset="0"/>
              </a:rPr>
              <a:t>albumin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excretion</a:t>
            </a:r>
            <a:r>
              <a:rPr lang="tr-TR" altLang="en-US" dirty="0">
                <a:latin typeface="Comic Sans MS" panose="030F0702030302020204" pitchFamily="66" charset="0"/>
              </a:rPr>
              <a:t> of 30-300 mg/</a:t>
            </a:r>
            <a:r>
              <a:rPr lang="tr-TR" altLang="en-US" dirty="0" err="1">
                <a:latin typeface="Comic Sans MS" panose="030F0702030302020204" pitchFamily="66" charset="0"/>
              </a:rPr>
              <a:t>day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2.Urine </a:t>
            </a:r>
            <a:r>
              <a:rPr lang="tr-TR" altLang="en-US" dirty="0" err="1">
                <a:latin typeface="Comic Sans MS" panose="030F0702030302020204" pitchFamily="66" charset="0"/>
              </a:rPr>
              <a:t>albumin</a:t>
            </a:r>
            <a:r>
              <a:rPr lang="tr-TR" altLang="en-US" dirty="0">
                <a:latin typeface="Comic Sans MS" panose="030F0702030302020204" pitchFamily="66" charset="0"/>
              </a:rPr>
              <a:t>/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ratio</a:t>
            </a:r>
            <a:r>
              <a:rPr lang="tr-TR" altLang="en-US" dirty="0">
                <a:latin typeface="Comic Sans MS" panose="030F0702030302020204" pitchFamily="66" charset="0"/>
              </a:rPr>
              <a:t> (mg/g) </a:t>
            </a:r>
          </a:p>
          <a:p>
            <a:pPr>
              <a:buFontTx/>
              <a:buNone/>
            </a:pPr>
            <a:r>
              <a:rPr lang="tr-TR" altLang="en-US" sz="3600" dirty="0">
                <a:solidFill>
                  <a:srgbClr val="FFFF66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&gt;</a:t>
            </a:r>
            <a:r>
              <a:rPr lang="tr-TR" altLang="en-US" sz="3600" dirty="0">
                <a:solidFill>
                  <a:srgbClr val="FFFF66"/>
                </a:solidFill>
                <a:latin typeface="Comic Sans MS" panose="030F0702030302020204" pitchFamily="66" charset="0"/>
              </a:rPr>
              <a:t> 30 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This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ratio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may</a:t>
            </a:r>
            <a:r>
              <a:rPr lang="tr-TR" altLang="en-US" dirty="0">
                <a:latin typeface="Comic Sans MS" panose="030F0702030302020204" pitchFamily="66" charset="0"/>
              </a:rPr>
              <a:t> be 17 in </a:t>
            </a:r>
            <a:r>
              <a:rPr lang="tr-TR" altLang="en-US" dirty="0" err="1">
                <a:latin typeface="Comic Sans MS" panose="030F0702030302020204" pitchFamily="66" charset="0"/>
              </a:rPr>
              <a:t>males</a:t>
            </a:r>
            <a:r>
              <a:rPr lang="tr-TR" altLang="en-US" dirty="0">
                <a:latin typeface="Comic Sans MS" panose="030F0702030302020204" pitchFamily="66" charset="0"/>
              </a:rPr>
              <a:t>, 25 in </a:t>
            </a:r>
            <a:r>
              <a:rPr lang="tr-TR" altLang="en-US" dirty="0" err="1">
                <a:latin typeface="Comic Sans MS" panose="030F0702030302020204" pitchFamily="66" charset="0"/>
              </a:rPr>
              <a:t>females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Urine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glucose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50-150 mg of 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excreted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daily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There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are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two</a:t>
            </a:r>
            <a:r>
              <a:rPr lang="tr-TR" altLang="en-US" sz="2400" dirty="0">
                <a:latin typeface="Comic Sans MS" panose="030F0702030302020204" pitchFamily="66" charset="0"/>
              </a:rPr>
              <a:t> main </a:t>
            </a:r>
            <a:r>
              <a:rPr lang="tr-TR" altLang="en-US" sz="2400" dirty="0" err="1">
                <a:latin typeface="Comic Sans MS" panose="030F0702030302020204" pitchFamily="66" charset="0"/>
              </a:rPr>
              <a:t>methods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for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measurement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400" dirty="0" err="1">
                <a:latin typeface="Comic Sans MS" panose="030F0702030302020204" pitchFamily="66" charset="0"/>
              </a:rPr>
              <a:t>Dipstick</a:t>
            </a:r>
            <a:r>
              <a:rPr lang="tr-TR" altLang="en-US" sz="2400" dirty="0">
                <a:latin typeface="Comic Sans MS" panose="030F0702030302020204" pitchFamily="66" charset="0"/>
              </a:rPr>
              <a:t> (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oxidase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method</a:t>
            </a:r>
            <a:r>
              <a:rPr lang="tr-TR" altLang="en-US" sz="24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400" dirty="0" err="1">
                <a:latin typeface="Comic Sans MS" panose="030F0702030302020204" pitchFamily="66" charset="0"/>
              </a:rPr>
              <a:t>Cupper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reduction</a:t>
            </a:r>
            <a:r>
              <a:rPr lang="tr-TR" altLang="en-US" sz="2400" dirty="0">
                <a:latin typeface="Comic Sans MS" panose="030F0702030302020204" pitchFamily="66" charset="0"/>
              </a:rPr>
              <a:t> test (Benedict test)</a:t>
            </a: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Dipstick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method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only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detects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Benedict test </a:t>
            </a:r>
            <a:r>
              <a:rPr lang="tr-TR" altLang="en-US" sz="2400" dirty="0" err="1">
                <a:latin typeface="Comic Sans MS" panose="030F0702030302020204" pitchFamily="66" charset="0"/>
              </a:rPr>
              <a:t>detects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also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galactose</a:t>
            </a:r>
            <a:r>
              <a:rPr lang="tr-TR" altLang="en-US" sz="2400" dirty="0">
                <a:latin typeface="Comic Sans MS" panose="030F0702030302020204" pitchFamily="66" charset="0"/>
              </a:rPr>
              <a:t>, </a:t>
            </a:r>
            <a:r>
              <a:rPr lang="tr-TR" altLang="en-US" sz="2400" dirty="0" err="1">
                <a:latin typeface="Comic Sans MS" panose="030F0702030302020204" pitchFamily="66" charset="0"/>
              </a:rPr>
              <a:t>fructose</a:t>
            </a:r>
            <a:r>
              <a:rPr lang="tr-TR" altLang="en-US" sz="2400" dirty="0">
                <a:latin typeface="Comic Sans MS" panose="030F0702030302020204" pitchFamily="66" charset="0"/>
              </a:rPr>
              <a:t>…</a:t>
            </a: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Sensitive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to</a:t>
            </a:r>
            <a:r>
              <a:rPr lang="tr-TR" altLang="en-US" sz="2400" dirty="0">
                <a:latin typeface="Comic Sans MS" panose="030F0702030302020204" pitchFamily="66" charset="0"/>
              </a:rPr>
              <a:t> 20 mg/dl of 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endParaRPr lang="tr-T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4298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34975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tr-TR" altLang="en-US" dirty="0" err="1">
                <a:latin typeface="Comic Sans MS" panose="030F0702030302020204" pitchFamily="66" charset="0"/>
              </a:rPr>
              <a:t>Tm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baseline="-25000" dirty="0" err="1">
                <a:latin typeface="Comic Sans MS" panose="030F0702030302020204" pitchFamily="66" charset="0"/>
              </a:rPr>
              <a:t>Glucose</a:t>
            </a:r>
            <a:endParaRPr lang="tr-TR" altLang="en-US" baseline="-25000" dirty="0"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031132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(GFR x </a:t>
            </a:r>
            <a:r>
              <a:rPr lang="tr-TR" altLang="en-US" dirty="0" err="1"/>
              <a:t>Plasma</a:t>
            </a:r>
            <a:r>
              <a:rPr lang="tr-TR" altLang="en-US" dirty="0"/>
              <a:t> </a:t>
            </a:r>
            <a:r>
              <a:rPr lang="tr-TR" altLang="en-US" dirty="0" err="1"/>
              <a:t>glucose</a:t>
            </a:r>
            <a:r>
              <a:rPr lang="tr-TR" altLang="en-US" dirty="0"/>
              <a:t>) – </a:t>
            </a:r>
            <a:r>
              <a:rPr lang="tr-TR" altLang="en-US" dirty="0" err="1"/>
              <a:t>Urine</a:t>
            </a:r>
            <a:r>
              <a:rPr lang="tr-TR" altLang="en-US" dirty="0"/>
              <a:t> </a:t>
            </a:r>
            <a:r>
              <a:rPr lang="tr-TR" altLang="en-US" dirty="0" err="1"/>
              <a:t>glucose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ml/</a:t>
            </a:r>
            <a:r>
              <a:rPr lang="tr-TR" altLang="en-US" dirty="0" err="1"/>
              <a:t>min</a:t>
            </a:r>
            <a:r>
              <a:rPr lang="tr-TR" altLang="en-US" dirty="0"/>
              <a:t>         mg/ml                    mg/</a:t>
            </a:r>
            <a:r>
              <a:rPr lang="tr-TR" altLang="en-US" dirty="0" err="1"/>
              <a:t>min</a:t>
            </a: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4687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(1)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1.MAINTENANCE OF BODY FLUID AND ELECTROLYTE BALANCE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bicarbonate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EXCRETION OF METABOLIC WASTE PRODUCTS: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Urea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3.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EXCRETION AND DETOXIFICATION OF MEDICINES, TOXINS AND METABOLITES</a:t>
            </a:r>
            <a:endParaRPr lang="tr-TR" altLang="en-US" sz="3500" dirty="0"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365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Causes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glucosuria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23904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 err="1">
                <a:latin typeface="Comic Sans MS" panose="030F0702030302020204" pitchFamily="66" charset="0"/>
              </a:rPr>
              <a:t>Hyperglycemia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reabsorption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abnormality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Pregnancy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diseases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Other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Acidosis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Stress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trauma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anesthesia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surgery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Endocrine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diseases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acromegaly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thyrotoxicosis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Central </a:t>
            </a:r>
            <a:r>
              <a:rPr lang="tr-TR" altLang="en-US" sz="2800" dirty="0" err="1">
                <a:latin typeface="Comic Sans MS" panose="030F0702030302020204" pitchFamily="66" charset="0"/>
              </a:rPr>
              <a:t>nervous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system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disorders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0073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400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BLOOD CHEMISTRY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PARAMETER		NORMAL VALUE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Na</a:t>
            </a:r>
            <a:r>
              <a:rPr lang="tr-TR" altLang="en-US" dirty="0">
                <a:latin typeface="Comic Sans MS" panose="030F0702030302020204" pitchFamily="66" charset="0"/>
              </a:rPr>
              <a:t>				135-145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K					3.5-5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Cl					95-105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Bicarbonate</a:t>
            </a:r>
            <a:r>
              <a:rPr lang="tr-TR" altLang="en-US" dirty="0">
                <a:latin typeface="Comic Sans MS" panose="030F0702030302020204" pitchFamily="66" charset="0"/>
              </a:rPr>
              <a:t>		22-26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			0.5-1.2 mg/dl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BUN				10-20 mg/dl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0988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11019"/>
            <a:ext cx="9004300" cy="1181100"/>
          </a:xfrm>
        </p:spPr>
        <p:txBody>
          <a:bodyPr/>
          <a:lstStyle/>
          <a:p>
            <a:r>
              <a:rPr lang="de-DE" altLang="en-US" dirty="0">
                <a:latin typeface="Comic Sans MS" panose="030F0702030302020204" pitchFamily="66" charset="0"/>
              </a:rPr>
              <a:t>Normal </a:t>
            </a:r>
            <a:r>
              <a:rPr lang="de-DE" altLang="en-US" dirty="0" err="1">
                <a:latin typeface="Comic Sans MS" panose="030F0702030302020204" pitchFamily="66" charset="0"/>
              </a:rPr>
              <a:t>arteri</a:t>
            </a:r>
            <a:r>
              <a:rPr lang="tr-TR" altLang="en-US" dirty="0">
                <a:latin typeface="Comic Sans MS" panose="030F0702030302020204" pitchFamily="66" charset="0"/>
              </a:rPr>
              <a:t>al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blood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gas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values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9004300" cy="4251325"/>
          </a:xfrm>
        </p:spPr>
        <p:txBody>
          <a:bodyPr/>
          <a:lstStyle/>
          <a:p>
            <a:pPr>
              <a:buFontTx/>
              <a:buNone/>
            </a:pPr>
            <a:r>
              <a:rPr lang="de-DE" altLang="en-US" sz="3200" dirty="0"/>
              <a:t>pH             			7.38-7.42</a:t>
            </a:r>
          </a:p>
          <a:p>
            <a:pPr>
              <a:buFontTx/>
              <a:buNone/>
            </a:pPr>
            <a:r>
              <a:rPr lang="de-DE" altLang="en-US" sz="3200" dirty="0"/>
              <a:t>pCO2, mm </a:t>
            </a:r>
            <a:r>
              <a:rPr lang="de-DE" altLang="en-US" sz="3200" dirty="0" err="1"/>
              <a:t>Hg</a:t>
            </a:r>
            <a:r>
              <a:rPr lang="de-DE" altLang="en-US" sz="3200" dirty="0"/>
              <a:t>    	38-42</a:t>
            </a:r>
          </a:p>
          <a:p>
            <a:pPr>
              <a:buFontTx/>
              <a:buNone/>
            </a:pPr>
            <a:r>
              <a:rPr lang="de-DE" altLang="en-US" sz="3200" dirty="0"/>
              <a:t>pO2, mm </a:t>
            </a:r>
            <a:r>
              <a:rPr lang="de-DE" altLang="en-US" sz="3200" dirty="0" err="1"/>
              <a:t>Hg</a:t>
            </a:r>
            <a:r>
              <a:rPr lang="de-DE" altLang="en-US" sz="3200" dirty="0"/>
              <a:t>    		80-100</a:t>
            </a:r>
          </a:p>
          <a:p>
            <a:pPr>
              <a:buFontTx/>
              <a:buNone/>
            </a:pPr>
            <a:r>
              <a:rPr lang="de-DE" altLang="en-US" sz="3200" dirty="0"/>
              <a:t>O2 </a:t>
            </a:r>
            <a:r>
              <a:rPr lang="tr-TR" altLang="en-US" dirty="0" err="1"/>
              <a:t>saturation</a:t>
            </a:r>
            <a:r>
              <a:rPr lang="de-DE" altLang="en-US" sz="3200" dirty="0"/>
              <a:t> %   </a:t>
            </a:r>
            <a:r>
              <a:rPr lang="tr-TR" altLang="en-US" sz="3200" dirty="0"/>
              <a:t>	</a:t>
            </a:r>
            <a:r>
              <a:rPr lang="de-DE" altLang="en-US" sz="3200" dirty="0"/>
              <a:t>&gt; 95</a:t>
            </a:r>
          </a:p>
          <a:p>
            <a:pPr>
              <a:buFontTx/>
              <a:buNone/>
            </a:pPr>
            <a:r>
              <a:rPr lang="de-DE" altLang="en-US" sz="3200" dirty="0"/>
              <a:t>HCO3, </a:t>
            </a:r>
            <a:r>
              <a:rPr lang="de-DE" altLang="en-US" sz="3200" dirty="0" err="1"/>
              <a:t>mEq</a:t>
            </a:r>
            <a:r>
              <a:rPr lang="de-DE" altLang="en-US" sz="3200" dirty="0"/>
              <a:t>/l    		22-26</a:t>
            </a:r>
            <a:endParaRPr lang="tr-TR" altLang="en-US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072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3200" dirty="0">
                <a:latin typeface="Comic Sans MS" panose="030F0702030302020204" pitchFamily="66" charset="0"/>
              </a:rPr>
              <a:t>NORMAL DAILY URINE VALUS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VOLUME		750-1500 ml</a:t>
            </a:r>
          </a:p>
          <a:p>
            <a:pPr>
              <a:buFontTx/>
              <a:buNone/>
            </a:pPr>
            <a:r>
              <a:rPr lang="tr-TR" altLang="en-US" dirty="0"/>
              <a:t>UREA		20-30 </a:t>
            </a:r>
            <a:r>
              <a:rPr lang="tr-TR" altLang="en-US" dirty="0" err="1"/>
              <a:t>grams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CREATININE	600-1200 mg</a:t>
            </a:r>
          </a:p>
          <a:p>
            <a:pPr>
              <a:buFontTx/>
              <a:buNone/>
            </a:pPr>
            <a:r>
              <a:rPr lang="tr-TR" altLang="en-US" dirty="0"/>
              <a:t>SODIUM		100-150 </a:t>
            </a:r>
            <a:r>
              <a:rPr lang="tr-TR" altLang="en-US" dirty="0" err="1"/>
              <a:t>mmol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POTASSIUM	60-80 </a:t>
            </a:r>
            <a:r>
              <a:rPr lang="tr-TR" altLang="en-US" dirty="0" err="1"/>
              <a:t>mmol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CALCIUM		100-300 mg</a:t>
            </a:r>
          </a:p>
          <a:p>
            <a:pPr>
              <a:buFontTx/>
              <a:buNone/>
            </a:pPr>
            <a:r>
              <a:rPr lang="tr-TR" altLang="en-US" dirty="0"/>
              <a:t>PHOSPHORUS	0.5-1.5 gr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89676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electrolytes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Sodium</a:t>
            </a:r>
            <a:endParaRPr lang="tr-TR" dirty="0"/>
          </a:p>
          <a:p>
            <a:r>
              <a:rPr lang="tr-TR" dirty="0" err="1"/>
              <a:t>Potassium</a:t>
            </a:r>
            <a:endParaRPr lang="tr-TR" dirty="0"/>
          </a:p>
          <a:p>
            <a:r>
              <a:rPr lang="tr-TR" dirty="0" err="1"/>
              <a:t>Chloride</a:t>
            </a:r>
            <a:endParaRPr lang="tr-TR" dirty="0"/>
          </a:p>
          <a:p>
            <a:r>
              <a:rPr lang="tr-TR" dirty="0" err="1"/>
              <a:t>Phosphorus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4189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063033" y="879004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4800" dirty="0">
                <a:latin typeface="Comic Sans MS" panose="030F0702030302020204" pitchFamily="66" charset="0"/>
              </a:rPr>
              <a:t>FRACTIONARY NA EXCRETION (</a:t>
            </a:r>
            <a:r>
              <a:rPr lang="tr-TR" altLang="en-US" sz="4800" dirty="0" err="1">
                <a:latin typeface="Comic Sans MS" panose="030F0702030302020204" pitchFamily="66" charset="0"/>
              </a:rPr>
              <a:t>FE</a:t>
            </a:r>
            <a:r>
              <a:rPr lang="tr-TR" altLang="en-US" sz="4800" baseline="-25000" dirty="0" err="1">
                <a:latin typeface="Comic Sans MS" panose="030F0702030302020204" pitchFamily="66" charset="0"/>
              </a:rPr>
              <a:t>Na</a:t>
            </a:r>
            <a:r>
              <a:rPr lang="tr-TR" altLang="en-US" sz="4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5296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076325" y="2319164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		</a:t>
            </a:r>
            <a:r>
              <a:rPr lang="tr-TR" altLang="en-US" sz="3200" u="sng" dirty="0" err="1"/>
              <a:t>Urine</a:t>
            </a:r>
            <a:r>
              <a:rPr lang="tr-TR" altLang="en-US" sz="3200" u="sng" dirty="0"/>
              <a:t> </a:t>
            </a:r>
            <a:r>
              <a:rPr lang="tr-TR" altLang="en-US" sz="3200" u="sng" dirty="0" err="1"/>
              <a:t>Na</a:t>
            </a:r>
            <a:r>
              <a:rPr lang="tr-TR" altLang="en-US" sz="3200" u="sng" dirty="0"/>
              <a:t> X </a:t>
            </a:r>
            <a:r>
              <a:rPr lang="tr-TR" altLang="en-US" sz="3200" u="sng" dirty="0" err="1"/>
              <a:t>Plasma</a:t>
            </a:r>
            <a:r>
              <a:rPr lang="tr-TR" altLang="en-US" sz="3200" u="sng" dirty="0"/>
              <a:t> </a:t>
            </a:r>
            <a:r>
              <a:rPr lang="tr-TR" altLang="en-US" u="sng" dirty="0" err="1"/>
              <a:t>C</a:t>
            </a:r>
            <a:r>
              <a:rPr lang="tr-TR" altLang="en-US" sz="3200" u="sng" dirty="0" err="1"/>
              <a:t>reatinine</a:t>
            </a:r>
            <a:endParaRPr lang="tr-TR" altLang="en-US" sz="3200" dirty="0"/>
          </a:p>
          <a:p>
            <a:pPr>
              <a:buFontTx/>
              <a:buNone/>
            </a:pPr>
            <a:r>
              <a:rPr lang="tr-TR" altLang="en-US" sz="3200" dirty="0"/>
              <a:t>		</a:t>
            </a:r>
            <a:r>
              <a:rPr lang="tr-TR" altLang="en-US" sz="3200" dirty="0" err="1"/>
              <a:t>Urine</a:t>
            </a:r>
            <a:r>
              <a:rPr lang="tr-TR" altLang="en-US" sz="3200" dirty="0"/>
              <a:t> </a:t>
            </a:r>
            <a:r>
              <a:rPr lang="tr-TR" altLang="en-US" dirty="0" err="1"/>
              <a:t>C</a:t>
            </a:r>
            <a:r>
              <a:rPr lang="tr-TR" altLang="en-US" sz="3200" dirty="0" err="1"/>
              <a:t>reatinine</a:t>
            </a:r>
            <a:r>
              <a:rPr lang="tr-TR" altLang="en-US" sz="3200" dirty="0"/>
              <a:t> X </a:t>
            </a:r>
            <a:r>
              <a:rPr lang="tr-TR" altLang="en-US" sz="3200" dirty="0" err="1"/>
              <a:t>Plasma</a:t>
            </a:r>
            <a:r>
              <a:rPr lang="tr-TR" altLang="en-US" sz="3200" dirty="0"/>
              <a:t> </a:t>
            </a:r>
            <a:r>
              <a:rPr lang="tr-TR" altLang="en-US" sz="3200" dirty="0" err="1"/>
              <a:t>Na</a:t>
            </a:r>
            <a:endParaRPr lang="tr-TR" altLang="en-US" sz="3200" dirty="0"/>
          </a:p>
          <a:p>
            <a:pPr>
              <a:buFontTx/>
              <a:buNone/>
            </a:pPr>
            <a:endParaRPr lang="tr-TR" altLang="en-US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2029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92005"/>
              </p:ext>
            </p:extLst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7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4500/day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310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Which</a:t>
            </a:r>
            <a:r>
              <a:rPr lang="tr-TR" altLang="tr-TR" dirty="0">
                <a:latin typeface="Comic Sans MS" panose="030F0702030302020204" pitchFamily="66" charset="0"/>
              </a:rPr>
              <a:t> test </a:t>
            </a:r>
            <a:r>
              <a:rPr lang="tr-TR" altLang="tr-TR" dirty="0" err="1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Na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Cl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K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TTKG (</a:t>
            </a:r>
            <a:r>
              <a:rPr lang="tr-TR" altLang="en-US" sz="2800" dirty="0" err="1">
                <a:latin typeface="Comic Sans MS" panose="030F0702030302020204" pitchFamily="66" charset="0"/>
              </a:rPr>
              <a:t>Transtubular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potassium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gradient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latin typeface="Comic Sans MS" panose="030F0702030302020204" pitchFamily="66" charset="0"/>
              </a:rPr>
              <a:t>gases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latin typeface="Comic Sans MS" panose="030F0702030302020204" pitchFamily="66" charset="0"/>
              </a:rPr>
              <a:t>anion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gap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gap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Which</a:t>
            </a:r>
            <a:r>
              <a:rPr lang="tr-TR" altLang="tr-TR" dirty="0">
                <a:latin typeface="Comic Sans MS" panose="030F0702030302020204" pitchFamily="66" charset="0"/>
              </a:rPr>
              <a:t> test </a:t>
            </a:r>
            <a:r>
              <a:rPr lang="tr-TR" altLang="tr-TR" dirty="0" err="1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>
                <a:latin typeface="Comic Sans MS" panose="030F0702030302020204" pitchFamily="66" charset="0"/>
              </a:rPr>
              <a:t>Evaluation of </a:t>
            </a:r>
            <a:r>
              <a:rPr lang="tr-TR" sz="2800" dirty="0" err="1">
                <a:latin typeface="Comic Sans MS" panose="030F0702030302020204" pitchFamily="66" charset="0"/>
              </a:rPr>
              <a:t>extracellular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fluid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prerenal-renal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acute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kidney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injury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Cl: </a:t>
            </a:r>
            <a:r>
              <a:rPr lang="tr-TR" sz="2800" dirty="0">
                <a:latin typeface="Comic Sans MS" panose="030F0702030302020204" pitchFamily="66" charset="0"/>
              </a:rPr>
              <a:t>Evaluation of </a:t>
            </a:r>
            <a:r>
              <a:rPr lang="tr-TR" sz="2800" dirty="0" err="1">
                <a:latin typeface="Comic Sans MS" panose="030F0702030302020204" pitchFamily="66" charset="0"/>
              </a:rPr>
              <a:t>extracellular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fluid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metabolic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alkalosis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K: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hypopotasemia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hyperpotasemia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(2)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4.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 OF EXTRACELLULAR FLUID VOLUME AND HORMONAL REGULATION OF BLOOD PRESSURE</a:t>
            </a:r>
          </a:p>
          <a:p>
            <a:pPr marL="0"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Renin-an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g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iotensin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system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Renal prostaglandin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Renal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kallikrein-kinin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system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5.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HORMONE PRODUCTION AND CONTRIBUTION TO METABOLISM</a:t>
            </a:r>
            <a:r>
              <a:rPr lang="en-US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ropoietin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V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itamin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D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>
              <a:buFont typeface="Monotype Sorts" charset="2"/>
              <a:buNone/>
            </a:pPr>
            <a:endParaRPr lang="tr-TR" altLang="en-US" dirty="0">
              <a:latin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38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Which</a:t>
            </a:r>
            <a:r>
              <a:rPr lang="tr-TR" altLang="tr-TR" dirty="0">
                <a:latin typeface="Comic Sans MS" panose="030F0702030302020204" pitchFamily="66" charset="0"/>
              </a:rPr>
              <a:t> test </a:t>
            </a:r>
            <a:r>
              <a:rPr lang="tr-TR" altLang="tr-TR" dirty="0" err="1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TTKG (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Transtubular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potassium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gradient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hyperpotasemia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gases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base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metabolism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disorders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anion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gap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base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metabolism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disorders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anion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gap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normal </a:t>
            </a:r>
            <a:r>
              <a:rPr lang="tr-TR" sz="2800" dirty="0" err="1">
                <a:latin typeface="Comic Sans MS" panose="030F0702030302020204" pitchFamily="66" charset="0"/>
              </a:rPr>
              <a:t>anion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gap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metabolic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acidosis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deteriorated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try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cause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damage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dysfunction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95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diseases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microscopy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blood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nitrite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urobilinogen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bilirubin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ketone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08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diseases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2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854052"/>
            <a:ext cx="9004300" cy="4806950"/>
          </a:xfrm>
        </p:spPr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Biopsy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Radiologic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imaging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Immunologic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protein,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enzymes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antigens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SUMMARY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Kidney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have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many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functions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Glomerular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filtration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maintenance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fluid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electrolyte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balance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are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most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important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ones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Most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them</a:t>
            </a:r>
            <a:r>
              <a:rPr lang="tr-TR" sz="2800" dirty="0">
                <a:latin typeface="Comic Sans MS" panose="030F0702030302020204" pitchFamily="66" charset="0"/>
              </a:rPr>
              <a:t> can be </a:t>
            </a:r>
            <a:r>
              <a:rPr lang="tr-TR" sz="2800" dirty="0" err="1">
                <a:latin typeface="Comic Sans MS" panose="030F0702030302020204" pitchFamily="66" charset="0"/>
              </a:rPr>
              <a:t>measured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easily</a:t>
            </a:r>
            <a:r>
              <a:rPr lang="tr-TR" sz="2800" dirty="0">
                <a:latin typeface="Comic Sans MS" panose="030F0702030302020204" pitchFamily="66" charset="0"/>
              </a:rPr>
              <a:t> in  </a:t>
            </a:r>
            <a:r>
              <a:rPr lang="tr-TR" sz="2800" dirty="0" err="1">
                <a:latin typeface="Comic Sans MS" panose="030F0702030302020204" pitchFamily="66" charset="0"/>
              </a:rPr>
              <a:t>practice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Plasma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creatinine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level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simple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analysis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are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sufficient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order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to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understand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kidneys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functioning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properly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most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times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51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41388"/>
            <a:r>
              <a:rPr lang="tr-TR" altLang="en-US" dirty="0" smtClean="0"/>
              <a:t>www.tekinakpolat.con</a:t>
            </a:r>
            <a:endParaRPr lang="en-US" altLang="en-US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3688" indent="-293688" algn="ctr" defTabSz="941388">
              <a:buFont typeface="Monotype Sorts" charset="2"/>
              <a:buNone/>
            </a:pPr>
            <a:endParaRPr lang="tr-TR" altLang="en-US" sz="36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r>
              <a:rPr lang="tr-TR" altLang="en-US" sz="4200" dirty="0" smtClean="0">
                <a:solidFill>
                  <a:srgbClr val="FFFF00"/>
                </a:solidFill>
              </a:rPr>
              <a:t>  </a:t>
            </a: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8" y="1131032"/>
            <a:ext cx="396044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(3)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6.DEGRADATION OF PEPTIDE HORMONES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Insu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lin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glu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agon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parathormon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itonin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growth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hormone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7.DEGRADATION OF LOW MOLECULAR WEIGHT PROTEINS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Light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chains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beta</a:t>
            </a:r>
            <a:r>
              <a:rPr lang="en-US" sz="2800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-mi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roglob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ulin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8.METABOL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IC EFFECT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Glu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oneogene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sis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lipid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259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</a:t>
            </a:r>
            <a:r>
              <a:rPr lang="tr-TR" altLang="en-US" sz="4400" dirty="0" err="1">
                <a:latin typeface="Comic Sans MS" charset="0"/>
              </a:rPr>
              <a:t>summary</a:t>
            </a:r>
            <a:r>
              <a:rPr lang="tr-TR" altLang="en-US" sz="4400" dirty="0">
                <a:latin typeface="Comic Sans MS" charset="0"/>
              </a:rPr>
              <a:t>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1.Circulation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sod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um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2.Metaboli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cid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base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3.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Scavenger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urea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9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7698</TotalTime>
  <Words>2682</Words>
  <Application>Microsoft Office PowerPoint</Application>
  <PresentationFormat>Özel</PresentationFormat>
  <Paragraphs>566</Paragraphs>
  <Slides>75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2" baseType="lpstr">
      <vt:lpstr>Arial</vt:lpstr>
      <vt:lpstr>Comic Sans MS</vt:lpstr>
      <vt:lpstr>Monotype Sorts</vt:lpstr>
      <vt:lpstr>Symbol</vt:lpstr>
      <vt:lpstr>Times New Roman</vt:lpstr>
      <vt:lpstr>Times New Roman Tur</vt:lpstr>
      <vt:lpstr>Blank Presentation</vt:lpstr>
      <vt:lpstr>KIDNEY FUNCTION TESTS</vt:lpstr>
      <vt:lpstr>http://tekinakpolat.com/pratik-nefroloji/</vt:lpstr>
      <vt:lpstr>At the end of this lecture</vt:lpstr>
      <vt:lpstr>Tests I will mention in details</vt:lpstr>
      <vt:lpstr>Plan</vt:lpstr>
      <vt:lpstr>Basic kidney functions (1)</vt:lpstr>
      <vt:lpstr>Basic kidney functions (2)</vt:lpstr>
      <vt:lpstr>Basic kidney functions (3)</vt:lpstr>
      <vt:lpstr>Basic kidney functions (summary)</vt:lpstr>
      <vt:lpstr>URINE FORMATION</vt:lpstr>
      <vt:lpstr>TUBUL  FUNCTION</vt:lpstr>
      <vt:lpstr>LOCALISATION  FUNCTION ABNORMALITY OF LESION</vt:lpstr>
      <vt:lpstr>The difference between kidney function tests and diagnostic methods</vt:lpstr>
      <vt:lpstr>Functions measured in practice</vt:lpstr>
      <vt:lpstr>Functions measured in practice</vt:lpstr>
      <vt:lpstr>Clearence</vt:lpstr>
      <vt:lpstr>GLOMERULAR FILTRATION</vt:lpstr>
      <vt:lpstr>Creatinine clearence (ml/minute)</vt:lpstr>
      <vt:lpstr>Why creatinine?</vt:lpstr>
      <vt:lpstr>Serum creatinine level</vt:lpstr>
      <vt:lpstr>Measurement of GFR  (In practice)</vt:lpstr>
      <vt:lpstr>Factors increasing plasma creatinine level</vt:lpstr>
      <vt:lpstr>Factors decreasing plasma creatinine level</vt:lpstr>
      <vt:lpstr>Creatinine clearence formulas</vt:lpstr>
      <vt:lpstr>Creatinine clearence (ml/minute)</vt:lpstr>
      <vt:lpstr>Creatinine clearence (ml/minute)</vt:lpstr>
      <vt:lpstr>PowerPoint Sunusu</vt:lpstr>
      <vt:lpstr>MDRD</vt:lpstr>
      <vt:lpstr>PowerPoint Sunusu</vt:lpstr>
      <vt:lpstr>CKD-EPI formula</vt:lpstr>
      <vt:lpstr>GFR Calculation  </vt:lpstr>
      <vt:lpstr>PowerPoint Sunusu</vt:lpstr>
      <vt:lpstr>PowerPoint Sunusu</vt:lpstr>
      <vt:lpstr>Adjustment for body surface area</vt:lpstr>
      <vt:lpstr>Conditions creatinine based formulas can not be used</vt:lpstr>
      <vt:lpstr>Practice of creatinine clearence</vt:lpstr>
      <vt:lpstr>Formulas with cystatin C</vt:lpstr>
      <vt:lpstr>Importance of creatinine clearence</vt:lpstr>
      <vt:lpstr>BUN (blood urea nitrogen)</vt:lpstr>
      <vt:lpstr>Factors increasing BUN</vt:lpstr>
      <vt:lpstr>Factors decreasing BUN</vt:lpstr>
      <vt:lpstr>Distinction between urea and BUN</vt:lpstr>
      <vt:lpstr>PowerPoint Sunusu</vt:lpstr>
      <vt:lpstr>Functions measured in practice</vt:lpstr>
      <vt:lpstr>Urine tests</vt:lpstr>
      <vt:lpstr>Urine electrolytes</vt:lpstr>
      <vt:lpstr>URINE pH </vt:lpstr>
      <vt:lpstr>ACID URINE</vt:lpstr>
      <vt:lpstr>ALKALINE URINE</vt:lpstr>
      <vt:lpstr>URINE DENSITY 1</vt:lpstr>
      <vt:lpstr>URINE DENSITY 2</vt:lpstr>
      <vt:lpstr>Mesurement of kidney dilution ability</vt:lpstr>
      <vt:lpstr>Functions measured in practice</vt:lpstr>
      <vt:lpstr>Urinary protein 1</vt:lpstr>
      <vt:lpstr>Urinary protein 2</vt:lpstr>
      <vt:lpstr>Types of proteinuria</vt:lpstr>
      <vt:lpstr>Microalbuminuria </vt:lpstr>
      <vt:lpstr>Urine glucose</vt:lpstr>
      <vt:lpstr>Tm Glucose</vt:lpstr>
      <vt:lpstr>Causes of glucosuria</vt:lpstr>
      <vt:lpstr>Functions measured in practice</vt:lpstr>
      <vt:lpstr>BLOOD CHEMISTRY</vt:lpstr>
      <vt:lpstr>Normal arterial blood gas values</vt:lpstr>
      <vt:lpstr>NORMAL DAILY URINE VALUS</vt:lpstr>
      <vt:lpstr>Urine electrolytes</vt:lpstr>
      <vt:lpstr>FRACTIONARY NA EXCRETION (FENa)</vt:lpstr>
      <vt:lpstr>PowerPoint Sunusu</vt:lpstr>
      <vt:lpstr>Which test for what</vt:lpstr>
      <vt:lpstr>Which test for what</vt:lpstr>
      <vt:lpstr>Which test for what</vt:lpstr>
      <vt:lpstr>The difference between kidney function tests and diagnostic methods</vt:lpstr>
      <vt:lpstr>Diagnostic methods in kidney diseases 1</vt:lpstr>
      <vt:lpstr>Diagnostic methods in kidney diseases 2</vt:lpstr>
      <vt:lpstr>SUMMARY</vt:lpstr>
      <vt:lpstr>www.tekinakpolat.con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740</cp:revision>
  <cp:lastPrinted>2018-12-09T17:30:46Z</cp:lastPrinted>
  <dcterms:created xsi:type="dcterms:W3CDTF">1997-12-11T13:27:56Z</dcterms:created>
  <dcterms:modified xsi:type="dcterms:W3CDTF">2026-04-20T08:11:47Z</dcterms:modified>
</cp:coreProperties>
</file>