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1430" r:id="rId2"/>
    <p:sldId id="1341" r:id="rId3"/>
    <p:sldId id="1342" r:id="rId4"/>
    <p:sldId id="1343" r:id="rId5"/>
    <p:sldId id="1344" r:id="rId6"/>
    <p:sldId id="1346" r:id="rId7"/>
    <p:sldId id="1347" r:id="rId8"/>
    <p:sldId id="1348" r:id="rId9"/>
    <p:sldId id="1390" r:id="rId10"/>
    <p:sldId id="1374" r:id="rId11"/>
    <p:sldId id="1410" r:id="rId12"/>
    <p:sldId id="1413" r:id="rId13"/>
    <p:sldId id="1376" r:id="rId14"/>
    <p:sldId id="1377" r:id="rId15"/>
    <p:sldId id="1378" r:id="rId16"/>
    <p:sldId id="1421" r:id="rId17"/>
    <p:sldId id="1422" r:id="rId18"/>
    <p:sldId id="1425" r:id="rId19"/>
    <p:sldId id="1414" r:id="rId20"/>
    <p:sldId id="1415" r:id="rId21"/>
    <p:sldId id="1416" r:id="rId22"/>
    <p:sldId id="1417" r:id="rId23"/>
    <p:sldId id="1419" r:id="rId24"/>
    <p:sldId id="1398" r:id="rId25"/>
    <p:sldId id="1399" r:id="rId26"/>
    <p:sldId id="1400" r:id="rId27"/>
    <p:sldId id="1401" r:id="rId28"/>
    <p:sldId id="1402" r:id="rId29"/>
    <p:sldId id="1379" r:id="rId30"/>
    <p:sldId id="1405" r:id="rId31"/>
    <p:sldId id="1404" r:id="rId32"/>
    <p:sldId id="1406" r:id="rId33"/>
    <p:sldId id="1407" r:id="rId34"/>
    <p:sldId id="1409" r:id="rId35"/>
    <p:sldId id="1380" r:id="rId36"/>
    <p:sldId id="1381" r:id="rId37"/>
    <p:sldId id="1382" r:id="rId38"/>
    <p:sldId id="1427" r:id="rId39"/>
    <p:sldId id="1428" r:id="rId40"/>
    <p:sldId id="1391" r:id="rId41"/>
    <p:sldId id="1354" r:id="rId42"/>
    <p:sldId id="1352" r:id="rId43"/>
    <p:sldId id="1355" r:id="rId44"/>
    <p:sldId id="1362" r:id="rId45"/>
    <p:sldId id="1357" r:id="rId46"/>
    <p:sldId id="1367" r:id="rId47"/>
    <p:sldId id="1368" r:id="rId48"/>
    <p:sldId id="1369" r:id="rId49"/>
    <p:sldId id="1370" r:id="rId50"/>
    <p:sldId id="1371" r:id="rId51"/>
    <p:sldId id="1431" r:id="rId52"/>
    <p:sldId id="1432" r:id="rId53"/>
    <p:sldId id="1433" r:id="rId54"/>
    <p:sldId id="1434" r:id="rId55"/>
    <p:sldId id="1435" r:id="rId56"/>
    <p:sldId id="1436" r:id="rId57"/>
    <p:sldId id="1437" r:id="rId58"/>
    <p:sldId id="1438" r:id="rId59"/>
    <p:sldId id="1439" r:id="rId60"/>
    <p:sldId id="1440" r:id="rId61"/>
    <p:sldId id="1441" r:id="rId62"/>
    <p:sldId id="1442" r:id="rId63"/>
    <p:sldId id="1443" r:id="rId64"/>
    <p:sldId id="1444" r:id="rId65"/>
    <p:sldId id="1445" r:id="rId66"/>
    <p:sldId id="1446" r:id="rId67"/>
    <p:sldId id="1447" r:id="rId68"/>
    <p:sldId id="1448" r:id="rId69"/>
    <p:sldId id="1449" r:id="rId70"/>
    <p:sldId id="1450" r:id="rId71"/>
    <p:sldId id="1392" r:id="rId72"/>
    <p:sldId id="1394" r:id="rId73"/>
    <p:sldId id="1395" r:id="rId74"/>
    <p:sldId id="1396" r:id="rId75"/>
    <p:sldId id="1397" r:id="rId76"/>
    <p:sldId id="1393" r:id="rId77"/>
    <p:sldId id="1373" r:id="rId78"/>
    <p:sldId id="1452" r:id="rId79"/>
  </p:sldIdLst>
  <p:sldSz cx="10591800" cy="7086600"/>
  <p:notesSz cx="6858000" cy="9144000"/>
  <p:defaultTextStyle>
    <a:defPPr>
      <a:defRPr lang="tr-T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Tur" charset="-94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Tur" charset="-94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Tur" charset="-94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Tur" charset="-94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Tur" charset="-94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Tur" charset="-94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Tur" charset="-94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Tur" charset="-94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Tur" charset="-94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99"/>
    <a:srgbClr val="FF0000"/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431" autoAdjust="0"/>
    <p:restoredTop sz="89007" autoAdjust="0"/>
  </p:normalViewPr>
  <p:slideViewPr>
    <p:cSldViewPr>
      <p:cViewPr varScale="1">
        <p:scale>
          <a:sx n="99" d="100"/>
          <a:sy n="99" d="100"/>
        </p:scale>
        <p:origin x="1218" y="90"/>
      </p:cViewPr>
      <p:guideLst/>
    </p:cSldViewPr>
  </p:slideViewPr>
  <p:outlineViewPr>
    <p:cViewPr>
      <p:scale>
        <a:sx n="33" d="100"/>
        <a:sy n="33" d="100"/>
      </p:scale>
      <p:origin x="0" y="-345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endParaRPr lang="tr-TR" altLang="tr-T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endParaRPr lang="tr-TR" altLang="tr-T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endParaRPr lang="tr-TR" altLang="tr-T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Times New Roman" charset="-94"/>
              </a:defRPr>
            </a:lvl1pPr>
          </a:lstStyle>
          <a:p>
            <a:fld id="{A5D61548-73A0-BB45-8A9E-ED8F553AFDC8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09529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endParaRPr lang="tr-TR" altLang="tr-T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endParaRPr lang="tr-TR" altLang="tr-T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8363" y="687388"/>
            <a:ext cx="512127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Click to edit Master text styles</a:t>
            </a:r>
          </a:p>
          <a:p>
            <a:pPr lvl="1"/>
            <a:r>
              <a:rPr lang="tr-TR" altLang="tr-TR"/>
              <a:t>Second level</a:t>
            </a:r>
          </a:p>
          <a:p>
            <a:pPr lvl="2"/>
            <a:r>
              <a:rPr lang="tr-TR" altLang="tr-TR"/>
              <a:t>Third level</a:t>
            </a:r>
          </a:p>
          <a:p>
            <a:pPr lvl="3"/>
            <a:r>
              <a:rPr lang="tr-TR" altLang="tr-TR"/>
              <a:t>Fourth level</a:t>
            </a:r>
          </a:p>
          <a:p>
            <a:pPr lvl="4"/>
            <a:r>
              <a:rPr lang="tr-TR" altLang="tr-TR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endParaRPr lang="tr-TR" altLang="tr-T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Times New Roman" charset="-94"/>
              </a:defRPr>
            </a:lvl1pPr>
          </a:lstStyle>
          <a:p>
            <a:fld id="{E0279CE0-637D-B745-8EF8-AF803EAA1F42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363277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-94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-94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-94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-94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-9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 Tur" charset="-9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Tur" charset="-9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Tur" charset="-9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Tur" charset="-9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Tur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charset="-94"/>
              </a:defRPr>
            </a:lvl9pPr>
          </a:lstStyle>
          <a:p>
            <a:fld id="{75B2C7B1-F828-489B-A91A-9404B52BCC07}" type="slidenum">
              <a:rPr lang="tr-TR" altLang="en-US" sz="1200" smtClean="0">
                <a:latin typeface="Times New Roman" pitchFamily="18" charset="0"/>
              </a:rPr>
              <a:pPr/>
              <a:t>1</a:t>
            </a:fld>
            <a:endParaRPr lang="tr-TR" altLang="en-US" sz="12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Times New Roman" charset="-94"/>
                <a:ea typeface="+mn-ea"/>
                <a:cs typeface="+mn-cs"/>
              </a:rPr>
              <a:t>Taking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Times New Roman" charset="-94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Times New Roman" charset="-94"/>
                <a:ea typeface="+mn-ea"/>
                <a:cs typeface="+mn-cs"/>
              </a:rPr>
              <a:t>History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Times New Roman" charset="-94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Times New Roman" charset="-94"/>
                <a:ea typeface="+mn-ea"/>
                <a:cs typeface="+mn-cs"/>
              </a:rPr>
              <a:t>Signs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Times New Roman" charset="-94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Times New Roman" charset="-94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Times New Roman" charset="-94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Times New Roman" charset="-94"/>
                <a:ea typeface="+mn-ea"/>
                <a:cs typeface="+mn-cs"/>
              </a:rPr>
              <a:t>Symptoms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Times New Roman" charset="-94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Times New Roman" charset="-94"/>
                <a:ea typeface="+mn-ea"/>
                <a:cs typeface="+mn-cs"/>
              </a:rPr>
              <a:t>Kidney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Times New Roman" charset="-94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Times New Roman" charset="-94"/>
                <a:ea typeface="+mn-ea"/>
                <a:cs typeface="+mn-cs"/>
              </a:rPr>
              <a:t>Diseases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58661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79CE0-637D-B745-8EF8-AF803EAA1F42}" type="slidenum">
              <a:rPr lang="tr-TR" altLang="tr-TR" smtClean="0"/>
              <a:pPr/>
              <a:t>13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166100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charset="-94"/>
                <a:ea typeface="+mn-ea"/>
                <a:cs typeface="+mn-cs"/>
              </a:rPr>
              <a:t> 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79CE0-637D-B745-8EF8-AF803EAA1F42}" type="slidenum">
              <a:rPr lang="tr-TR" altLang="tr-TR" smtClean="0"/>
              <a:pPr/>
              <a:t>19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055284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4E59C2-2C93-0041-8EE4-9F356AFD9916}" type="slidenum">
              <a:rPr lang="tr-TR" altLang="en-US"/>
              <a:pPr>
                <a:defRPr/>
              </a:pPr>
              <a:t>20</a:t>
            </a:fld>
            <a:endParaRPr lang="tr-TR" altLang="en-US">
              <a:latin typeface="Times New Roman Tur" charset="0"/>
            </a:endParaRPr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3613" y="750888"/>
            <a:ext cx="4932362" cy="3300412"/>
          </a:xfrm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</p:spPr>
        <p:txBody>
          <a:bodyPr/>
          <a:lstStyle/>
          <a:p>
            <a:pPr>
              <a:defRPr/>
            </a:pPr>
            <a:r>
              <a:rPr lang="tr-TR" altLang="en-US"/>
              <a:t>Urinary sediment cells. (a) Isomorphic non–glomerular erythrocytes. The arrows indicate the so–called crenated erythrocytes, which are a frequent finding in non–glomerular hematuria. </a:t>
            </a:r>
          </a:p>
        </p:txBody>
      </p:sp>
    </p:spTree>
    <p:extLst>
      <p:ext uri="{BB962C8B-B14F-4D97-AF65-F5344CB8AC3E}">
        <p14:creationId xmlns:p14="http://schemas.microsoft.com/office/powerpoint/2010/main" val="1704476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65B84F-08A9-424B-B70D-46654A54148D}" type="slidenum">
              <a:rPr lang="tr-TR" altLang="en-US"/>
              <a:pPr>
                <a:defRPr/>
              </a:pPr>
              <a:t>21</a:t>
            </a:fld>
            <a:endParaRPr lang="tr-TR" altLang="en-US">
              <a:latin typeface="Times New Roman Tur" charset="0"/>
            </a:endParaRPr>
          </a:p>
        </p:txBody>
      </p:sp>
      <p:sp>
        <p:nvSpPr>
          <p:cNvPr id="60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3613" y="750888"/>
            <a:ext cx="4932362" cy="3300412"/>
          </a:xfrm>
          <a:ln/>
        </p:spPr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</p:spPr>
        <p:txBody>
          <a:bodyPr/>
          <a:lstStyle/>
          <a:p>
            <a:pPr>
              <a:defRPr/>
            </a:pPr>
            <a:r>
              <a:rPr lang="tr-TR" altLang="en-US" dirty="0"/>
              <a:t>(b) </a:t>
            </a:r>
            <a:r>
              <a:rPr lang="tr-TR" altLang="en-US" dirty="0" err="1"/>
              <a:t>Dysmorphic</a:t>
            </a:r>
            <a:r>
              <a:rPr lang="tr-TR" altLang="en-US" dirty="0"/>
              <a:t> </a:t>
            </a:r>
            <a:r>
              <a:rPr lang="tr-TR" altLang="en-US" dirty="0" err="1"/>
              <a:t>glomerular</a:t>
            </a:r>
            <a:r>
              <a:rPr lang="tr-TR" altLang="en-US" dirty="0"/>
              <a:t> </a:t>
            </a:r>
            <a:r>
              <a:rPr lang="tr-TR" altLang="en-US" dirty="0" err="1"/>
              <a:t>erythrocytes</a:t>
            </a:r>
            <a:r>
              <a:rPr lang="tr-TR" altLang="en-US" dirty="0"/>
              <a:t>. </a:t>
            </a:r>
            <a:r>
              <a:rPr lang="tr-TR" altLang="en-US" dirty="0" err="1"/>
              <a:t>The</a:t>
            </a:r>
            <a:r>
              <a:rPr lang="tr-TR" altLang="en-US" dirty="0"/>
              <a:t> </a:t>
            </a:r>
            <a:r>
              <a:rPr lang="tr-TR" altLang="en-US" dirty="0" err="1"/>
              <a:t>dysmorphism</a:t>
            </a:r>
            <a:r>
              <a:rPr lang="tr-TR" altLang="en-US" dirty="0"/>
              <a:t> is </a:t>
            </a:r>
            <a:r>
              <a:rPr lang="tr-TR" altLang="en-US" dirty="0" err="1"/>
              <a:t>mainly</a:t>
            </a:r>
            <a:r>
              <a:rPr lang="tr-TR" altLang="en-US" dirty="0"/>
              <a:t> </a:t>
            </a:r>
            <a:r>
              <a:rPr lang="tr-TR" altLang="en-US" dirty="0" err="1"/>
              <a:t>due</a:t>
            </a:r>
            <a:r>
              <a:rPr lang="tr-TR" altLang="en-US" dirty="0"/>
              <a:t> </a:t>
            </a:r>
            <a:r>
              <a:rPr lang="tr-TR" altLang="en-US" dirty="0" err="1"/>
              <a:t>to</a:t>
            </a:r>
            <a:r>
              <a:rPr lang="tr-TR" altLang="en-US" dirty="0"/>
              <a:t> </a:t>
            </a:r>
            <a:r>
              <a:rPr lang="tr-TR" altLang="en-US" dirty="0" err="1"/>
              <a:t>irregularities</a:t>
            </a:r>
            <a:r>
              <a:rPr lang="tr-TR" altLang="en-US" dirty="0"/>
              <a:t> of </a:t>
            </a:r>
            <a:r>
              <a:rPr lang="tr-TR" altLang="en-US" dirty="0" err="1"/>
              <a:t>the</a:t>
            </a:r>
            <a:r>
              <a:rPr lang="tr-TR" altLang="en-US" dirty="0"/>
              <a:t> </a:t>
            </a:r>
            <a:r>
              <a:rPr lang="tr-TR" altLang="en-US" dirty="0" err="1"/>
              <a:t>cell</a:t>
            </a:r>
            <a:r>
              <a:rPr lang="tr-TR" altLang="en-US" dirty="0"/>
              <a:t> </a:t>
            </a:r>
            <a:r>
              <a:rPr lang="tr-TR" altLang="en-US" dirty="0" err="1"/>
              <a:t>membrane</a:t>
            </a:r>
            <a:r>
              <a:rPr lang="tr-TR" altLang="en-US" dirty="0"/>
              <a:t> (</a:t>
            </a:r>
            <a:r>
              <a:rPr lang="tr-TR" altLang="en-US" dirty="0" err="1"/>
              <a:t>phase</a:t>
            </a:r>
            <a:r>
              <a:rPr lang="tr-TR" altLang="en-US" dirty="0"/>
              <a:t> </a:t>
            </a:r>
            <a:r>
              <a:rPr lang="tr-TR" altLang="en-US" dirty="0" err="1"/>
              <a:t>contrast</a:t>
            </a:r>
            <a:r>
              <a:rPr lang="tr-TR" altLang="en-US" dirty="0"/>
              <a:t> </a:t>
            </a:r>
            <a:r>
              <a:rPr lang="tr-TR" altLang="en-US" dirty="0" err="1"/>
              <a:t>microscopy</a:t>
            </a:r>
            <a:r>
              <a:rPr lang="tr-TR" altLang="en-US" dirty="0"/>
              <a:t>, </a:t>
            </a:r>
            <a:r>
              <a:rPr lang="tr-TR" altLang="en-US" dirty="0" err="1"/>
              <a:t>original</a:t>
            </a:r>
            <a:r>
              <a:rPr lang="tr-TR" altLang="en-US" dirty="0"/>
              <a:t> </a:t>
            </a:r>
            <a:r>
              <a:rPr lang="tr-TR" altLang="en-US" dirty="0" err="1"/>
              <a:t>magnification</a:t>
            </a:r>
            <a:r>
              <a:rPr lang="tr-TR" altLang="en-US" dirty="0"/>
              <a:t> ×400). </a:t>
            </a:r>
            <a:r>
              <a:rPr lang="tr-TR" altLang="en-US" dirty="0" err="1"/>
              <a:t>Inset</a:t>
            </a:r>
            <a:r>
              <a:rPr lang="tr-TR" altLang="en-US" dirty="0"/>
              <a:t>: </a:t>
            </a:r>
            <a:r>
              <a:rPr lang="tr-TR" altLang="en-US" dirty="0" err="1"/>
              <a:t>Acanthocytes</a:t>
            </a:r>
            <a:r>
              <a:rPr lang="tr-TR" altLang="en-US" dirty="0"/>
              <a:t>. A ring–</a:t>
            </a:r>
            <a:r>
              <a:rPr lang="tr-TR" altLang="en-US" dirty="0" err="1"/>
              <a:t>formed</a:t>
            </a:r>
            <a:r>
              <a:rPr lang="tr-TR" altLang="en-US" dirty="0"/>
              <a:t> </a:t>
            </a:r>
            <a:r>
              <a:rPr lang="tr-TR" altLang="en-US" dirty="0" err="1"/>
              <a:t>cell</a:t>
            </a:r>
            <a:r>
              <a:rPr lang="tr-TR" altLang="en-US" dirty="0"/>
              <a:t> body </a:t>
            </a:r>
            <a:r>
              <a:rPr lang="tr-TR" altLang="en-US" dirty="0" err="1"/>
              <a:t>with</a:t>
            </a:r>
            <a:r>
              <a:rPr lang="tr-TR" altLang="en-US" dirty="0"/>
              <a:t> </a:t>
            </a:r>
            <a:r>
              <a:rPr lang="tr-TR" altLang="en-US" dirty="0" err="1"/>
              <a:t>one</a:t>
            </a:r>
            <a:r>
              <a:rPr lang="tr-TR" altLang="en-US" dirty="0"/>
              <a:t> </a:t>
            </a:r>
            <a:r>
              <a:rPr lang="tr-TR" altLang="en-US" dirty="0" err="1"/>
              <a:t>or</a:t>
            </a:r>
            <a:r>
              <a:rPr lang="tr-TR" altLang="en-US" dirty="0"/>
              <a:t> </a:t>
            </a:r>
            <a:r>
              <a:rPr lang="tr-TR" altLang="en-US" dirty="0" err="1"/>
              <a:t>more</a:t>
            </a:r>
            <a:r>
              <a:rPr lang="tr-TR" altLang="en-US" dirty="0"/>
              <a:t> </a:t>
            </a:r>
            <a:r>
              <a:rPr lang="tr-TR" altLang="en-US" dirty="0" err="1"/>
              <a:t>blebs</a:t>
            </a:r>
            <a:r>
              <a:rPr lang="tr-TR" altLang="en-US" dirty="0"/>
              <a:t> of </a:t>
            </a:r>
            <a:r>
              <a:rPr lang="tr-TR" altLang="en-US" dirty="0" err="1"/>
              <a:t>different</a:t>
            </a:r>
            <a:r>
              <a:rPr lang="tr-TR" altLang="en-US" dirty="0"/>
              <a:t> size </a:t>
            </a:r>
            <a:r>
              <a:rPr lang="tr-TR" altLang="en-US" dirty="0" err="1"/>
              <a:t>and</a:t>
            </a:r>
            <a:r>
              <a:rPr lang="tr-TR" altLang="en-US" dirty="0"/>
              <a:t> </a:t>
            </a:r>
            <a:r>
              <a:rPr lang="tr-TR" altLang="en-US" dirty="0" err="1"/>
              <a:t>shape</a:t>
            </a:r>
            <a:r>
              <a:rPr lang="tr-TR" altLang="en-US" dirty="0"/>
              <a:t>. </a:t>
            </a:r>
            <a:r>
              <a:rPr lang="tr-TR" altLang="en-US" dirty="0" err="1"/>
              <a:t>These</a:t>
            </a:r>
            <a:r>
              <a:rPr lang="tr-TR" altLang="en-US" dirty="0"/>
              <a:t> </a:t>
            </a:r>
            <a:r>
              <a:rPr lang="tr-TR" altLang="en-US" dirty="0" err="1"/>
              <a:t>cells</a:t>
            </a:r>
            <a:r>
              <a:rPr lang="tr-TR" altLang="en-US" dirty="0"/>
              <a:t> </a:t>
            </a:r>
            <a:r>
              <a:rPr lang="tr-TR" altLang="en-US" dirty="0" err="1"/>
              <a:t>are</a:t>
            </a:r>
            <a:r>
              <a:rPr lang="tr-TR" altLang="en-US" dirty="0"/>
              <a:t> </a:t>
            </a:r>
            <a:r>
              <a:rPr lang="tr-TR" altLang="en-US" dirty="0" err="1"/>
              <a:t>the</a:t>
            </a:r>
            <a:r>
              <a:rPr lang="tr-TR" altLang="en-US" dirty="0"/>
              <a:t> </a:t>
            </a:r>
            <a:r>
              <a:rPr lang="tr-TR" altLang="en-US" dirty="0" err="1"/>
              <a:t>most</a:t>
            </a:r>
            <a:r>
              <a:rPr lang="tr-TR" altLang="en-US" dirty="0"/>
              <a:t> </a:t>
            </a:r>
            <a:r>
              <a:rPr lang="tr-TR" altLang="en-US" dirty="0" err="1"/>
              <a:t>reliable</a:t>
            </a:r>
            <a:r>
              <a:rPr lang="tr-TR" altLang="en-US" dirty="0"/>
              <a:t> marker of a </a:t>
            </a:r>
            <a:r>
              <a:rPr lang="tr-TR" altLang="en-US" dirty="0" err="1"/>
              <a:t>glomerular</a:t>
            </a:r>
            <a:r>
              <a:rPr lang="tr-TR" altLang="en-US" dirty="0"/>
              <a:t> </a:t>
            </a:r>
            <a:r>
              <a:rPr lang="tr-TR" altLang="en-US" dirty="0" err="1"/>
              <a:t>bleeding</a:t>
            </a:r>
            <a:r>
              <a:rPr lang="tr-TR" altLang="en-US" dirty="0"/>
              <a:t> (</a:t>
            </a:r>
            <a:r>
              <a:rPr lang="tr-TR" altLang="en-US" dirty="0" err="1"/>
              <a:t>phase</a:t>
            </a:r>
            <a:r>
              <a:rPr lang="tr-TR" altLang="en-US" dirty="0"/>
              <a:t> </a:t>
            </a:r>
            <a:r>
              <a:rPr lang="tr-TR" altLang="en-US" dirty="0" err="1"/>
              <a:t>contrast</a:t>
            </a:r>
            <a:r>
              <a:rPr lang="tr-TR" altLang="en-US" dirty="0"/>
              <a:t> </a:t>
            </a:r>
            <a:r>
              <a:rPr lang="tr-TR" altLang="en-US" dirty="0" err="1"/>
              <a:t>microscopy</a:t>
            </a:r>
            <a:r>
              <a:rPr lang="tr-TR" altLang="en-US" dirty="0"/>
              <a:t>, </a:t>
            </a:r>
            <a:r>
              <a:rPr lang="tr-TR" altLang="en-US" dirty="0" err="1"/>
              <a:t>original</a:t>
            </a:r>
            <a:r>
              <a:rPr lang="tr-TR" altLang="en-US" dirty="0"/>
              <a:t> </a:t>
            </a:r>
            <a:r>
              <a:rPr lang="tr-TR" altLang="en-US" dirty="0" err="1"/>
              <a:t>magnification</a:t>
            </a:r>
            <a:r>
              <a:rPr lang="tr-TR" altLang="en-US" dirty="0"/>
              <a:t> ×400).</a:t>
            </a:r>
          </a:p>
        </p:txBody>
      </p:sp>
    </p:spTree>
    <p:extLst>
      <p:ext uri="{BB962C8B-B14F-4D97-AF65-F5344CB8AC3E}">
        <p14:creationId xmlns:p14="http://schemas.microsoft.com/office/powerpoint/2010/main" val="3845833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79CE0-637D-B745-8EF8-AF803EAA1F42}" type="slidenum">
              <a:rPr lang="tr-TR" altLang="tr-TR" smtClean="0"/>
              <a:pPr/>
              <a:t>33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066053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36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752001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37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593810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79CE0-637D-B745-8EF8-AF803EAA1F42}" type="slidenum">
              <a:rPr lang="tr-TR" altLang="tr-TR" smtClean="0"/>
              <a:pPr/>
              <a:t>38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027767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39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733904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40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3201970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2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3923985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tr-TR" altLang="en-US"/>
              <a:t> </a:t>
            </a:r>
            <a:endParaRPr lang="en-GB" altLang="en-US"/>
          </a:p>
          <a:p>
            <a:r>
              <a:rPr lang="tr-TR" altLang="en-US" b="1"/>
              <a:t> </a:t>
            </a:r>
            <a:endParaRPr lang="tr-TR" altLang="en-US"/>
          </a:p>
        </p:txBody>
      </p:sp>
      <p:sp>
        <p:nvSpPr>
          <p:cNvPr id="22532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9pPr>
          </a:lstStyle>
          <a:p>
            <a:fld id="{940C6952-A6FE-4D39-8D47-309B66DEDD47}" type="slidenum">
              <a:rPr lang="tr-TR" altLang="en-US" sz="1200" smtClean="0">
                <a:latin typeface="Times New Roman" panose="02020603050405020304" pitchFamily="18" charset="0"/>
              </a:rPr>
              <a:pPr/>
              <a:t>41</a:t>
            </a:fld>
            <a:endParaRPr lang="tr-TR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226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604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9pPr>
          </a:lstStyle>
          <a:p>
            <a:fld id="{D411E7DB-0926-4CD8-987E-A31079CF6C97}" type="slidenum">
              <a:rPr lang="tr-TR" altLang="en-US" sz="1200" smtClean="0">
                <a:latin typeface="Times New Roman" panose="02020603050405020304" pitchFamily="18" charset="0"/>
              </a:rPr>
              <a:pPr/>
              <a:t>43</a:t>
            </a:fld>
            <a:endParaRPr lang="tr-TR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856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en-US"/>
          </a:p>
          <a:p>
            <a:endParaRPr lang="tr-TR" altLang="en-US"/>
          </a:p>
        </p:txBody>
      </p:sp>
      <p:sp>
        <p:nvSpPr>
          <p:cNvPr id="27652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9pPr>
          </a:lstStyle>
          <a:p>
            <a:fld id="{846DE23F-FACD-4872-93E0-E14EDFA4F715}" type="slidenum">
              <a:rPr lang="tr-TR" altLang="en-US" sz="1200" smtClean="0">
                <a:latin typeface="Times New Roman" panose="02020603050405020304" pitchFamily="18" charset="0"/>
              </a:rPr>
              <a:pPr/>
              <a:t>44</a:t>
            </a:fld>
            <a:endParaRPr lang="tr-TR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4724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9700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9pPr>
          </a:lstStyle>
          <a:p>
            <a:fld id="{B2B41E9F-AF18-4561-83B9-39E90C07995C}" type="slidenum">
              <a:rPr lang="tr-TR" altLang="en-US" sz="1200" smtClean="0">
                <a:latin typeface="Times New Roman" panose="02020603050405020304" pitchFamily="18" charset="0"/>
              </a:rPr>
              <a:pPr/>
              <a:t>45</a:t>
            </a:fld>
            <a:endParaRPr lang="tr-TR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807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79CE0-637D-B745-8EF8-AF803EAA1F42}" type="slidenum">
              <a:rPr lang="tr-TR" altLang="tr-TR" smtClean="0"/>
              <a:pPr/>
              <a:t>47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4126967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51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4143918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52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350789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53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19849200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54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42240983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55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428825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3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6174472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56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659470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57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27087952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58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20598668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59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28657835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60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7024503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63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2525242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64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2835275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A5EEC6-3DB1-3B47-AE62-5F94AE146450}" type="slidenum">
              <a:rPr lang="tr-TR" altLang="tr-TR"/>
              <a:pPr/>
              <a:t>65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9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2163" y="801688"/>
            <a:ext cx="5273675" cy="3527425"/>
          </a:xfrm>
          <a:ln/>
        </p:spPr>
      </p:sp>
      <p:sp>
        <p:nvSpPr>
          <p:cNvPr id="79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868045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4E6F59-3115-9041-9975-0604BDD169D9}" type="slidenum">
              <a:rPr lang="tr-TR" altLang="tr-TR"/>
              <a:pPr/>
              <a:t>69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902070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70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17416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4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7132337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71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10010815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76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30241143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77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7089473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Tur" panose="02020603050405020304" pitchFamily="18" charset="0"/>
              </a:defRPr>
            </a:lvl9pPr>
          </a:lstStyle>
          <a:p>
            <a:fld id="{9AF4F30D-000D-4A8A-A020-F30BD466F1C3}" type="slidenum">
              <a:rPr lang="tr-TR" altLang="en-US" sz="1200" smtClean="0">
                <a:latin typeface="Times New Roman" panose="02020603050405020304" pitchFamily="18" charset="0"/>
              </a:rPr>
              <a:pPr/>
              <a:t>78</a:t>
            </a:fld>
            <a:endParaRPr lang="tr-TR" altLang="en-US" sz="120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94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5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610363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6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1888310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7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3654672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8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615306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7049-1D92-1448-9A92-C8711609AAF3}" type="slidenum">
              <a:rPr lang="tr-TR" altLang="tr-TR"/>
              <a:pPr/>
              <a:t>9</a:t>
            </a:fld>
            <a:endParaRPr lang="tr-TR" altLang="tr-TR">
              <a:latin typeface="Times New Roman Tur" charset="-94"/>
            </a:endParaRPr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3616107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323975" y="1160463"/>
            <a:ext cx="7943850" cy="24669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1323975" y="3722688"/>
            <a:ext cx="7943850" cy="17097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FFA77-B9C4-4043-BDEB-2E4AB0C3A17A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900676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Ana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6F9C4-F5BB-7047-83AE-EDFA972E4A72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69676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7829550" y="190500"/>
            <a:ext cx="2251075" cy="5676900"/>
          </a:xfrm>
        </p:spPr>
        <p:txBody>
          <a:bodyPr vert="eaVert"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1076325" y="190500"/>
            <a:ext cx="6600825" cy="5676900"/>
          </a:xfrm>
        </p:spPr>
        <p:txBody>
          <a:bodyPr vert="eaVert"/>
          <a:lstStyle/>
          <a:p>
            <a:pPr lvl="0"/>
            <a:r>
              <a:rPr lang="tr-TR"/>
              <a:t>Ana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38D67-61AD-0344-B632-D6400A95D3A8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084678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Başlık, Metin ve Küçü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76325" y="190500"/>
            <a:ext cx="9004300" cy="1181100"/>
          </a:xfrm>
        </p:spPr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1"/>
          </p:nvPr>
        </p:nvSpPr>
        <p:spPr>
          <a:xfrm>
            <a:off x="1076325" y="1616075"/>
            <a:ext cx="4425950" cy="4251325"/>
          </a:xfrm>
        </p:spPr>
        <p:txBody>
          <a:bodyPr/>
          <a:lstStyle/>
          <a:p>
            <a:pPr lvl="0"/>
            <a:r>
              <a:rPr lang="tr-TR"/>
              <a:t>Ana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sim Yer Tutucusu 3"/>
          <p:cNvSpPr>
            <a:spLocks noGrp="1"/>
          </p:cNvSpPr>
          <p:nvPr>
            <p:ph type="clipArt" sz="half" idx="2"/>
          </p:nvPr>
        </p:nvSpPr>
        <p:spPr>
          <a:xfrm>
            <a:off x="5654675" y="1616075"/>
            <a:ext cx="4425950" cy="4251325"/>
          </a:xfrm>
        </p:spPr>
        <p:txBody>
          <a:bodyPr/>
          <a:lstStyle/>
          <a:p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793750" y="6456363"/>
            <a:ext cx="2206625" cy="473075"/>
          </a:xfrm>
        </p:spPr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>
          <a:xfrm>
            <a:off x="3619500" y="6456363"/>
            <a:ext cx="3352800" cy="473075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7591425" y="6456363"/>
            <a:ext cx="2206625" cy="473075"/>
          </a:xfrm>
        </p:spPr>
        <p:txBody>
          <a:bodyPr/>
          <a:lstStyle>
            <a:lvl1pPr>
              <a:defRPr/>
            </a:lvl1pPr>
          </a:lstStyle>
          <a:p>
            <a:fld id="{FBE7CC0C-892D-E642-8F4E-E62901E92F11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04584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Ana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C131C-1FD1-D44E-AE55-4C357626100E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85159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1766888"/>
            <a:ext cx="9136062" cy="294798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4741863"/>
            <a:ext cx="9136062" cy="15509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tr-TR"/>
              <a:t>Ana metin stillerini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76782-4F98-2F4D-980B-BEAF06959BED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908544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076325" y="1616075"/>
            <a:ext cx="4425950" cy="4251325"/>
          </a:xfrm>
        </p:spPr>
        <p:txBody>
          <a:bodyPr/>
          <a:lstStyle/>
          <a:p>
            <a:pPr lvl="0"/>
            <a:r>
              <a:rPr lang="tr-TR"/>
              <a:t>Ana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5654675" y="1616075"/>
            <a:ext cx="4425950" cy="4251325"/>
          </a:xfrm>
        </p:spPr>
        <p:txBody>
          <a:bodyPr/>
          <a:lstStyle/>
          <a:p>
            <a:pPr lvl="0"/>
            <a:r>
              <a:rPr lang="tr-TR"/>
              <a:t>Ana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4C176-7742-6348-ADDF-22F2B26373A1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091038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30250" y="377825"/>
            <a:ext cx="9134475" cy="1370013"/>
          </a:xfrm>
        </p:spPr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30250" y="1736725"/>
            <a:ext cx="4479925" cy="852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Ana metin stillerini düzenlemek için tıklayın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730250" y="2589213"/>
            <a:ext cx="4479925" cy="3806825"/>
          </a:xfrm>
        </p:spPr>
        <p:txBody>
          <a:bodyPr/>
          <a:lstStyle/>
          <a:p>
            <a:pPr lvl="0"/>
            <a:r>
              <a:rPr lang="tr-TR"/>
              <a:t>Ana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5362575" y="1736725"/>
            <a:ext cx="4502150" cy="852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Ana metin stillerini düzenlemek için tıklayın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5362575" y="2589213"/>
            <a:ext cx="4502150" cy="3806825"/>
          </a:xfrm>
        </p:spPr>
        <p:txBody>
          <a:bodyPr/>
          <a:lstStyle/>
          <a:p>
            <a:pPr lvl="0"/>
            <a:r>
              <a:rPr lang="tr-TR"/>
              <a:t>Ana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9D314A-2134-434F-A466-E7A29AFF9DB1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506606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12645-F59C-354A-AF80-DE9D1891E57B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908386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69377-BD7D-614D-8EA3-7A0644DE8B72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58209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30250" y="473075"/>
            <a:ext cx="3414713" cy="16525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02150" y="1020763"/>
            <a:ext cx="5362575" cy="5035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Ana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730250" y="2125663"/>
            <a:ext cx="3414713" cy="3938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Ana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A36B8A-4653-D44D-A242-CBBEE90EB33D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6614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30250" y="473075"/>
            <a:ext cx="3414713" cy="16525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4502150" y="1020763"/>
            <a:ext cx="5362575" cy="50355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730250" y="2125663"/>
            <a:ext cx="3414713" cy="3938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Ana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1FD7A-4B44-1E4D-B32E-C77423520B3F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480608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>
                <a:gamma/>
                <a:shade val="0"/>
                <a:invGamma/>
              </a:srgbClr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6325" y="190500"/>
            <a:ext cx="90043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50800" rIns="1016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6325" y="1616075"/>
            <a:ext cx="9004300" cy="425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Click to edit Master text styles</a:t>
            </a:r>
          </a:p>
          <a:p>
            <a:pPr lvl="1"/>
            <a:r>
              <a:rPr lang="tr-TR" altLang="tr-TR"/>
              <a:t>Second level</a:t>
            </a:r>
          </a:p>
          <a:p>
            <a:pPr lvl="2"/>
            <a:r>
              <a:rPr lang="tr-TR" altLang="tr-TR"/>
              <a:t>Third level</a:t>
            </a:r>
          </a:p>
          <a:p>
            <a:pPr lvl="3"/>
            <a:r>
              <a:rPr lang="tr-TR" altLang="tr-TR"/>
              <a:t>Fourth level</a:t>
            </a:r>
          </a:p>
          <a:p>
            <a:pPr lvl="4"/>
            <a:r>
              <a:rPr lang="tr-TR" altLang="tr-T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93750" y="6456363"/>
            <a:ext cx="22066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>
            <a:lvl1pPr defTabSz="1009650">
              <a:defRPr sz="1500">
                <a:effectLst/>
              </a:defRPr>
            </a:lvl1pPr>
          </a:lstStyle>
          <a:p>
            <a:endParaRPr lang="tr-TR" altLang="tr-T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19500" y="6456363"/>
            <a:ext cx="3352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>
            <a:lvl1pPr algn="ctr" defTabSz="1009650">
              <a:defRPr sz="1500">
                <a:effectLst/>
                <a:latin typeface="Times New Roman" charset="-94"/>
              </a:defRPr>
            </a:lvl1pPr>
          </a:lstStyle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1425" y="6456363"/>
            <a:ext cx="22066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>
            <a:lvl1pPr algn="r" defTabSz="1009650">
              <a:defRPr sz="1500">
                <a:effectLst/>
                <a:latin typeface="Times New Roman" charset="-94"/>
              </a:defRPr>
            </a:lvl1pPr>
          </a:lstStyle>
          <a:p>
            <a:fld id="{0F6B0755-B62E-8042-A1A7-401430918731}" type="slidenum">
              <a:rPr lang="tr-TR" altLang="tr-TR"/>
              <a:pPr/>
              <a:t>‹#›</a:t>
            </a:fld>
            <a:endParaRPr lang="tr-TR" altLang="tr-TR">
              <a:latin typeface="Times New Roman Tur" charset="-9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1009650" rtl="0" eaLnBrk="0" fontAlgn="base" hangingPunct="0">
        <a:spcBef>
          <a:spcPct val="0"/>
        </a:spcBef>
        <a:spcAft>
          <a:spcPct val="0"/>
        </a:spcAft>
        <a:defRPr sz="5400" b="1" kern="1200">
          <a:solidFill>
            <a:srgbClr val="FFFF00"/>
          </a:solidFill>
          <a:latin typeface="+mj-lt"/>
          <a:ea typeface="+mj-ea"/>
          <a:cs typeface="+mj-cs"/>
        </a:defRPr>
      </a:lvl1pPr>
      <a:lvl2pPr algn="ctr" defTabSz="1009650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latin typeface="Arial" charset="-94"/>
        </a:defRPr>
      </a:lvl2pPr>
      <a:lvl3pPr algn="ctr" defTabSz="1009650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latin typeface="Arial" charset="-94"/>
        </a:defRPr>
      </a:lvl3pPr>
      <a:lvl4pPr algn="ctr" defTabSz="1009650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latin typeface="Arial" charset="-94"/>
        </a:defRPr>
      </a:lvl4pPr>
      <a:lvl5pPr algn="ctr" defTabSz="1009650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latin typeface="Arial" charset="-94"/>
        </a:defRPr>
      </a:lvl5pPr>
      <a:lvl6pPr marL="457200" algn="ctr" defTabSz="1009650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latin typeface="Arial" charset="-94"/>
        </a:defRPr>
      </a:lvl6pPr>
      <a:lvl7pPr marL="914400" algn="ctr" defTabSz="1009650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latin typeface="Arial" charset="-94"/>
        </a:defRPr>
      </a:lvl7pPr>
      <a:lvl8pPr marL="1371600" algn="ctr" defTabSz="1009650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latin typeface="Arial" charset="-94"/>
        </a:defRPr>
      </a:lvl8pPr>
      <a:lvl9pPr marL="1828800" algn="ctr" defTabSz="1009650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latin typeface="Arial" charset="-94"/>
        </a:defRPr>
      </a:lvl9pPr>
    </p:titleStyle>
    <p:bodyStyle>
      <a:lvl1pPr marL="379413" indent="-379413" algn="l" defTabSz="1009650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FFFF00"/>
        </a:buClr>
        <a:buSzPct val="89000"/>
        <a:buFont typeface="Monotype Sorts" charset="2"/>
        <a:buChar char="l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820738" indent="-315913" algn="l" defTabSz="1009650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FFFF00"/>
        </a:buClr>
        <a:buSzPct val="89000"/>
        <a:buChar char="–"/>
        <a:defRPr sz="2800" b="1" kern="1200">
          <a:solidFill>
            <a:schemeClr val="bg1"/>
          </a:solidFill>
          <a:latin typeface="+mn-lt"/>
          <a:ea typeface="+mn-ea"/>
          <a:cs typeface="+mn-cs"/>
        </a:defRPr>
      </a:lvl2pPr>
      <a:lvl3pPr marL="1262063" indent="-252413" algn="l" defTabSz="1009650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2800" b="1" kern="1200">
          <a:solidFill>
            <a:schemeClr val="bg1"/>
          </a:solidFill>
          <a:latin typeface="+mn-lt"/>
          <a:ea typeface="+mn-ea"/>
          <a:cs typeface="+mn-cs"/>
        </a:defRPr>
      </a:lvl3pPr>
      <a:lvl4pPr marL="1768475" indent="-254000" algn="l" defTabSz="1009650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200" b="1" kern="1200">
          <a:solidFill>
            <a:schemeClr val="bg1"/>
          </a:solidFill>
          <a:latin typeface="+mn-lt"/>
          <a:ea typeface="+mn-ea"/>
          <a:cs typeface="+mn-cs"/>
        </a:defRPr>
      </a:lvl4pPr>
      <a:lvl5pPr marL="2273300" indent="-252413" algn="l" defTabSz="1009650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200" b="1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590550"/>
            <a:ext cx="9967913" cy="1181100"/>
          </a:xfrm>
        </p:spPr>
        <p:txBody>
          <a:bodyPr/>
          <a:lstStyle/>
          <a:p>
            <a:r>
              <a:rPr lang="tr-TR" altLang="en-US" sz="3200" dirty="0">
                <a:latin typeface="Comic Sans MS" pitchFamily="66" charset="0"/>
              </a:rPr>
              <a:t>TAKING HISTORY, </a:t>
            </a:r>
            <a:r>
              <a:rPr lang="tr-TR" altLang="en-US" sz="3200" dirty="0" smtClean="0">
                <a:latin typeface="Comic Sans MS" pitchFamily="66" charset="0"/>
              </a:rPr>
              <a:t>SIGNS, SYMPTOMS AND PHYSICAL EXAMINATION IN </a:t>
            </a:r>
            <a:r>
              <a:rPr lang="tr-TR" altLang="en-US" sz="3200" dirty="0">
                <a:latin typeface="Comic Sans MS" pitchFamily="66" charset="0"/>
              </a:rPr>
              <a:t>KIDNEY </a:t>
            </a:r>
            <a:r>
              <a:rPr lang="tr-TR" altLang="en-US" sz="3200" dirty="0" smtClean="0">
                <a:latin typeface="Comic Sans MS" pitchFamily="66" charset="0"/>
              </a:rPr>
              <a:t>DISEASES</a:t>
            </a:r>
            <a:endParaRPr lang="tr-TR" altLang="en-US" sz="3200" dirty="0">
              <a:latin typeface="Comic Sans MS" pitchFamily="66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7750" y="2247900"/>
            <a:ext cx="9004300" cy="4251325"/>
          </a:xfrm>
        </p:spPr>
        <p:txBody>
          <a:bodyPr/>
          <a:lstStyle/>
          <a:p>
            <a:pPr algn="ctr">
              <a:buFont typeface="Monotype Sorts" charset="2"/>
              <a:buNone/>
            </a:pPr>
            <a:r>
              <a:rPr lang="tr-TR" altLang="en-US" dirty="0">
                <a:latin typeface="Comic Sans MS" pitchFamily="66" charset="0"/>
              </a:rPr>
              <a:t>Prof. Dr. Tekin AKPOLAT</a:t>
            </a:r>
          </a:p>
          <a:p>
            <a:pPr algn="ctr">
              <a:buFont typeface="Monotype Sorts" charset="2"/>
              <a:buNone/>
            </a:pPr>
            <a:r>
              <a:rPr lang="tr-TR" altLang="en-US" dirty="0">
                <a:latin typeface="Comic Sans MS" pitchFamily="66" charset="0"/>
              </a:rPr>
              <a:t>Liv </a:t>
            </a:r>
            <a:r>
              <a:rPr lang="tr-TR" altLang="en-US" dirty="0" err="1">
                <a:latin typeface="Comic Sans MS" pitchFamily="66" charset="0"/>
              </a:rPr>
              <a:t>Hospital</a:t>
            </a:r>
            <a:r>
              <a:rPr lang="tr-TR" altLang="en-US" dirty="0">
                <a:latin typeface="Comic Sans MS" pitchFamily="66" charset="0"/>
              </a:rPr>
              <a:t>-İSTANBUL</a:t>
            </a:r>
          </a:p>
          <a:p>
            <a:pPr algn="ctr">
              <a:buFont typeface="Monotype Sorts" charset="2"/>
              <a:buNone/>
            </a:pPr>
            <a:r>
              <a:rPr lang="tr-TR" altLang="en-US" dirty="0" err="1">
                <a:latin typeface="Comic Sans MS" pitchFamily="66" charset="0"/>
              </a:rPr>
              <a:t>Istinye</a:t>
            </a:r>
            <a:r>
              <a:rPr lang="tr-TR" altLang="en-US" dirty="0">
                <a:latin typeface="Comic Sans MS" pitchFamily="66" charset="0"/>
              </a:rPr>
              <a:t> </a:t>
            </a:r>
            <a:r>
              <a:rPr lang="tr-TR" altLang="en-US" dirty="0" err="1">
                <a:latin typeface="Comic Sans MS" pitchFamily="66" charset="0"/>
              </a:rPr>
              <a:t>University</a:t>
            </a:r>
            <a:r>
              <a:rPr lang="tr-TR" altLang="en-US" dirty="0">
                <a:latin typeface="Comic Sans MS" pitchFamily="66" charset="0"/>
              </a:rPr>
              <a:t> School of </a:t>
            </a:r>
            <a:r>
              <a:rPr lang="tr-TR" altLang="en-US" dirty="0" err="1">
                <a:latin typeface="Comic Sans MS" pitchFamily="66" charset="0"/>
              </a:rPr>
              <a:t>Medicine</a:t>
            </a:r>
            <a:endParaRPr lang="tr-TR" altLang="en-US" dirty="0">
              <a:latin typeface="Comic Sans MS" pitchFamily="66" charset="0"/>
            </a:endParaRPr>
          </a:p>
          <a:p>
            <a:pPr algn="ctr">
              <a:buFont typeface="Monotype Sorts" charset="2"/>
              <a:buNone/>
            </a:pPr>
            <a:r>
              <a:rPr lang="tr-TR" altLang="en-US" dirty="0" smtClean="0">
                <a:latin typeface="Comic Sans MS" pitchFamily="66" charset="0"/>
              </a:rPr>
              <a:t>2025-2026 </a:t>
            </a:r>
            <a:endParaRPr lang="tr-TR" altLang="en-US" dirty="0">
              <a:latin typeface="Comic Sans MS" pitchFamily="66" charset="0"/>
            </a:endParaRPr>
          </a:p>
          <a:p>
            <a:pPr algn="ctr">
              <a:buFont typeface="Monotype Sorts" charset="2"/>
              <a:buNone/>
            </a:pPr>
            <a:r>
              <a:rPr lang="tr-TR" altLang="en-US" dirty="0">
                <a:solidFill>
                  <a:srgbClr val="FFFF00"/>
                </a:solidFill>
                <a:latin typeface="Comic Sans MS" pitchFamily="66" charset="0"/>
              </a:rPr>
              <a:t>www.tekinakpolat.com</a:t>
            </a:r>
          </a:p>
          <a:p>
            <a:pPr algn="ctr">
              <a:buFont typeface="Monotype Sorts" charset="2"/>
              <a:buNone/>
            </a:pPr>
            <a:endParaRPr lang="tr-TR" altLang="en-US" dirty="0">
              <a:latin typeface="Comic Sans MS" pitchFamily="66" charset="0"/>
            </a:endParaRPr>
          </a:p>
        </p:txBody>
      </p:sp>
      <p:pic>
        <p:nvPicPr>
          <p:cNvPr id="13316" name="Picture 6" descr="https://encrypted-tbn0.gstatic.com/images?q=tbn:ANd9GcRAYcEN429V7jCAWWVWfiAQe6EQwS9p79gy7mAXTS7ZTSELGx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400550"/>
            <a:ext cx="2376488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C:\Users\tekin.akpolat\Desktop\hepsison\onemliler\kongre nefroloji 2017\istinye universite logo s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4400550"/>
            <a:ext cx="2214563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91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omic Sans MS" panose="030F0702030302020204" pitchFamily="66" charset="0"/>
              </a:rPr>
              <a:t>Abdominal pain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>
                <a:latin typeface="Comic Sans MS" panose="030F0702030302020204" pitchFamily="66" charset="0"/>
              </a:rPr>
              <a:t>Site</a:t>
            </a:r>
          </a:p>
          <a:p>
            <a:pPr eaLnBrk="1" hangingPunct="1"/>
            <a:r>
              <a:rPr lang="en-US" altLang="en-US" sz="2400" dirty="0">
                <a:latin typeface="Comic Sans MS" panose="030F0702030302020204" pitchFamily="66" charset="0"/>
              </a:rPr>
              <a:t>Time and mode of onset</a:t>
            </a:r>
          </a:p>
          <a:p>
            <a:pPr eaLnBrk="1" hangingPunct="1"/>
            <a:r>
              <a:rPr lang="en-US" altLang="en-US" sz="2400" dirty="0">
                <a:latin typeface="Comic Sans MS" panose="030F0702030302020204" pitchFamily="66" charset="0"/>
              </a:rPr>
              <a:t>Nature</a:t>
            </a:r>
          </a:p>
          <a:p>
            <a:pPr eaLnBrk="1" hangingPunct="1"/>
            <a:r>
              <a:rPr lang="en-US" altLang="en-US" sz="2400" dirty="0">
                <a:latin typeface="Comic Sans MS" panose="030F0702030302020204" pitchFamily="66" charset="0"/>
              </a:rPr>
              <a:t>Duration</a:t>
            </a:r>
          </a:p>
          <a:p>
            <a:pPr eaLnBrk="1" hangingPunct="1"/>
            <a:r>
              <a:rPr lang="en-US" altLang="en-US" sz="2400" dirty="0">
                <a:latin typeface="Comic Sans MS" panose="030F0702030302020204" pitchFamily="66" charset="0"/>
              </a:rPr>
              <a:t>Severity</a:t>
            </a:r>
          </a:p>
          <a:p>
            <a:pPr eaLnBrk="1" hangingPunct="1"/>
            <a:r>
              <a:rPr lang="en-US" altLang="en-US" sz="2400" dirty="0">
                <a:latin typeface="Comic Sans MS" panose="030F0702030302020204" pitchFamily="66" charset="0"/>
              </a:rPr>
              <a:t>Radiation</a:t>
            </a:r>
          </a:p>
          <a:p>
            <a:pPr eaLnBrk="1" hangingPunct="1"/>
            <a:r>
              <a:rPr lang="en-US" altLang="en-US" sz="2400" dirty="0">
                <a:latin typeface="Comic Sans MS" panose="030F0702030302020204" pitchFamily="66" charset="0"/>
              </a:rPr>
              <a:t>Progression</a:t>
            </a:r>
          </a:p>
          <a:p>
            <a:pPr eaLnBrk="1" hangingPunct="1"/>
            <a:r>
              <a:rPr lang="en-US" altLang="en-US" sz="2400" dirty="0">
                <a:latin typeface="Comic Sans MS" panose="030F0702030302020204" pitchFamily="66" charset="0"/>
              </a:rPr>
              <a:t>Relieving factors</a:t>
            </a:r>
          </a:p>
          <a:p>
            <a:pPr eaLnBrk="1" hangingPunct="1"/>
            <a:r>
              <a:rPr lang="en-US" altLang="en-US" sz="2400" dirty="0">
                <a:latin typeface="Comic Sans MS" panose="030F0702030302020204" pitchFamily="66" charset="0"/>
              </a:rPr>
              <a:t>Exacerbating factors</a:t>
            </a:r>
          </a:p>
          <a:p>
            <a:pPr eaLnBrk="1" hangingPunct="1"/>
            <a:r>
              <a:rPr lang="en-US" altLang="en-US" sz="2400" dirty="0">
                <a:latin typeface="Comic Sans MS" panose="030F0702030302020204" pitchFamily="66" charset="0"/>
              </a:rPr>
              <a:t>Cause</a:t>
            </a:r>
          </a:p>
          <a:p>
            <a:pPr eaLnBrk="1" hangingPunct="1"/>
            <a:endParaRPr lang="en-US" altLang="en-US" dirty="0"/>
          </a:p>
          <a:p>
            <a:endParaRPr lang="en-US" altLang="tr-TR" dirty="0"/>
          </a:p>
        </p:txBody>
      </p:sp>
    </p:spTree>
    <p:extLst>
      <p:ext uri="{BB962C8B-B14F-4D97-AF65-F5344CB8AC3E}">
        <p14:creationId xmlns:p14="http://schemas.microsoft.com/office/powerpoint/2010/main" val="295835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Flank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pain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1</a:t>
            </a:r>
          </a:p>
        </p:txBody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Acute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intermittent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(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colic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)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or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chronic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blunt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. 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colic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differential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diagnosis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Biliary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colic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appendicitis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diverticulitis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irritable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bowel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syndrome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muscle-skeletal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system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disease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urinary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tract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infection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testicular-scrotalor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labial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systemic-metabolic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(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acute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intermittent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porphyria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Familial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Mediterranean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fever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lead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intoxication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...)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should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be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considered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1923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Flank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pain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2</a:t>
            </a:r>
          </a:p>
        </p:txBody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could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be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from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or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elsewhere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stone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acute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nephritis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pyelonephritis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urinary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tract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obstruction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infarctus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cell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carcinoma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vein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thrombosis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perinephritic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inflammation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464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Poliuria</a:t>
            </a:r>
            <a:endParaRPr lang="tr-TR" alt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In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an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adult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urine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volume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more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than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3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liters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/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day</a:t>
            </a: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It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is not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dangerous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unless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patient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takes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fluid</a:t>
            </a: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If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poliuria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is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much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fluid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taken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by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the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patient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is not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enough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hypotension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shock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develops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shortly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Main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Solute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diuresis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(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glucosuria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mannitol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...),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central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or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nephrogenic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diabetes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insipitus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psychogenic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polydipsia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05336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Nocturia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1</a:t>
            </a:r>
          </a:p>
        </p:txBody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Urination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during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sleep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. </a:t>
            </a:r>
          </a:p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In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normal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conditions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urine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amount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is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less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than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bladder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capacity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. </a:t>
            </a:r>
          </a:p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Habits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sleep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problems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drinking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much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fluid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can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cause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nocturia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but it is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generally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pathological</a:t>
            </a:r>
            <a:endParaRPr lang="tr-TR" alt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00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Nocturia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2</a:t>
            </a:r>
          </a:p>
        </p:txBody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Polyuria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causes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edema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causing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chronic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disease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decrease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in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bladder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capacity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bladder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irritation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inflammation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or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problems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in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bladder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emptying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lead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to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nocturia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.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Nocturia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may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be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the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first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symptom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chronic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disease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478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sz="4800" dirty="0" err="1">
                <a:latin typeface="Comic Sans MS" charset="0"/>
                <a:ea typeface="Comic Sans MS" charset="0"/>
                <a:cs typeface="Comic Sans MS" charset="0"/>
              </a:rPr>
              <a:t>Frequent</a:t>
            </a:r>
            <a:r>
              <a:rPr lang="tr-TR" sz="4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4800" dirty="0" err="1">
                <a:latin typeface="Comic Sans MS" charset="0"/>
                <a:ea typeface="Comic Sans MS" charset="0"/>
                <a:cs typeface="Comic Sans MS" charset="0"/>
              </a:rPr>
              <a:t>urination</a:t>
            </a:r>
            <a:r>
              <a:rPr lang="tr-TR" sz="4800" dirty="0">
                <a:latin typeface="Comic Sans MS" charset="0"/>
                <a:ea typeface="Comic Sans MS" charset="0"/>
                <a:cs typeface="Comic Sans MS" charset="0"/>
              </a:rPr>
              <a:t>/</a:t>
            </a:r>
            <a:r>
              <a:rPr lang="tr-TR" sz="4800" dirty="0" err="1">
                <a:latin typeface="Comic Sans MS" charset="0"/>
                <a:ea typeface="Comic Sans MS" charset="0"/>
                <a:cs typeface="Comic Sans MS" charset="0"/>
              </a:rPr>
              <a:t>dysuria</a:t>
            </a:r>
            <a:r>
              <a:rPr lang="tr-TR" sz="4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4800" dirty="0">
                <a:latin typeface="Comic Sans MS" charset="0"/>
                <a:ea typeface="Comic Sans MS" charset="0"/>
                <a:cs typeface="Comic Sans MS" charset="0"/>
              </a:rPr>
              <a:t>1</a:t>
            </a:r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Usually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it is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with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frequent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urination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urgency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fullness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sensation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after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emptying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bladder</a:t>
            </a:r>
            <a:endParaRPr lang="tr-TR" alt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These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are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characteristic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for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bacterial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cystitis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urethritis</a:t>
            </a:r>
            <a:endParaRPr lang="tr-TR" alt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Frequent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urination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(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pollakiuria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) is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more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prominent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than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dysuria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sometimes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only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symptom</a:t>
            </a:r>
            <a:endParaRPr lang="tr-TR" alt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76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sz="4800" dirty="0" err="1">
                <a:latin typeface="Comic Sans MS" charset="0"/>
                <a:ea typeface="Comic Sans MS" charset="0"/>
                <a:cs typeface="Comic Sans MS" charset="0"/>
              </a:rPr>
              <a:t>Frequent</a:t>
            </a:r>
            <a:r>
              <a:rPr lang="tr-TR" sz="4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4800" dirty="0" err="1">
                <a:latin typeface="Comic Sans MS" charset="0"/>
                <a:ea typeface="Comic Sans MS" charset="0"/>
                <a:cs typeface="Comic Sans MS" charset="0"/>
              </a:rPr>
              <a:t>urination</a:t>
            </a:r>
            <a:r>
              <a:rPr lang="tr-TR" sz="4800" dirty="0">
                <a:latin typeface="Comic Sans MS" charset="0"/>
                <a:ea typeface="Comic Sans MS" charset="0"/>
                <a:cs typeface="Comic Sans MS" charset="0"/>
              </a:rPr>
              <a:t>/</a:t>
            </a:r>
            <a:r>
              <a:rPr lang="tr-TR" sz="4800" dirty="0" err="1">
                <a:latin typeface="Comic Sans MS" charset="0"/>
                <a:ea typeface="Comic Sans MS" charset="0"/>
                <a:cs typeface="Comic Sans MS" charset="0"/>
              </a:rPr>
              <a:t>dysuria</a:t>
            </a:r>
            <a:r>
              <a:rPr lang="tr-TR" sz="4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4800" dirty="0">
                <a:latin typeface="Comic Sans MS" charset="0"/>
                <a:ea typeface="Comic Sans MS" charset="0"/>
                <a:cs typeface="Comic Sans MS" charset="0"/>
              </a:rPr>
              <a:t>2</a:t>
            </a:r>
          </a:p>
        </p:txBody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Dysuria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beginning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end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or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continuous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 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More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frequent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in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females</a:t>
            </a:r>
            <a:endParaRPr lang="tr-TR" altLang="en-US" sz="28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00000"/>
              </a:lnSpc>
              <a:defRPr/>
            </a:pP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Upper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urinary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tract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infection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costovertebral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angle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tenderness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fever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flank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pain</a:t>
            </a:r>
            <a:endParaRPr lang="tr-TR" alt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00000"/>
              </a:lnSpc>
              <a:defRPr/>
            </a:pP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Vaginitis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External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pain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 smtClean="0">
                <a:latin typeface="Comic Sans MS" charset="0"/>
                <a:ea typeface="Comic Sans MS" charset="0"/>
                <a:cs typeface="Comic Sans MS" charset="0"/>
              </a:rPr>
              <a:t>vaginal</a:t>
            </a:r>
            <a:r>
              <a:rPr lang="tr-TR" altLang="en-US" sz="28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 smtClean="0">
                <a:latin typeface="Comic Sans MS" charset="0"/>
                <a:ea typeface="Comic Sans MS" charset="0"/>
                <a:cs typeface="Comic Sans MS" charset="0"/>
              </a:rPr>
              <a:t>discharge</a:t>
            </a:r>
            <a:r>
              <a:rPr lang="tr-TR" altLang="en-US" sz="2800" dirty="0" smtClean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itching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discomfort</a:t>
            </a:r>
            <a:endParaRPr lang="tr-TR" alt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79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sz="4800" dirty="0" err="1">
                <a:latin typeface="Comic Sans MS" charset="0"/>
                <a:ea typeface="Comic Sans MS" charset="0"/>
                <a:cs typeface="Comic Sans MS" charset="0"/>
              </a:rPr>
              <a:t>Frequent</a:t>
            </a:r>
            <a:r>
              <a:rPr lang="tr-TR" sz="4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4800" dirty="0" err="1">
                <a:latin typeface="Comic Sans MS" charset="0"/>
                <a:ea typeface="Comic Sans MS" charset="0"/>
                <a:cs typeface="Comic Sans MS" charset="0"/>
              </a:rPr>
              <a:t>urination</a:t>
            </a:r>
            <a:r>
              <a:rPr lang="tr-TR" sz="4800" dirty="0">
                <a:latin typeface="Comic Sans MS" charset="0"/>
                <a:ea typeface="Comic Sans MS" charset="0"/>
                <a:cs typeface="Comic Sans MS" charset="0"/>
              </a:rPr>
              <a:t>/</a:t>
            </a:r>
            <a:r>
              <a:rPr lang="tr-TR" sz="4800" dirty="0" err="1">
                <a:latin typeface="Comic Sans MS" charset="0"/>
                <a:ea typeface="Comic Sans MS" charset="0"/>
                <a:cs typeface="Comic Sans MS" charset="0"/>
              </a:rPr>
              <a:t>dysuria</a:t>
            </a:r>
            <a:r>
              <a:rPr lang="tr-TR" sz="4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4800" dirty="0">
                <a:latin typeface="Comic Sans MS" charset="0"/>
                <a:ea typeface="Comic Sans MS" charset="0"/>
                <a:cs typeface="Comic Sans MS" charset="0"/>
              </a:rPr>
              <a:t>3</a:t>
            </a:r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Bladder’s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chemical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physical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injury</a:t>
            </a:r>
            <a:endParaRPr lang="tr-TR" altLang="en-US" sz="28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Ostrogen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deficiency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in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postmenopausal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women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atrophic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vaginitis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dysuria</a:t>
            </a:r>
            <a:endParaRPr lang="tr-TR" alt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Psychogenic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polydipsia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frequently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pollakiuria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dysuria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fullness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sensation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after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emptying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bladder</a:t>
            </a:r>
            <a:endParaRPr lang="tr-TR" alt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26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Hematuria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1</a:t>
            </a:r>
          </a:p>
        </p:txBody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Microscopic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or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macroscopic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Microscopic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hematuria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more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than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3-4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erythrocytes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per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high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power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field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Erythrocytes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can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orginate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from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or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urinary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system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. 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They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may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also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come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from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systemic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or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coagulative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. 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Urinary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casts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proteinuria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dysmorphic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erythrocytes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suggest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parenchymal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disease</a:t>
            </a: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48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-94"/>
              </a:rPr>
              <a:t>Plan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General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information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Signs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symptoms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History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 smtClean="0">
                <a:latin typeface="Comic Sans MS" charset="0"/>
                <a:ea typeface="Comic Sans MS" charset="0"/>
                <a:cs typeface="Comic Sans MS" charset="0"/>
              </a:rPr>
              <a:t>taking</a:t>
            </a:r>
            <a:endParaRPr lang="tr-TR" sz="28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 smtClean="0">
                <a:latin typeface="Comic Sans MS" charset="0"/>
                <a:ea typeface="Comic Sans MS" charset="0"/>
                <a:cs typeface="Comic Sans MS" charset="0"/>
              </a:rPr>
              <a:t>Physical</a:t>
            </a:r>
            <a:r>
              <a:rPr lang="tr-TR" sz="28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 smtClean="0">
                <a:latin typeface="Comic Sans MS" charset="0"/>
                <a:ea typeface="Comic Sans MS" charset="0"/>
                <a:cs typeface="Comic Sans MS" charset="0"/>
              </a:rPr>
              <a:t>examination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Nephrologic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Summary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3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04_0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230188"/>
            <a:ext cx="8351837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1091" name="Text Box 3"/>
          <p:cNvSpPr txBox="1">
            <a:spLocks noChangeArrowheads="1"/>
          </p:cNvSpPr>
          <p:nvPr/>
        </p:nvSpPr>
        <p:spPr bwMode="auto">
          <a:xfrm>
            <a:off x="0" y="230188"/>
            <a:ext cx="3495675" cy="1754326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r-TR" altLang="en-US" sz="3600" b="1" dirty="0" err="1">
                <a:solidFill>
                  <a:srgbClr val="FFFF66"/>
                </a:solidFill>
                <a:latin typeface="Comic Sans MS" charset="0"/>
              </a:rPr>
              <a:t>Isomorphic</a:t>
            </a:r>
            <a:r>
              <a:rPr lang="tr-TR" altLang="en-US" sz="3600" b="1" dirty="0">
                <a:solidFill>
                  <a:srgbClr val="FFFF66"/>
                </a:solidFill>
                <a:latin typeface="Comic Sans MS" charset="0"/>
              </a:rPr>
              <a:t>  </a:t>
            </a:r>
            <a:r>
              <a:rPr lang="tr-TR" altLang="en-US" sz="3600" b="1" dirty="0" err="1">
                <a:solidFill>
                  <a:srgbClr val="FFFF66"/>
                </a:solidFill>
                <a:latin typeface="Comic Sans MS" charset="0"/>
              </a:rPr>
              <a:t>non-glomerular</a:t>
            </a:r>
            <a:r>
              <a:rPr lang="tr-TR" altLang="en-US" sz="3600" b="1" dirty="0">
                <a:solidFill>
                  <a:srgbClr val="FFFF66"/>
                </a:solidFill>
                <a:latin typeface="Comic Sans MS" charset="0"/>
              </a:rPr>
              <a:t> </a:t>
            </a:r>
            <a:r>
              <a:rPr lang="tr-TR" altLang="en-US" sz="3600" b="1" dirty="0" err="1">
                <a:solidFill>
                  <a:srgbClr val="FFFF66"/>
                </a:solidFill>
                <a:latin typeface="Comic Sans MS" charset="0"/>
              </a:rPr>
              <a:t>erithrocytes</a:t>
            </a:r>
            <a:endParaRPr lang="tr-TR" altLang="en-US" sz="3600" b="1" dirty="0">
              <a:solidFill>
                <a:srgbClr val="FFFF66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0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04_0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230188"/>
            <a:ext cx="8351837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3139" name="Text Box 3"/>
          <p:cNvSpPr txBox="1">
            <a:spLocks noChangeArrowheads="1"/>
          </p:cNvSpPr>
          <p:nvPr/>
        </p:nvSpPr>
        <p:spPr bwMode="auto">
          <a:xfrm>
            <a:off x="327025" y="230188"/>
            <a:ext cx="2952651" cy="175432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r-TR" altLang="en-US" sz="3600" b="1" dirty="0" err="1">
                <a:solidFill>
                  <a:srgbClr val="FFFF66"/>
                </a:solidFill>
                <a:latin typeface="Comic Sans MS" charset="0"/>
              </a:rPr>
              <a:t>Dismorphic</a:t>
            </a:r>
            <a:r>
              <a:rPr lang="tr-TR" altLang="en-US" sz="3600" b="1" dirty="0">
                <a:solidFill>
                  <a:srgbClr val="FFFF66"/>
                </a:solidFill>
                <a:latin typeface="Comic Sans MS" charset="0"/>
              </a:rPr>
              <a:t>  </a:t>
            </a:r>
            <a:r>
              <a:rPr lang="tr-TR" altLang="en-US" sz="3600" b="1" dirty="0" err="1">
                <a:solidFill>
                  <a:srgbClr val="FFFF66"/>
                </a:solidFill>
                <a:latin typeface="Comic Sans MS" charset="0"/>
              </a:rPr>
              <a:t>glomerular</a:t>
            </a:r>
            <a:r>
              <a:rPr lang="tr-TR" altLang="en-US" sz="3600" b="1" dirty="0">
                <a:solidFill>
                  <a:srgbClr val="FFFF66"/>
                </a:solidFill>
                <a:latin typeface="Comic Sans MS" charset="0"/>
              </a:rPr>
              <a:t> </a:t>
            </a:r>
            <a:r>
              <a:rPr lang="tr-TR" altLang="en-US" sz="3600" b="1" dirty="0" err="1">
                <a:solidFill>
                  <a:srgbClr val="FFFF66"/>
                </a:solidFill>
                <a:latin typeface="Comic Sans MS" charset="0"/>
              </a:rPr>
              <a:t>erithrocytes</a:t>
            </a:r>
            <a:endParaRPr lang="tr-TR" altLang="en-US" sz="3600" b="1" dirty="0">
              <a:solidFill>
                <a:srgbClr val="FFFF66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75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Hematuria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2</a:t>
            </a:r>
          </a:p>
        </p:txBody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E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</a:rPr>
              <a:t>rithrocytes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</a:rPr>
              <a:t> normal size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</a:rPr>
              <a:t>and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</a:rPr>
              <a:t>shape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</a:rPr>
              <a:t>: </a:t>
            </a:r>
            <a:r>
              <a:rPr lang="tr-TR" altLang="en-US" sz="2800" dirty="0" err="1">
                <a:latin typeface="Comic Sans MS" charset="0"/>
              </a:rPr>
              <a:t>R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enal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pelvis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ureter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bladder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or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prostate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Painless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Tumour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polycystic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disease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exercise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tbc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...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Pain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Nephrolithiasis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infarct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urinary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tract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infection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Pyuria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bacteriuria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Urinary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tract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infection</a:t>
            </a:r>
            <a:endParaRPr lang="tr-TR" alt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10000"/>
              </a:lnSpc>
              <a:defRPr/>
            </a:pPr>
            <a:endParaRPr lang="tr-TR" alt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16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Hematuria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3</a:t>
            </a:r>
          </a:p>
        </p:txBody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tr-TR" altLang="en-US" sz="24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Macroscopic</a:t>
            </a:r>
            <a:r>
              <a:rPr lang="tr-TR" altLang="en-US" sz="24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hematuria</a:t>
            </a:r>
            <a:r>
              <a:rPr lang="tr-TR" altLang="en-US" sz="24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differential</a:t>
            </a:r>
            <a:r>
              <a:rPr lang="tr-TR" altLang="en-US" sz="24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diagnosis</a:t>
            </a:r>
            <a:r>
              <a:rPr lang="tr-TR" altLang="en-US" sz="24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myoglobinuria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hemoglobinuria</a:t>
            </a: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00000"/>
              </a:lnSpc>
              <a:defRPr/>
            </a:pPr>
            <a:r>
              <a:rPr lang="tr-TR" altLang="en-US" sz="24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Erythrocytes</a:t>
            </a:r>
            <a:r>
              <a:rPr lang="tr-TR" altLang="en-US" sz="24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in </a:t>
            </a:r>
            <a:r>
              <a:rPr lang="tr-TR" altLang="en-US" sz="24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urine</a:t>
            </a:r>
            <a:r>
              <a:rPr lang="tr-TR" altLang="en-US" sz="24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microscopy</a:t>
            </a:r>
            <a:r>
              <a:rPr lang="tr-TR" altLang="en-US" sz="24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Hematuria</a:t>
            </a: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0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Centrifuged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urine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4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Supernatant</a:t>
            </a:r>
            <a:r>
              <a:rPr lang="tr-TR" altLang="en-US" sz="24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is </a:t>
            </a:r>
            <a:r>
              <a:rPr lang="tr-TR" altLang="en-US" sz="24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red</a:t>
            </a:r>
            <a:r>
              <a:rPr lang="tr-TR" altLang="en-US" sz="24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in </a:t>
            </a:r>
            <a:r>
              <a:rPr lang="tr-TR" altLang="en-US" sz="24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myoglobinuria</a:t>
            </a:r>
            <a:r>
              <a:rPr lang="tr-TR" altLang="en-US" sz="24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ve </a:t>
            </a:r>
            <a:r>
              <a:rPr lang="tr-TR" altLang="en-US" sz="24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hemoglobinuria</a:t>
            </a:r>
            <a:endParaRPr lang="tr-TR" altLang="en-US" sz="24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00000"/>
              </a:lnSpc>
              <a:defRPr/>
            </a:pPr>
            <a:r>
              <a:rPr lang="tr-TR" altLang="en-US" sz="24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Serum </a:t>
            </a:r>
            <a:r>
              <a:rPr lang="tr-TR" altLang="en-US" sz="24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colour</a:t>
            </a:r>
            <a:r>
              <a:rPr lang="tr-TR" altLang="en-US" sz="24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is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helpful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in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the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differential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 smtClean="0">
                <a:latin typeface="Comic Sans MS" charset="0"/>
                <a:ea typeface="Comic Sans MS" charset="0"/>
                <a:cs typeface="Comic Sans MS" charset="0"/>
              </a:rPr>
              <a:t>diagnosis</a:t>
            </a:r>
            <a:r>
              <a:rPr lang="tr-TR" altLang="en-US" sz="24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of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myoglobinuria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ve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hemoglobinuria</a:t>
            </a: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0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Hemoglobinuria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4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Red</a:t>
            </a:r>
            <a:endParaRPr lang="tr-TR" altLang="en-US" sz="24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0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Myoglobinuria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4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Clear</a:t>
            </a:r>
            <a:endParaRPr lang="tr-TR" altLang="en-US" sz="24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00000"/>
              </a:lnSpc>
              <a:defRPr/>
            </a:pP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29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Edema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1</a:t>
            </a:r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Increase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interstitial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fluid</a:t>
            </a:r>
            <a:endParaRPr lang="tr-TR" alt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It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is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always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with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sodium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retention</a:t>
            </a:r>
            <a:endParaRPr lang="tr-TR" alt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Decrease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in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oncotic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pressure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increased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sodium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retention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or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fluid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overload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are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the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mechanisms</a:t>
            </a:r>
            <a:endParaRPr lang="tr-TR" alt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21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Edema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2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In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hypoalbuminemic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states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(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malabsorption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nephrotic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syndrome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chronic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liver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disease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),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plasma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oncotic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pressure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decreases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intravascular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fluid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passes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through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interstitial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space</a:t>
            </a: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0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Increased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sodium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retention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also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occurs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in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hypoalbuminemic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states</a:t>
            </a: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0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In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congestive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heart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failure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sodium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retention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increases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due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to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hypoperfusion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contributes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to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edema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formation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Hypothyroidism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lymphatic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obstruction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blockage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venous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circulation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can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also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lead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to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edema</a:t>
            </a: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76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Edema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3</a:t>
            </a:r>
          </a:p>
        </p:txBody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Pitting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or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soft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edema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is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helpful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in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the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differential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diagnosis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edema</a:t>
            </a:r>
            <a:endParaRPr lang="tr-TR" alt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Nephrotic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syndrome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pitting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or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soft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edema</a:t>
            </a:r>
            <a:endParaRPr lang="tr-TR" alt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Hypervolemic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edema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pitting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or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soft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edema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may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be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absent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if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present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it is not as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soft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as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hypoalbuminemic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states</a:t>
            </a:r>
            <a:endParaRPr lang="tr-TR" alt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89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Edema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4</a:t>
            </a:r>
          </a:p>
        </p:txBody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Dyspnea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history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cardiac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disease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enlarged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heart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heart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murmur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prominent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neck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veins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Cardiac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disease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>
              <a:lnSpc>
                <a:spcPct val="10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Icterus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spider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angioma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hepatomegaly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ascite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abnormal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liver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function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tests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Cirrhosis</a:t>
            </a:r>
            <a:endParaRPr lang="tr-TR" altLang="en-US" sz="28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0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Massive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proteinuria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hypoalbuminemia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pallor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hyperlipidemia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Nephrotic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syndrome</a:t>
            </a:r>
            <a:endParaRPr lang="tr-TR" altLang="en-US" sz="28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79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Edema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5</a:t>
            </a:r>
          </a:p>
        </p:txBody>
      </p:sp>
      <p:sp>
        <p:nvSpPr>
          <p:cNvPr id="58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Protein </a:t>
            </a:r>
            <a:r>
              <a:rPr lang="tr-TR" altLang="en-US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losing</a:t>
            </a:r>
            <a:r>
              <a:rPr lang="tr-TR" altLang="en-US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enteropathy</a:t>
            </a:r>
            <a:r>
              <a:rPr lang="tr-TR" altLang="en-US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or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venous</a:t>
            </a:r>
            <a:r>
              <a:rPr lang="tr-TR" altLang="en-US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obstruction</a:t>
            </a:r>
            <a:r>
              <a:rPr lang="tr-TR" altLang="en-US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can be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diagnosed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easily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with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clinical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laboratory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findings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Idiopathic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edema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diagnosis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depends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on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exclusion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other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edematous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disease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2675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Hypertension</a:t>
            </a:r>
            <a:endParaRPr lang="tr-TR" alt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parenchymal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or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artery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stenosis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are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one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the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most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common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causes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secondary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hypertension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.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In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general,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hypertension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is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more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common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in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glomerular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than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smtClean="0">
                <a:latin typeface="Comic Sans MS" charset="0"/>
                <a:ea typeface="Comic Sans MS" charset="0"/>
                <a:cs typeface="Comic Sans MS" charset="0"/>
              </a:rPr>
              <a:t>in </a:t>
            </a:r>
            <a:r>
              <a:rPr lang="tr-TR" altLang="en-US" dirty="0" err="1" smtClean="0">
                <a:latin typeface="Comic Sans MS" charset="0"/>
                <a:ea typeface="Comic Sans MS" charset="0"/>
                <a:cs typeface="Comic Sans MS" charset="0"/>
              </a:rPr>
              <a:t>tubular</a:t>
            </a:r>
            <a:r>
              <a:rPr lang="tr-TR" alt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425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General </a:t>
            </a:r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information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1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Many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patients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learn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their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disease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from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laborotary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tests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which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were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done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for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another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problem</a:t>
            </a: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This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means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they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get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a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diagnosis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disease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despite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the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absence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signs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symptoms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46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Urine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colour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changes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1</a:t>
            </a:r>
          </a:p>
        </p:txBody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Normal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colour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is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straw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yellow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due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to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urochrome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. </a:t>
            </a:r>
          </a:p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It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changes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light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to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dark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depending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on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fluid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intake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Many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medicines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change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its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colour</a:t>
            </a:r>
            <a:endParaRPr lang="tr-TR" alt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94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Urine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colour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changes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2</a:t>
            </a:r>
          </a:p>
        </p:txBody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Red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Hematuria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hemoglobinuria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myoglobinuria</a:t>
            </a: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Red-violet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: 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Porphyrinuria</a:t>
            </a: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Dark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yellow-brown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: Bile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rectovesical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fistula</a:t>
            </a: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Green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Pseudomonas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infection</a:t>
            </a: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Blue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black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Melanin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pigment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alkaptonuria</a:t>
            </a: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Milky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white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Pyuria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phosphate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crystallluria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chyluri</a:t>
            </a: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Blurred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Infection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oxalate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urate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crystals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72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Urine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colour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changes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3</a:t>
            </a:r>
          </a:p>
        </p:txBody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Medicines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Rifampisin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metilen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blue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indomethacin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methyldopa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metronidazol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…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Food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Beetroot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carotene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400" dirty="0" err="1">
                <a:latin typeface="Comic Sans MS" charset="0"/>
                <a:ea typeface="Comic Sans MS" charset="0"/>
                <a:cs typeface="Comic Sans MS" charset="0"/>
              </a:rPr>
              <a:t>rhubarb</a:t>
            </a:r>
            <a:r>
              <a:rPr lang="tr-TR" altLang="en-US" sz="2400" dirty="0">
                <a:latin typeface="Comic Sans MS" charset="0"/>
                <a:ea typeface="Comic Sans MS" charset="0"/>
                <a:cs typeface="Comic Sans MS" charset="0"/>
              </a:rPr>
              <a:t>…</a:t>
            </a:r>
          </a:p>
          <a:p>
            <a:pPr>
              <a:lnSpc>
                <a:spcPct val="110000"/>
              </a:lnSpc>
              <a:defRPr/>
            </a:pP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2400" dirty="0">
                <a:solidFill>
                  <a:srgbClr val="FFFF00"/>
                </a:solidFill>
              </a:rPr>
              <a:t>How to Color Your Urine Safely</a:t>
            </a:r>
            <a:endParaRPr lang="tr-TR" sz="2400" dirty="0">
              <a:solidFill>
                <a:srgbClr val="FFFF00"/>
              </a:solidFill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tr-TR" sz="2400" b="0" dirty="0"/>
              <a:t>https://www.thoughtco.com/how-to-color-urine-606179</a:t>
            </a:r>
          </a:p>
          <a:p>
            <a:pPr marL="0" indent="0">
              <a:lnSpc>
                <a:spcPct val="110000"/>
              </a:lnSpc>
              <a:buNone/>
              <a:defRPr/>
            </a:pPr>
            <a:endParaRPr lang="tr-TR" altLang="en-US" sz="24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33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Oliguria-Anuria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1</a:t>
            </a:r>
          </a:p>
        </p:txBody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Oliguria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Daily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urine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volume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less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than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400-500 ml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Anuria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Daily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urine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volume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less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than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50-100 ml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Oliguria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Hourly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urine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volume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less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than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20 ml</a:t>
            </a: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Other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definitions</a:t>
            </a:r>
            <a:endParaRPr lang="tr-TR" alt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Severe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oliguria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Daily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urine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volume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less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than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50-100 ml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Anuria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Zero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urine</a:t>
            </a:r>
            <a:endParaRPr lang="tr-TR" alt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70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Oliguria-Anuria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2</a:t>
            </a:r>
          </a:p>
        </p:txBody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causing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acute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injury</a:t>
            </a:r>
            <a:endParaRPr lang="tr-TR" alt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If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daily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urine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volume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fluctuates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partial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urinary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obstruction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chronic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disease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oliguria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anuria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can be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seen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when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DAILY GFR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less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than</a:t>
            </a:r>
            <a:r>
              <a:rPr lang="tr-TR" altLang="en-US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1 </a:t>
            </a:r>
            <a:r>
              <a:rPr lang="tr-TR" altLang="en-US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liter</a:t>
            </a:r>
            <a:endParaRPr lang="tr-TR" altLang="en-US" sz="28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80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Uremic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signs</a:t>
            </a:r>
            <a:endParaRPr lang="tr-TR" alt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We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can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assume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uremia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can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affect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all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organs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or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systems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therefore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uremia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can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cause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very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different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symptoms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.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Encephalopathy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concentration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difficulty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percarditis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anemia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pleural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effusion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bone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disease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nausea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vomiting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loss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appetite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weight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loss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…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can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resemble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many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33853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Abdominal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mass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1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Enlarged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kidneys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can be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palpated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. </a:t>
            </a: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mass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can be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seen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every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age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, but is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common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before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than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10th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age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or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after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than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40th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age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Patients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may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feel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a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mass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due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to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hydronephrosis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polycystic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disease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or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tumour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. 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19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Abdominal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mass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2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Normal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kidneys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can be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palpated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in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lean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patients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sometimes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. </a:t>
            </a: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Hydronephrotic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polycystic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kidneys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move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with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breathing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. </a:t>
            </a: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Malign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tumours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do not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move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because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they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are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bound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to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surrounding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tissue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. 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67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sz="4800" dirty="0" err="1">
                <a:latin typeface="Comic Sans MS" charset="0"/>
                <a:ea typeface="Comic Sans MS" charset="0"/>
                <a:cs typeface="Comic Sans MS" charset="0"/>
              </a:rPr>
              <a:t>Other</a:t>
            </a:r>
            <a:r>
              <a:rPr lang="tr-TR" sz="4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4800" dirty="0" err="1">
                <a:latin typeface="Comic Sans MS" charset="0"/>
                <a:ea typeface="Comic Sans MS" charset="0"/>
                <a:cs typeface="Comic Sans MS" charset="0"/>
              </a:rPr>
              <a:t>signs</a:t>
            </a:r>
            <a:r>
              <a:rPr lang="tr-TR" sz="4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4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sz="4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4800" dirty="0" err="1">
                <a:latin typeface="Comic Sans MS" charset="0"/>
                <a:ea typeface="Comic Sans MS" charset="0"/>
                <a:cs typeface="Comic Sans MS" charset="0"/>
              </a:rPr>
              <a:t>symptoms</a:t>
            </a:r>
            <a:r>
              <a:rPr lang="tr-TR" sz="4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4800" dirty="0">
                <a:latin typeface="Comic Sans MS" charset="0"/>
                <a:ea typeface="Comic Sans MS" charset="0"/>
                <a:cs typeface="Comic Sans MS" charset="0"/>
              </a:rPr>
              <a:t>1</a:t>
            </a:r>
          </a:p>
        </p:txBody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stone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bladder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prostate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urethra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panose="030F0902030302020204" pitchFamily="66" charset="0"/>
                <a:ea typeface="Comic Sans MS" charset="0"/>
                <a:cs typeface="Comic Sans MS" charset="0"/>
              </a:rPr>
              <a:t>pain</a:t>
            </a:r>
            <a:r>
              <a:rPr lang="tr-TR" altLang="en-US" dirty="0">
                <a:latin typeface="Comic Sans MS" panose="030F0902030302020204" pitchFamily="66" charset="0"/>
                <a:ea typeface="Comic Sans MS" charset="0"/>
                <a:cs typeface="Comic Sans MS" charset="0"/>
              </a:rPr>
              <a:t>, </a:t>
            </a:r>
            <a:r>
              <a:rPr lang="tr-TR" altLang="en-US" dirty="0" err="1">
                <a:latin typeface="Comic Sans MS" panose="030F0902030302020204" pitchFamily="66" charset="0"/>
                <a:ea typeface="Comic Sans MS" charset="0"/>
                <a:cs typeface="Comic Sans MS" charset="0"/>
              </a:rPr>
              <a:t>urinary</a:t>
            </a:r>
            <a:r>
              <a:rPr lang="tr-TR" altLang="en-US" dirty="0">
                <a:latin typeface="Comic Sans MS" panose="030F0902030302020204" pitchFamily="66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panose="030F0902030302020204" pitchFamily="66" charset="0"/>
                <a:ea typeface="Comic Sans MS" charset="0"/>
                <a:cs typeface="Comic Sans MS" charset="0"/>
              </a:rPr>
              <a:t>incontinence</a:t>
            </a:r>
            <a:r>
              <a:rPr lang="tr-TR" altLang="en-US" dirty="0">
                <a:latin typeface="Comic Sans MS" panose="030F0902030302020204" pitchFamily="66" charset="0"/>
                <a:ea typeface="Comic Sans MS" charset="0"/>
                <a:cs typeface="Comic Sans MS" charset="0"/>
              </a:rPr>
              <a:t>, </a:t>
            </a:r>
            <a:r>
              <a:rPr lang="tr-TR" altLang="en-US" dirty="0" err="1">
                <a:latin typeface="Comic Sans MS" panose="030F0902030302020204" pitchFamily="66" charset="0"/>
                <a:ea typeface="Comic Sans MS" charset="0"/>
                <a:cs typeface="Comic Sans MS" charset="0"/>
              </a:rPr>
              <a:t>urinary</a:t>
            </a:r>
            <a:r>
              <a:rPr lang="tr-TR" altLang="en-US" dirty="0">
                <a:latin typeface="Comic Sans MS" panose="030F0902030302020204" pitchFamily="66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panose="030F0902030302020204" pitchFamily="66" charset="0"/>
                <a:ea typeface="Comic Sans MS" charset="0"/>
                <a:cs typeface="Comic Sans MS" charset="0"/>
              </a:rPr>
              <a:t>retention</a:t>
            </a:r>
            <a:r>
              <a:rPr lang="tr-TR" altLang="en-US" dirty="0">
                <a:latin typeface="Comic Sans MS" panose="030F0902030302020204" pitchFamily="66" charset="0"/>
                <a:ea typeface="Comic Sans MS" charset="0"/>
                <a:cs typeface="Comic Sans MS" charset="0"/>
              </a:rPr>
              <a:t>, </a:t>
            </a:r>
            <a:r>
              <a:rPr lang="tr-TR" dirty="0" err="1">
                <a:latin typeface="Comic Sans MS" panose="030F0902030302020204" pitchFamily="66" charset="0"/>
              </a:rPr>
              <a:t>loss</a:t>
            </a:r>
            <a:r>
              <a:rPr lang="tr-TR" dirty="0">
                <a:latin typeface="Comic Sans MS" panose="030F0902030302020204" pitchFamily="66" charset="0"/>
              </a:rPr>
              <a:t> of </a:t>
            </a:r>
            <a:r>
              <a:rPr lang="tr-TR" dirty="0" err="1">
                <a:latin typeface="Comic Sans MS" panose="030F0902030302020204" pitchFamily="66" charset="0"/>
              </a:rPr>
              <a:t>ability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to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throw</a:t>
            </a:r>
            <a:r>
              <a:rPr lang="tr-TR" dirty="0">
                <a:latin typeface="Comic Sans MS" panose="030F0902030302020204" pitchFamily="66" charset="0"/>
              </a:rPr>
              <a:t> far</a:t>
            </a:r>
            <a:r>
              <a:rPr lang="tr-TR" altLang="en-US" dirty="0">
                <a:latin typeface="Comic Sans MS" panose="030F0902030302020204" pitchFamily="66" charset="0"/>
                <a:ea typeface="Comic Sans MS" charset="0"/>
                <a:cs typeface="Comic Sans MS" charset="0"/>
              </a:rPr>
              <a:t>, </a:t>
            </a:r>
            <a:r>
              <a:rPr lang="tr-TR" dirty="0" err="1">
                <a:latin typeface="Comic Sans MS" panose="030F0902030302020204" pitchFamily="66" charset="0"/>
              </a:rPr>
              <a:t>drop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by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drop</a:t>
            </a:r>
            <a:endParaRPr lang="tr-TR" altLang="en-US" dirty="0">
              <a:latin typeface="Comic Sans MS" panose="030F0902030302020204" pitchFamily="66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75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4800" dirty="0" err="1">
                <a:latin typeface="Comic Sans MS" charset="0"/>
                <a:ea typeface="Comic Sans MS" charset="0"/>
                <a:cs typeface="Comic Sans MS" charset="0"/>
              </a:rPr>
              <a:t>Other</a:t>
            </a:r>
            <a:r>
              <a:rPr lang="tr-TR" sz="4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4800" dirty="0" err="1">
                <a:latin typeface="Comic Sans MS" charset="0"/>
                <a:ea typeface="Comic Sans MS" charset="0"/>
                <a:cs typeface="Comic Sans MS" charset="0"/>
              </a:rPr>
              <a:t>signs</a:t>
            </a:r>
            <a:r>
              <a:rPr lang="tr-TR" sz="4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4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sz="4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4800" dirty="0" err="1">
                <a:latin typeface="Comic Sans MS" charset="0"/>
                <a:ea typeface="Comic Sans MS" charset="0"/>
                <a:cs typeface="Comic Sans MS" charset="0"/>
              </a:rPr>
              <a:t>symptoms</a:t>
            </a:r>
            <a:r>
              <a:rPr lang="tr-TR" sz="4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4800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endParaRPr lang="tr-TR" altLang="tr-TR" sz="4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These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sign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symptoms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are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mostly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related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to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mechanical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problems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interest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urology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Nephrologic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 smtClean="0">
                <a:latin typeface="Comic Sans MS" charset="0"/>
                <a:ea typeface="Comic Sans MS" charset="0"/>
                <a:cs typeface="Comic Sans MS" charset="0"/>
              </a:rPr>
              <a:t>problems</a:t>
            </a:r>
            <a:r>
              <a:rPr lang="tr-TR" sz="28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may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complicate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an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urologic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disease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54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General </a:t>
            </a:r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information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2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Practically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we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can say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most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common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sign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disease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is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no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sign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The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most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common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reason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this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is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the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underlying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Diabetes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mellitus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hypertension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are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the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main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causes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The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patients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learn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they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have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problem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during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routine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follow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up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1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-94"/>
              </a:rPr>
              <a:t>Plan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General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information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Signs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symptoms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History</a:t>
            </a:r>
            <a:r>
              <a:rPr lang="tr-TR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taking</a:t>
            </a:r>
            <a:endParaRPr lang="tr-TR" sz="28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Physical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examination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 smtClean="0">
                <a:latin typeface="Comic Sans MS" charset="0"/>
                <a:ea typeface="Comic Sans MS" charset="0"/>
                <a:cs typeface="Comic Sans MS" charset="0"/>
              </a:rPr>
              <a:t>Nephrologic</a:t>
            </a:r>
            <a:r>
              <a:rPr lang="tr-TR" sz="28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Summary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2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en-US">
                <a:latin typeface="Comic Sans MS" panose="030F0702030302020204" pitchFamily="66" charset="0"/>
              </a:rPr>
              <a:t>General information</a:t>
            </a:r>
          </a:p>
        </p:txBody>
      </p:sp>
      <p:sp>
        <p:nvSpPr>
          <p:cNvPr id="21507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en-US" dirty="0" err="1">
                <a:latin typeface="Comic Sans MS" panose="030F0702030302020204" pitchFamily="66" charset="0"/>
              </a:rPr>
              <a:t>All</a:t>
            </a:r>
            <a:r>
              <a:rPr lang="tr-TR" altLang="en-US" dirty="0">
                <a:latin typeface="Comic Sans MS" panose="030F0702030302020204" pitchFamily="66" charset="0"/>
              </a:rPr>
              <a:t> </a:t>
            </a:r>
            <a:r>
              <a:rPr lang="tr-TR" altLang="en-US" dirty="0" err="1">
                <a:latin typeface="Comic Sans MS" panose="030F0702030302020204" pitchFamily="66" charset="0"/>
              </a:rPr>
              <a:t>information</a:t>
            </a:r>
            <a:r>
              <a:rPr lang="tr-TR" altLang="en-US" dirty="0">
                <a:latin typeface="Comic Sans MS" panose="030F0702030302020204" pitchFamily="66" charset="0"/>
              </a:rPr>
              <a:t> </a:t>
            </a:r>
            <a:r>
              <a:rPr lang="tr-TR" altLang="en-US" dirty="0" err="1">
                <a:latin typeface="Comic Sans MS" panose="030F0702030302020204" pitchFamily="66" charset="0"/>
              </a:rPr>
              <a:t>taken</a:t>
            </a:r>
            <a:r>
              <a:rPr lang="tr-TR" altLang="en-US" dirty="0">
                <a:latin typeface="Comic Sans MS" panose="030F0702030302020204" pitchFamily="66" charset="0"/>
              </a:rPr>
              <a:t> </a:t>
            </a:r>
            <a:r>
              <a:rPr lang="tr-TR" altLang="en-US" dirty="0" err="1">
                <a:latin typeface="Comic Sans MS" panose="030F0702030302020204" pitchFamily="66" charset="0"/>
              </a:rPr>
              <a:t>from</a:t>
            </a:r>
            <a:r>
              <a:rPr lang="tr-TR" altLang="en-US" dirty="0">
                <a:latin typeface="Comic Sans MS" panose="030F0702030302020204" pitchFamily="66" charset="0"/>
              </a:rPr>
              <a:t> </a:t>
            </a:r>
            <a:r>
              <a:rPr lang="tr-TR" altLang="en-US" dirty="0" err="1">
                <a:latin typeface="Comic Sans MS" panose="030F0702030302020204" pitchFamily="66" charset="0"/>
              </a:rPr>
              <a:t>patient</a:t>
            </a:r>
            <a:r>
              <a:rPr lang="tr-TR" altLang="en-US" dirty="0">
                <a:latin typeface="Comic Sans MS" panose="030F0702030302020204" pitchFamily="66" charset="0"/>
              </a:rPr>
              <a:t> </a:t>
            </a:r>
            <a:r>
              <a:rPr lang="tr-TR" altLang="en-US" dirty="0" err="1">
                <a:latin typeface="Comic Sans MS" panose="030F0702030302020204" pitchFamily="66" charset="0"/>
              </a:rPr>
              <a:t>about</a:t>
            </a:r>
            <a:r>
              <a:rPr lang="tr-TR" altLang="en-US" dirty="0">
                <a:latin typeface="Comic Sans MS" panose="030F0702030302020204" pitchFamily="66" charset="0"/>
              </a:rPr>
              <a:t> his/her </a:t>
            </a:r>
            <a:r>
              <a:rPr lang="tr-TR" altLang="en-US" dirty="0" err="1">
                <a:latin typeface="Comic Sans MS" panose="030F0702030302020204" pitchFamily="66" charset="0"/>
              </a:rPr>
              <a:t>disease</a:t>
            </a:r>
            <a:endParaRPr lang="tr-TR" altLang="en-US" dirty="0">
              <a:latin typeface="Comic Sans MS" panose="030F0702030302020204" pitchFamily="66" charset="0"/>
            </a:endParaRPr>
          </a:p>
          <a:p>
            <a:r>
              <a:rPr lang="tr-TR" altLang="en-US" dirty="0" err="1">
                <a:latin typeface="Comic Sans MS" panose="030F0702030302020204" pitchFamily="66" charset="0"/>
              </a:rPr>
              <a:t>It</a:t>
            </a:r>
            <a:r>
              <a:rPr lang="tr-TR" altLang="en-US" dirty="0">
                <a:latin typeface="Comic Sans MS" panose="030F0702030302020204" pitchFamily="66" charset="0"/>
              </a:rPr>
              <a:t> </a:t>
            </a:r>
            <a:r>
              <a:rPr lang="tr-TR" altLang="en-US" dirty="0" err="1">
                <a:latin typeface="Comic Sans MS" panose="030F0702030302020204" pitchFamily="66" charset="0"/>
              </a:rPr>
              <a:t>must</a:t>
            </a:r>
            <a:r>
              <a:rPr lang="tr-TR" altLang="en-US" dirty="0">
                <a:latin typeface="Comic Sans MS" panose="030F0702030302020204" pitchFamily="66" charset="0"/>
              </a:rPr>
              <a:t> </a:t>
            </a:r>
            <a:r>
              <a:rPr lang="tr-TR" altLang="en-US" dirty="0" err="1">
                <a:latin typeface="Comic Sans MS" panose="030F0702030302020204" pitchFamily="66" charset="0"/>
              </a:rPr>
              <a:t>include</a:t>
            </a:r>
            <a:r>
              <a:rPr lang="tr-TR" altLang="en-US" dirty="0">
                <a:latin typeface="Comic Sans MS" panose="030F0702030302020204" pitchFamily="66" charset="0"/>
              </a:rPr>
              <a:t> </a:t>
            </a:r>
            <a:r>
              <a:rPr lang="tr-TR" altLang="en-US" dirty="0" err="1">
                <a:latin typeface="Comic Sans MS" panose="030F0702030302020204" pitchFamily="66" charset="0"/>
              </a:rPr>
              <a:t>all</a:t>
            </a:r>
            <a:r>
              <a:rPr lang="tr-TR" altLang="en-US" dirty="0">
                <a:latin typeface="Comic Sans MS" panose="030F0702030302020204" pitchFamily="66" charset="0"/>
              </a:rPr>
              <a:t> </a:t>
            </a:r>
            <a:r>
              <a:rPr lang="tr-TR" altLang="en-US" dirty="0" err="1">
                <a:latin typeface="Comic Sans MS" panose="030F0702030302020204" pitchFamily="66" charset="0"/>
              </a:rPr>
              <a:t>complaints</a:t>
            </a:r>
            <a:r>
              <a:rPr lang="tr-TR" altLang="en-US" dirty="0">
                <a:latin typeface="Comic Sans MS" panose="030F0702030302020204" pitchFamily="66" charset="0"/>
              </a:rPr>
              <a:t> </a:t>
            </a:r>
            <a:r>
              <a:rPr lang="tr-TR" altLang="en-US" dirty="0" err="1">
                <a:latin typeface="Comic Sans MS" panose="030F0702030302020204" pitchFamily="66" charset="0"/>
              </a:rPr>
              <a:t>chronologically</a:t>
            </a:r>
            <a:endParaRPr lang="tr-TR" altLang="en-US" dirty="0">
              <a:latin typeface="Comic Sans MS" panose="030F0702030302020204" pitchFamily="66" charset="0"/>
            </a:endParaRPr>
          </a:p>
          <a:p>
            <a:r>
              <a:rPr lang="tr-TR" altLang="en-US" dirty="0" err="1" smtClean="0">
                <a:latin typeface="Comic Sans MS" panose="030F0702030302020204" pitchFamily="66" charset="0"/>
              </a:rPr>
              <a:t>Recordings</a:t>
            </a:r>
            <a:r>
              <a:rPr lang="tr-TR" altLang="en-US" dirty="0" smtClean="0">
                <a:latin typeface="Comic Sans MS" panose="030F0702030302020204" pitchFamily="66" charset="0"/>
              </a:rPr>
              <a:t> </a:t>
            </a:r>
            <a:r>
              <a:rPr lang="tr-TR" altLang="en-US" dirty="0" err="1">
                <a:latin typeface="Comic Sans MS" panose="030F0702030302020204" pitchFamily="66" charset="0"/>
              </a:rPr>
              <a:t>must</a:t>
            </a:r>
            <a:r>
              <a:rPr lang="tr-TR" altLang="en-US" dirty="0">
                <a:latin typeface="Comic Sans MS" panose="030F0702030302020204" pitchFamily="66" charset="0"/>
              </a:rPr>
              <a:t> be </a:t>
            </a:r>
            <a:r>
              <a:rPr lang="tr-TR" altLang="en-US" dirty="0" err="1">
                <a:latin typeface="Comic Sans MS" panose="030F0702030302020204" pitchFamily="66" charset="0"/>
              </a:rPr>
              <a:t>correct</a:t>
            </a:r>
            <a:endParaRPr lang="tr-TR" alt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11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Why do we need history?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en-US" dirty="0" err="1">
                <a:latin typeface="Comic Sans MS" panose="030F0702030302020204" pitchFamily="66" charset="0"/>
              </a:rPr>
              <a:t>It</a:t>
            </a:r>
            <a:r>
              <a:rPr lang="tr-TR" altLang="en-US" dirty="0">
                <a:latin typeface="Comic Sans MS" panose="030F0702030302020204" pitchFamily="66" charset="0"/>
              </a:rPr>
              <a:t> </a:t>
            </a:r>
            <a:r>
              <a:rPr lang="tr-TR" altLang="en-US" dirty="0" err="1">
                <a:latin typeface="Comic Sans MS" panose="030F0702030302020204" pitchFamily="66" charset="0"/>
              </a:rPr>
              <a:t>helps</a:t>
            </a:r>
            <a:r>
              <a:rPr lang="tr-TR" altLang="en-US" dirty="0">
                <a:latin typeface="Comic Sans MS" panose="030F0702030302020204" pitchFamily="66" charset="0"/>
              </a:rPr>
              <a:t> </a:t>
            </a:r>
            <a:r>
              <a:rPr lang="tr-TR" altLang="en-US" dirty="0" err="1">
                <a:latin typeface="Comic Sans MS" panose="030F0702030302020204" pitchFamily="66" charset="0"/>
              </a:rPr>
              <a:t>physical</a:t>
            </a:r>
            <a:r>
              <a:rPr lang="tr-TR" altLang="en-US" dirty="0">
                <a:latin typeface="Comic Sans MS" panose="030F0702030302020204" pitchFamily="66" charset="0"/>
              </a:rPr>
              <a:t> </a:t>
            </a:r>
            <a:r>
              <a:rPr lang="tr-TR" altLang="en-US" dirty="0" err="1">
                <a:latin typeface="Comic Sans MS" panose="030F0702030302020204" pitchFamily="66" charset="0"/>
              </a:rPr>
              <a:t>examination</a:t>
            </a:r>
            <a:endParaRPr lang="tr-TR" altLang="en-US" dirty="0">
              <a:latin typeface="Comic Sans MS" panose="030F0702030302020204" pitchFamily="66" charset="0"/>
            </a:endParaRPr>
          </a:p>
          <a:p>
            <a:r>
              <a:rPr lang="tr-TR" altLang="en-US" dirty="0" err="1" smtClean="0">
                <a:latin typeface="Comic Sans MS" panose="030F0702030302020204" pitchFamily="66" charset="0"/>
              </a:rPr>
              <a:t>Gives</a:t>
            </a:r>
            <a:r>
              <a:rPr lang="tr-TR" altLang="en-US" dirty="0" smtClean="0">
                <a:latin typeface="Comic Sans MS" panose="030F0702030302020204" pitchFamily="66" charset="0"/>
              </a:rPr>
              <a:t> </a:t>
            </a:r>
            <a:r>
              <a:rPr lang="tr-TR" altLang="en-US" dirty="0" err="1">
                <a:latin typeface="Comic Sans MS" panose="030F0702030302020204" pitchFamily="66" charset="0"/>
              </a:rPr>
              <a:t>information</a:t>
            </a:r>
            <a:r>
              <a:rPr lang="tr-TR" altLang="en-US" dirty="0">
                <a:latin typeface="Comic Sans MS" panose="030F0702030302020204" pitchFamily="66" charset="0"/>
              </a:rPr>
              <a:t> </a:t>
            </a:r>
            <a:r>
              <a:rPr lang="tr-TR" altLang="en-US" dirty="0" err="1">
                <a:latin typeface="Comic Sans MS" panose="030F0702030302020204" pitchFamily="66" charset="0"/>
              </a:rPr>
              <a:t>about</a:t>
            </a:r>
            <a:r>
              <a:rPr lang="tr-TR" altLang="en-US" dirty="0">
                <a:latin typeface="Comic Sans MS" panose="030F0702030302020204" pitchFamily="66" charset="0"/>
              </a:rPr>
              <a:t> </a:t>
            </a:r>
            <a:r>
              <a:rPr lang="tr-TR" altLang="en-US" dirty="0" err="1">
                <a:latin typeface="Comic Sans MS" panose="030F0702030302020204" pitchFamily="66" charset="0"/>
              </a:rPr>
              <a:t>lab</a:t>
            </a:r>
            <a:r>
              <a:rPr lang="tr-TR" altLang="en-US" dirty="0">
                <a:latin typeface="Comic Sans MS" panose="030F0702030302020204" pitchFamily="66" charset="0"/>
              </a:rPr>
              <a:t> </a:t>
            </a:r>
            <a:r>
              <a:rPr lang="tr-TR" altLang="en-US" dirty="0" err="1">
                <a:latin typeface="Comic Sans MS" panose="030F0702030302020204" pitchFamily="66" charset="0"/>
              </a:rPr>
              <a:t>tests</a:t>
            </a:r>
            <a:r>
              <a:rPr lang="tr-TR" altLang="en-US" dirty="0">
                <a:latin typeface="Comic Sans MS" panose="030F0702030302020204" pitchFamily="66" charset="0"/>
              </a:rPr>
              <a:t> </a:t>
            </a:r>
            <a:r>
              <a:rPr lang="tr-TR" altLang="en-US" dirty="0" err="1">
                <a:latin typeface="Comic Sans MS" panose="030F0702030302020204" pitchFamily="66" charset="0"/>
              </a:rPr>
              <a:t>needed</a:t>
            </a:r>
            <a:endParaRPr lang="tr-TR" altLang="en-US" dirty="0">
              <a:latin typeface="Comic Sans MS" panose="030F0702030302020204" pitchFamily="66" charset="0"/>
            </a:endParaRPr>
          </a:p>
          <a:p>
            <a:r>
              <a:rPr lang="tr-TR" altLang="en-US" dirty="0">
                <a:latin typeface="Comic Sans MS" panose="030F0702030302020204" pitchFamily="66" charset="0"/>
              </a:rPr>
              <a:t>First </a:t>
            </a:r>
            <a:r>
              <a:rPr lang="tr-TR" altLang="en-US" dirty="0" err="1">
                <a:latin typeface="Comic Sans MS" panose="030F0702030302020204" pitchFamily="66" charset="0"/>
              </a:rPr>
              <a:t>impression</a:t>
            </a:r>
            <a:r>
              <a:rPr lang="tr-TR" altLang="en-US" dirty="0">
                <a:latin typeface="Comic Sans MS" panose="030F0702030302020204" pitchFamily="66" charset="0"/>
              </a:rPr>
              <a:t> </a:t>
            </a:r>
            <a:r>
              <a:rPr lang="tr-TR" altLang="en-US" dirty="0" err="1">
                <a:latin typeface="Comic Sans MS" panose="030F0702030302020204" pitchFamily="66" charset="0"/>
              </a:rPr>
              <a:t>about</a:t>
            </a:r>
            <a:r>
              <a:rPr lang="tr-TR" altLang="en-US" dirty="0">
                <a:latin typeface="Comic Sans MS" panose="030F0702030302020204" pitchFamily="66" charset="0"/>
              </a:rPr>
              <a:t> </a:t>
            </a:r>
            <a:r>
              <a:rPr lang="tr-TR" altLang="en-US" dirty="0" err="1">
                <a:latin typeface="Comic Sans MS" panose="030F0702030302020204" pitchFamily="66" charset="0"/>
              </a:rPr>
              <a:t>diagnosis</a:t>
            </a:r>
            <a:endParaRPr lang="tr-TR" altLang="en-US" dirty="0">
              <a:latin typeface="Comic Sans MS" panose="030F0702030302020204" pitchFamily="66" charset="0"/>
            </a:endParaRPr>
          </a:p>
          <a:p>
            <a:endParaRPr lang="tr-TR" altLang="en-US" dirty="0">
              <a:latin typeface="Comic Sans MS" panose="030F0702030302020204" pitchFamily="66" charset="0"/>
            </a:endParaRPr>
          </a:p>
          <a:p>
            <a:endParaRPr lang="en-US" altLang="tr-TR" dirty="0"/>
          </a:p>
        </p:txBody>
      </p:sp>
    </p:spTree>
    <p:extLst>
      <p:ext uri="{BB962C8B-B14F-4D97-AF65-F5344CB8AC3E}">
        <p14:creationId xmlns:p14="http://schemas.microsoft.com/office/powerpoint/2010/main" val="428022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en-US" sz="4800">
                <a:latin typeface="Comic Sans MS" panose="030F0702030302020204" pitchFamily="66" charset="0"/>
              </a:rPr>
              <a:t>Patient doctor relationships</a:t>
            </a:r>
          </a:p>
        </p:txBody>
      </p:sp>
      <p:sp>
        <p:nvSpPr>
          <p:cNvPr id="24579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en-US">
                <a:latin typeface="Comic Sans MS" panose="030F0702030302020204" pitchFamily="66" charset="0"/>
              </a:rPr>
              <a:t>It must be confidential</a:t>
            </a:r>
          </a:p>
          <a:p>
            <a:r>
              <a:rPr lang="tr-TR" altLang="en-US">
                <a:latin typeface="Comic Sans MS" panose="030F0702030302020204" pitchFamily="66" charset="0"/>
              </a:rPr>
              <a:t>Patient must trust her/his physician</a:t>
            </a:r>
          </a:p>
          <a:p>
            <a:r>
              <a:rPr lang="tr-TR" altLang="en-US">
                <a:latin typeface="Comic Sans MS" panose="030F0702030302020204" pitchFamily="66" charset="0"/>
              </a:rPr>
              <a:t>Patient is a human</a:t>
            </a:r>
          </a:p>
          <a:p>
            <a:r>
              <a:rPr lang="tr-TR" altLang="en-US">
                <a:latin typeface="Comic Sans MS" panose="030F0702030302020204" pitchFamily="66" charset="0"/>
              </a:rPr>
              <a:t>Patient is anxious</a:t>
            </a:r>
          </a:p>
        </p:txBody>
      </p:sp>
    </p:spTree>
    <p:extLst>
      <p:ext uri="{BB962C8B-B14F-4D97-AF65-F5344CB8AC3E}">
        <p14:creationId xmlns:p14="http://schemas.microsoft.com/office/powerpoint/2010/main" val="268376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en-US" sz="4000">
                <a:latin typeface="Comic Sans MS" panose="030F0702030302020204" pitchFamily="66" charset="0"/>
              </a:rPr>
              <a:t>Basic principles of History taking 1</a:t>
            </a:r>
          </a:p>
        </p:txBody>
      </p:sp>
      <p:sp>
        <p:nvSpPr>
          <p:cNvPr id="26627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en-US" dirty="0" err="1">
                <a:latin typeface="Comic Sans MS" panose="030F0702030302020204" pitchFamily="66" charset="0"/>
              </a:rPr>
              <a:t>Listening</a:t>
            </a:r>
            <a:endParaRPr lang="tr-TR" altLang="en-US" dirty="0">
              <a:latin typeface="Comic Sans MS" panose="030F0702030302020204" pitchFamily="66" charset="0"/>
            </a:endParaRPr>
          </a:p>
          <a:p>
            <a:r>
              <a:rPr lang="tr-TR" altLang="en-US" dirty="0" err="1">
                <a:latin typeface="Comic Sans MS" panose="030F0702030302020204" pitchFamily="66" charset="0"/>
              </a:rPr>
              <a:t>Observation</a:t>
            </a:r>
            <a:endParaRPr lang="tr-TR" altLang="en-US" dirty="0">
              <a:latin typeface="Comic Sans MS" panose="030F0702030302020204" pitchFamily="66" charset="0"/>
            </a:endParaRPr>
          </a:p>
          <a:p>
            <a:r>
              <a:rPr lang="tr-TR" altLang="en-US" dirty="0">
                <a:latin typeface="Comic Sans MS" panose="030F0702030302020204" pitchFamily="66" charset="0"/>
              </a:rPr>
              <a:t>First main </a:t>
            </a:r>
            <a:r>
              <a:rPr lang="tr-TR" altLang="en-US" dirty="0" err="1">
                <a:latin typeface="Comic Sans MS" panose="030F0702030302020204" pitchFamily="66" charset="0"/>
              </a:rPr>
              <a:t>complaint</a:t>
            </a:r>
            <a:endParaRPr lang="tr-TR" altLang="en-US" dirty="0">
              <a:latin typeface="Comic Sans MS" panose="030F0702030302020204" pitchFamily="66" charset="0"/>
            </a:endParaRPr>
          </a:p>
          <a:p>
            <a:r>
              <a:rPr lang="tr-TR" altLang="en-US" dirty="0" err="1">
                <a:latin typeface="Comic Sans MS" panose="030F0702030302020204" pitchFamily="66" charset="0"/>
              </a:rPr>
              <a:t>Experience-theoretical</a:t>
            </a:r>
            <a:r>
              <a:rPr lang="tr-TR" altLang="en-US" dirty="0">
                <a:latin typeface="Comic Sans MS" panose="030F0702030302020204" pitchFamily="66" charset="0"/>
              </a:rPr>
              <a:t> </a:t>
            </a:r>
            <a:r>
              <a:rPr lang="tr-TR" altLang="en-US">
                <a:latin typeface="Comic Sans MS" panose="030F0702030302020204" pitchFamily="66" charset="0"/>
              </a:rPr>
              <a:t>information</a:t>
            </a:r>
            <a:endParaRPr lang="tr-TR" altLang="en-US" dirty="0">
              <a:latin typeface="Comic Sans MS" panose="030F0702030302020204" pitchFamily="66" charset="0"/>
            </a:endParaRPr>
          </a:p>
          <a:p>
            <a:r>
              <a:rPr lang="tr-TR" altLang="en-US" dirty="0" err="1">
                <a:latin typeface="Comic Sans MS" panose="030F0702030302020204" pitchFamily="66" charset="0"/>
              </a:rPr>
              <a:t>Sufficient</a:t>
            </a:r>
            <a:r>
              <a:rPr lang="tr-TR" altLang="en-US" dirty="0">
                <a:latin typeface="Comic Sans MS" panose="030F0702030302020204" pitchFamily="66" charset="0"/>
              </a:rPr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391486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en-US" sz="4000">
                <a:latin typeface="Comic Sans MS" panose="030F0702030302020204" pitchFamily="66" charset="0"/>
              </a:rPr>
              <a:t>Basic principles of History taking 2</a:t>
            </a:r>
          </a:p>
        </p:txBody>
      </p:sp>
      <p:sp>
        <p:nvSpPr>
          <p:cNvPr id="28675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en-US">
                <a:latin typeface="Comic Sans MS" panose="030F0702030302020204" pitchFamily="66" charset="0"/>
              </a:rPr>
              <a:t>Initiating time of complaint</a:t>
            </a:r>
          </a:p>
          <a:p>
            <a:r>
              <a:rPr lang="tr-TR" altLang="en-US">
                <a:latin typeface="Comic Sans MS" panose="030F0702030302020204" pitchFamily="66" charset="0"/>
              </a:rPr>
              <a:t>Factors affection duration of complaint</a:t>
            </a:r>
          </a:p>
          <a:p>
            <a:r>
              <a:rPr lang="tr-TR" altLang="en-US">
                <a:latin typeface="Comic Sans MS" panose="030F0702030302020204" pitchFamily="66" charset="0"/>
              </a:rPr>
              <a:t>Accompanying factors</a:t>
            </a:r>
          </a:p>
          <a:p>
            <a:r>
              <a:rPr lang="tr-TR" altLang="en-US">
                <a:latin typeface="Comic Sans MS" panose="030F0702030302020204" pitchFamily="66" charset="0"/>
              </a:rPr>
              <a:t>Response to treatment</a:t>
            </a:r>
          </a:p>
          <a:p>
            <a:r>
              <a:rPr lang="tr-TR" altLang="en-US">
                <a:latin typeface="Comic Sans MS" panose="030F0702030302020204" pitchFamily="66" charset="0"/>
              </a:rPr>
              <a:t>Its nature </a:t>
            </a:r>
          </a:p>
        </p:txBody>
      </p:sp>
    </p:spTree>
    <p:extLst>
      <p:ext uri="{BB962C8B-B14F-4D97-AF65-F5344CB8AC3E}">
        <p14:creationId xmlns:p14="http://schemas.microsoft.com/office/powerpoint/2010/main" val="193239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dirty="0" err="1">
                <a:latin typeface="Comic Sans MS" panose="030F0702030302020204" pitchFamily="66" charset="0"/>
              </a:rPr>
              <a:t>Questions</a:t>
            </a:r>
            <a:r>
              <a:rPr lang="tr-TR" sz="3600" dirty="0">
                <a:latin typeface="Comic Sans MS" panose="030F0702030302020204" pitchFamily="66" charset="0"/>
              </a:rPr>
              <a:t> </a:t>
            </a:r>
            <a:r>
              <a:rPr lang="tr-TR" sz="3600" dirty="0" err="1">
                <a:latin typeface="Comic Sans MS" panose="030F0702030302020204" pitchFamily="66" charset="0"/>
              </a:rPr>
              <a:t>must</a:t>
            </a:r>
            <a:r>
              <a:rPr lang="tr-TR" sz="3600" dirty="0">
                <a:latin typeface="Comic Sans MS" panose="030F0702030302020204" pitchFamily="66" charset="0"/>
              </a:rPr>
              <a:t> be </a:t>
            </a:r>
            <a:r>
              <a:rPr lang="tr-TR" sz="3600" dirty="0" err="1">
                <a:latin typeface="Comic Sans MS" panose="030F0702030302020204" pitchFamily="66" charset="0"/>
              </a:rPr>
              <a:t>asked</a:t>
            </a:r>
            <a:r>
              <a:rPr lang="tr-TR" sz="3600" dirty="0">
                <a:latin typeface="Comic Sans MS" panose="030F0702030302020204" pitchFamily="66" charset="0"/>
              </a:rPr>
              <a:t> 1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>
                <a:latin typeface="Comic Sans MS" panose="030F0702030302020204" pitchFamily="66" charset="0"/>
              </a:rPr>
              <a:t>Dysuria</a:t>
            </a:r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 err="1">
                <a:latin typeface="Comic Sans MS" panose="030F0702030302020204" pitchFamily="66" charset="0"/>
              </a:rPr>
              <a:t>Nocturia</a:t>
            </a:r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 err="1">
                <a:latin typeface="Comic Sans MS" panose="030F0702030302020204" pitchFamily="66" charset="0"/>
              </a:rPr>
              <a:t>Hematuria</a:t>
            </a:r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 err="1">
                <a:latin typeface="Comic Sans MS" panose="030F0702030302020204" pitchFamily="66" charset="0"/>
              </a:rPr>
              <a:t>Urine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amount</a:t>
            </a:r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 err="1">
                <a:latin typeface="Comic Sans MS" panose="030F0702030302020204" pitchFamily="66" charset="0"/>
              </a:rPr>
              <a:t>Urinary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incontinence</a:t>
            </a:r>
            <a:r>
              <a:rPr lang="tr-TR" dirty="0">
                <a:latin typeface="Comic Sans MS" panose="030F0702030302020204" pitchFamily="66" charset="0"/>
              </a:rPr>
              <a:t>, </a:t>
            </a:r>
            <a:r>
              <a:rPr lang="tr-TR" dirty="0" err="1">
                <a:latin typeface="Comic Sans MS" panose="030F0702030302020204" pitchFamily="66" charset="0"/>
              </a:rPr>
              <a:t>drop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by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drop</a:t>
            </a:r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 err="1">
                <a:latin typeface="Comic Sans MS" panose="030F0702030302020204" pitchFamily="66" charset="0"/>
              </a:rPr>
              <a:t>Frequent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urination</a:t>
            </a:r>
            <a:endParaRPr lang="tr-TR" dirty="0">
              <a:latin typeface="Comic Sans MS" panose="030F0702030302020204" pitchFamily="66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 dirty="0">
                <a:solidFill>
                  <a:schemeClr val="bg1"/>
                </a:solidFill>
                <a:latin typeface="Times New Roman Tur" charset="-94"/>
              </a:rPr>
              <a:t>www.tekinakpolat.com</a:t>
            </a:r>
          </a:p>
        </p:txBody>
      </p:sp>
    </p:spTree>
    <p:extLst>
      <p:ext uri="{BB962C8B-B14F-4D97-AF65-F5344CB8AC3E}">
        <p14:creationId xmlns:p14="http://schemas.microsoft.com/office/powerpoint/2010/main" val="141844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dirty="0" err="1">
                <a:latin typeface="Comic Sans MS" panose="030F0702030302020204" pitchFamily="66" charset="0"/>
              </a:rPr>
              <a:t>Questions</a:t>
            </a:r>
            <a:r>
              <a:rPr lang="tr-TR" sz="3600" dirty="0">
                <a:latin typeface="Comic Sans MS" panose="030F0702030302020204" pitchFamily="66" charset="0"/>
              </a:rPr>
              <a:t> </a:t>
            </a:r>
            <a:r>
              <a:rPr lang="tr-TR" sz="3600" dirty="0" err="1">
                <a:latin typeface="Comic Sans MS" panose="030F0702030302020204" pitchFamily="66" charset="0"/>
              </a:rPr>
              <a:t>must</a:t>
            </a:r>
            <a:r>
              <a:rPr lang="tr-TR" sz="3600" dirty="0">
                <a:latin typeface="Comic Sans MS" panose="030F0702030302020204" pitchFamily="66" charset="0"/>
              </a:rPr>
              <a:t> be </a:t>
            </a:r>
            <a:r>
              <a:rPr lang="tr-TR" sz="3600" dirty="0" err="1">
                <a:latin typeface="Comic Sans MS" panose="030F0702030302020204" pitchFamily="66" charset="0"/>
              </a:rPr>
              <a:t>asked</a:t>
            </a:r>
            <a:r>
              <a:rPr lang="tr-TR" sz="3600" dirty="0">
                <a:latin typeface="Comic Sans MS" panose="030F0702030302020204" pitchFamily="66" charset="0"/>
              </a:rPr>
              <a:t> 2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latin typeface="Comic Sans MS" panose="030F0702030302020204" pitchFamily="66" charset="0"/>
              </a:rPr>
              <a:t>Kidney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stone</a:t>
            </a:r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 err="1">
                <a:latin typeface="Comic Sans MS" panose="030F0702030302020204" pitchFamily="66" charset="0"/>
              </a:rPr>
              <a:t>Flank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pain</a:t>
            </a:r>
            <a:r>
              <a:rPr lang="tr-TR" dirty="0">
                <a:latin typeface="Comic Sans MS" panose="030F0702030302020204" pitchFamily="66" charset="0"/>
              </a:rPr>
              <a:t>, </a:t>
            </a:r>
            <a:r>
              <a:rPr lang="tr-TR" dirty="0" err="1">
                <a:latin typeface="Comic Sans MS" panose="030F0702030302020204" pitchFamily="66" charset="0"/>
              </a:rPr>
              <a:t>colic</a:t>
            </a:r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 err="1">
                <a:latin typeface="Comic Sans MS" panose="030F0702030302020204" pitchFamily="66" charset="0"/>
              </a:rPr>
              <a:t>Weak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flow</a:t>
            </a:r>
            <a:r>
              <a:rPr lang="tr-TR" dirty="0">
                <a:latin typeface="Comic Sans MS" panose="030F0702030302020204" pitchFamily="66" charset="0"/>
              </a:rPr>
              <a:t>, </a:t>
            </a:r>
            <a:r>
              <a:rPr lang="tr-TR" dirty="0" err="1">
                <a:latin typeface="Comic Sans MS" panose="030F0702030302020204" pitchFamily="66" charset="0"/>
              </a:rPr>
              <a:t>seperation</a:t>
            </a:r>
            <a:r>
              <a:rPr lang="tr-TR" dirty="0">
                <a:latin typeface="Comic Sans MS" panose="030F0702030302020204" pitchFamily="66" charset="0"/>
              </a:rPr>
              <a:t>, </a:t>
            </a:r>
            <a:r>
              <a:rPr lang="tr-TR" dirty="0" err="1">
                <a:latin typeface="Comic Sans MS" panose="030F0702030302020204" pitchFamily="66" charset="0"/>
              </a:rPr>
              <a:t>loss</a:t>
            </a:r>
            <a:r>
              <a:rPr lang="tr-TR" dirty="0">
                <a:latin typeface="Comic Sans MS" panose="030F0702030302020204" pitchFamily="66" charset="0"/>
              </a:rPr>
              <a:t> of </a:t>
            </a:r>
            <a:r>
              <a:rPr lang="tr-TR" dirty="0" err="1">
                <a:latin typeface="Comic Sans MS" panose="030F0702030302020204" pitchFamily="66" charset="0"/>
              </a:rPr>
              <a:t>ability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to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throw</a:t>
            </a:r>
            <a:r>
              <a:rPr lang="tr-TR" dirty="0">
                <a:latin typeface="Comic Sans MS" panose="030F0702030302020204" pitchFamily="66" charset="0"/>
              </a:rPr>
              <a:t> far</a:t>
            </a:r>
          </a:p>
          <a:p>
            <a:r>
              <a:rPr lang="tr-TR" dirty="0" err="1">
                <a:latin typeface="Comic Sans MS" panose="030F0702030302020204" pitchFamily="66" charset="0"/>
              </a:rPr>
              <a:t>Urine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color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change</a:t>
            </a:r>
            <a:endParaRPr lang="tr-TR" dirty="0">
              <a:latin typeface="Comic Sans MS" panose="030F0702030302020204" pitchFamily="66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 dirty="0">
                <a:solidFill>
                  <a:schemeClr val="bg1"/>
                </a:solidFill>
                <a:latin typeface="Times New Roman Tur" charset="-94"/>
              </a:rPr>
              <a:t>www.tekinakpolat.com</a:t>
            </a:r>
          </a:p>
        </p:txBody>
      </p:sp>
    </p:spTree>
    <p:extLst>
      <p:ext uri="{BB962C8B-B14F-4D97-AF65-F5344CB8AC3E}">
        <p14:creationId xmlns:p14="http://schemas.microsoft.com/office/powerpoint/2010/main" val="12255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000" dirty="0" err="1">
                <a:latin typeface="Comic Sans MS" panose="030F0702030302020204" pitchFamily="66" charset="0"/>
              </a:rPr>
              <a:t>Questions</a:t>
            </a:r>
            <a:r>
              <a:rPr lang="tr-TR" sz="4000" dirty="0">
                <a:latin typeface="Comic Sans MS" panose="030F0702030302020204" pitchFamily="66" charset="0"/>
              </a:rPr>
              <a:t> </a:t>
            </a:r>
            <a:r>
              <a:rPr lang="tr-TR" sz="4000" dirty="0" err="1">
                <a:latin typeface="Comic Sans MS" panose="030F0702030302020204" pitchFamily="66" charset="0"/>
              </a:rPr>
              <a:t>must</a:t>
            </a:r>
            <a:r>
              <a:rPr lang="tr-TR" sz="4000" dirty="0">
                <a:latin typeface="Comic Sans MS" panose="030F0702030302020204" pitchFamily="66" charset="0"/>
              </a:rPr>
              <a:t> be </a:t>
            </a:r>
            <a:r>
              <a:rPr lang="tr-TR" sz="4000" dirty="0" err="1">
                <a:latin typeface="Comic Sans MS" panose="030F0702030302020204" pitchFamily="66" charset="0"/>
              </a:rPr>
              <a:t>asked</a:t>
            </a:r>
            <a:r>
              <a:rPr lang="tr-TR" sz="4000" dirty="0">
                <a:latin typeface="Comic Sans MS" panose="030F0702030302020204" pitchFamily="66" charset="0"/>
              </a:rPr>
              <a:t> (</a:t>
            </a:r>
            <a:r>
              <a:rPr lang="tr-TR" sz="4000" dirty="0" err="1">
                <a:latin typeface="Comic Sans MS" panose="030F0702030302020204" pitchFamily="66" charset="0"/>
              </a:rPr>
              <a:t>woman</a:t>
            </a:r>
            <a:r>
              <a:rPr lang="tr-TR" sz="4000" dirty="0"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latin typeface="Comic Sans MS" panose="030F0702030302020204" pitchFamily="66" charset="0"/>
              </a:rPr>
              <a:t>Menses</a:t>
            </a:r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 err="1">
                <a:latin typeface="Comic Sans MS" panose="030F0702030302020204" pitchFamily="66" charset="0"/>
              </a:rPr>
              <a:t>Vaginal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discharge</a:t>
            </a:r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 err="1">
                <a:latin typeface="Comic Sans MS" panose="030F0702030302020204" pitchFamily="66" charset="0"/>
              </a:rPr>
              <a:t>Pregnancy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history</a:t>
            </a:r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 err="1">
                <a:latin typeface="Comic Sans MS" panose="030F0702030302020204" pitchFamily="66" charset="0"/>
              </a:rPr>
              <a:t>Sore</a:t>
            </a:r>
            <a:r>
              <a:rPr lang="tr-TR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 dirty="0">
                <a:solidFill>
                  <a:schemeClr val="bg1"/>
                </a:solidFill>
                <a:latin typeface="Times New Roman Tur" charset="-94"/>
              </a:rPr>
              <a:t>www.tekinakpolat.com</a:t>
            </a:r>
          </a:p>
        </p:txBody>
      </p:sp>
    </p:spTree>
    <p:extLst>
      <p:ext uri="{BB962C8B-B14F-4D97-AF65-F5344CB8AC3E}">
        <p14:creationId xmlns:p14="http://schemas.microsoft.com/office/powerpoint/2010/main" val="290244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000" dirty="0" err="1">
                <a:latin typeface="Comic Sans MS" panose="030F0702030302020204" pitchFamily="66" charset="0"/>
              </a:rPr>
              <a:t>Questions</a:t>
            </a:r>
            <a:r>
              <a:rPr lang="tr-TR" sz="4000" dirty="0">
                <a:latin typeface="Comic Sans MS" panose="030F0702030302020204" pitchFamily="66" charset="0"/>
              </a:rPr>
              <a:t> </a:t>
            </a:r>
            <a:r>
              <a:rPr lang="tr-TR" sz="4000" dirty="0" err="1">
                <a:latin typeface="Comic Sans MS" panose="030F0702030302020204" pitchFamily="66" charset="0"/>
              </a:rPr>
              <a:t>must</a:t>
            </a:r>
            <a:r>
              <a:rPr lang="tr-TR" sz="4000" dirty="0">
                <a:latin typeface="Comic Sans MS" panose="030F0702030302020204" pitchFamily="66" charset="0"/>
              </a:rPr>
              <a:t> be </a:t>
            </a:r>
            <a:r>
              <a:rPr lang="tr-TR" sz="4000" dirty="0" err="1">
                <a:latin typeface="Comic Sans MS" panose="030F0702030302020204" pitchFamily="66" charset="0"/>
              </a:rPr>
              <a:t>asked</a:t>
            </a:r>
            <a:r>
              <a:rPr lang="tr-TR" sz="4000" dirty="0">
                <a:latin typeface="Comic Sans MS" panose="030F0702030302020204" pitchFamily="66" charset="0"/>
              </a:rPr>
              <a:t> (</a:t>
            </a:r>
            <a:r>
              <a:rPr lang="tr-TR" sz="4000" dirty="0" err="1">
                <a:latin typeface="Comic Sans MS" panose="030F0702030302020204" pitchFamily="66" charset="0"/>
              </a:rPr>
              <a:t>man</a:t>
            </a:r>
            <a:r>
              <a:rPr lang="tr-TR" sz="4000" dirty="0"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latin typeface="Comic Sans MS" panose="030F0702030302020204" pitchFamily="66" charset="0"/>
              </a:rPr>
              <a:t>Sore</a:t>
            </a:r>
            <a:r>
              <a:rPr lang="tr-TR" dirty="0">
                <a:latin typeface="Comic Sans MS" panose="030F0702030302020204" pitchFamily="66" charset="0"/>
              </a:rPr>
              <a:t>, </a:t>
            </a:r>
            <a:r>
              <a:rPr lang="tr-TR" dirty="0" err="1">
                <a:latin typeface="Comic Sans MS" panose="030F0702030302020204" pitchFamily="66" charset="0"/>
              </a:rPr>
              <a:t>discharge</a:t>
            </a:r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Testis </a:t>
            </a:r>
            <a:r>
              <a:rPr lang="tr-TR" dirty="0" err="1">
                <a:latin typeface="Comic Sans MS" panose="030F0702030302020204" pitchFamily="66" charset="0"/>
              </a:rPr>
              <a:t>swelling</a:t>
            </a:r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 err="1">
                <a:latin typeface="Comic Sans MS" panose="030F0702030302020204" pitchFamily="66" charset="0"/>
              </a:rPr>
              <a:t>Impotence</a:t>
            </a:r>
            <a:endParaRPr lang="tr-TR" dirty="0">
              <a:latin typeface="Comic Sans MS" panose="030F0702030302020204" pitchFamily="66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 dirty="0">
                <a:solidFill>
                  <a:schemeClr val="bg1"/>
                </a:solidFill>
                <a:latin typeface="Times New Roman Tur" charset="-94"/>
              </a:rPr>
              <a:t>www.tekinakpolat.com</a:t>
            </a:r>
          </a:p>
        </p:txBody>
      </p:sp>
    </p:spTree>
    <p:extLst>
      <p:ext uri="{BB962C8B-B14F-4D97-AF65-F5344CB8AC3E}">
        <p14:creationId xmlns:p14="http://schemas.microsoft.com/office/powerpoint/2010/main" val="194099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General </a:t>
            </a:r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information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3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You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should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also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learn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function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tests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to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evaluate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an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asymptomatic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patient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 </a:t>
            </a: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You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can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download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ebook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from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website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but it is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Turkish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002" y="3751055"/>
            <a:ext cx="4359796" cy="238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6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latin typeface="Comic Sans MS" panose="030F0702030302020204" pitchFamily="66" charset="0"/>
              </a:rPr>
              <a:t>Taking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history</a:t>
            </a:r>
            <a:endParaRPr lang="tr-TR" dirty="0"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tr-TR" sz="4000" dirty="0" err="1">
                <a:latin typeface="Comic Sans MS" panose="030F0702030302020204" pitchFamily="66" charset="0"/>
              </a:rPr>
              <a:t>It</a:t>
            </a:r>
            <a:r>
              <a:rPr lang="tr-TR" sz="4000" dirty="0">
                <a:latin typeface="Comic Sans MS" panose="030F0702030302020204" pitchFamily="66" charset="0"/>
              </a:rPr>
              <a:t> is </a:t>
            </a:r>
            <a:r>
              <a:rPr lang="tr-TR" sz="4000" dirty="0" err="1">
                <a:latin typeface="Comic Sans MS" panose="030F0702030302020204" pitchFamily="66" charset="0"/>
              </a:rPr>
              <a:t>the</a:t>
            </a:r>
            <a:r>
              <a:rPr lang="tr-TR" sz="4000" dirty="0">
                <a:latin typeface="Comic Sans MS" panose="030F0702030302020204" pitchFamily="66" charset="0"/>
              </a:rPr>
              <a:t> art of </a:t>
            </a:r>
            <a:r>
              <a:rPr lang="tr-TR" sz="4000" dirty="0" err="1">
                <a:latin typeface="Comic Sans MS" panose="030F0702030302020204" pitchFamily="66" charset="0"/>
              </a:rPr>
              <a:t>to</a:t>
            </a:r>
            <a:r>
              <a:rPr lang="tr-TR" sz="4000" dirty="0">
                <a:latin typeface="Comic Sans MS" panose="030F0702030302020204" pitchFamily="66" charset="0"/>
              </a:rPr>
              <a:t> </a:t>
            </a:r>
            <a:r>
              <a:rPr lang="tr-TR" sz="4000" dirty="0" err="1">
                <a:latin typeface="Comic Sans MS" panose="030F0702030302020204" pitchFamily="66" charset="0"/>
              </a:rPr>
              <a:t>know</a:t>
            </a:r>
            <a:r>
              <a:rPr lang="tr-TR" sz="4000" dirty="0">
                <a:latin typeface="Comic Sans MS" panose="030F0702030302020204" pitchFamily="66" charset="0"/>
              </a:rPr>
              <a:t> </a:t>
            </a:r>
            <a:r>
              <a:rPr lang="tr-TR" sz="4000" dirty="0" err="1">
                <a:latin typeface="Comic Sans MS" panose="030F0702030302020204" pitchFamily="66" charset="0"/>
              </a:rPr>
              <a:t>what</a:t>
            </a:r>
            <a:r>
              <a:rPr lang="tr-TR" sz="4000" dirty="0">
                <a:latin typeface="Comic Sans MS" panose="030F0702030302020204" pitchFamily="66" charset="0"/>
              </a:rPr>
              <a:t> </a:t>
            </a:r>
            <a:r>
              <a:rPr lang="tr-TR" sz="4000" dirty="0" err="1">
                <a:latin typeface="Comic Sans MS" panose="030F0702030302020204" pitchFamily="66" charset="0"/>
              </a:rPr>
              <a:t>to</a:t>
            </a:r>
            <a:r>
              <a:rPr lang="tr-TR" sz="4000" dirty="0">
                <a:latin typeface="Comic Sans MS" panose="030F0702030302020204" pitchFamily="66" charset="0"/>
              </a:rPr>
              <a:t> ask </a:t>
            </a:r>
            <a:r>
              <a:rPr lang="tr-TR" sz="4000" dirty="0" err="1">
                <a:latin typeface="Comic Sans MS" panose="030F0702030302020204" pitchFamily="66" charset="0"/>
              </a:rPr>
              <a:t>to</a:t>
            </a:r>
            <a:r>
              <a:rPr lang="tr-TR" sz="4000" dirty="0">
                <a:latin typeface="Comic Sans MS" panose="030F0702030302020204" pitchFamily="66" charset="0"/>
              </a:rPr>
              <a:t> a </a:t>
            </a:r>
            <a:r>
              <a:rPr lang="tr-TR" sz="4000" dirty="0" err="1">
                <a:latin typeface="Comic Sans MS" panose="030F0702030302020204" pitchFamily="66" charset="0"/>
              </a:rPr>
              <a:t>patient</a:t>
            </a:r>
            <a:r>
              <a:rPr lang="tr-TR" sz="4000" dirty="0">
                <a:latin typeface="Comic Sans MS" panose="030F0702030302020204" pitchFamily="66" charset="0"/>
              </a:rPr>
              <a:t> </a:t>
            </a:r>
          </a:p>
          <a:p>
            <a:pPr marL="0" indent="0" algn="ctr">
              <a:buNone/>
            </a:pPr>
            <a:endParaRPr lang="tr-TR" sz="4000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 dirty="0">
                <a:solidFill>
                  <a:schemeClr val="bg1"/>
                </a:solidFill>
                <a:latin typeface="Times New Roman Tur" charset="-94"/>
              </a:rPr>
              <a:t>www.tekinakpolat.com</a:t>
            </a:r>
          </a:p>
        </p:txBody>
      </p:sp>
    </p:spTree>
    <p:extLst>
      <p:ext uri="{BB962C8B-B14F-4D97-AF65-F5344CB8AC3E}">
        <p14:creationId xmlns:p14="http://schemas.microsoft.com/office/powerpoint/2010/main" val="306085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-94"/>
              </a:rPr>
              <a:t>Plan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General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information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Signs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symptoms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History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 smtClean="0">
                <a:latin typeface="Comic Sans MS" charset="0"/>
                <a:ea typeface="Comic Sans MS" charset="0"/>
                <a:cs typeface="Comic Sans MS" charset="0"/>
              </a:rPr>
              <a:t>taking</a:t>
            </a:r>
            <a:endParaRPr lang="tr-TR" sz="28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Physical</a:t>
            </a:r>
            <a:r>
              <a:rPr lang="tr-TR" sz="2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examination</a:t>
            </a:r>
            <a:endParaRPr lang="tr-TR" sz="28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Nephrologic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Summary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76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Physical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examination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Inspection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Palpation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Percussion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Oscultation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6371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Urinary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system</a:t>
            </a:r>
            <a:endParaRPr lang="tr-TR" altLang="tr-TR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Nephrologic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Urologic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Reproduction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system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9870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dirty="0" err="1">
                <a:latin typeface="Comic Sans MS" charset="0"/>
                <a:ea typeface="Comic Sans MS" charset="0"/>
                <a:cs typeface="Comic Sans MS" charset="0"/>
              </a:rPr>
              <a:t>Important</a:t>
            </a:r>
            <a:r>
              <a:rPr lang="tr-TR" altLang="tr-TR" sz="4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tr-TR" sz="4800" dirty="0" err="1">
                <a:latin typeface="Comic Sans MS" charset="0"/>
                <a:ea typeface="Comic Sans MS" charset="0"/>
                <a:cs typeface="Comic Sans MS" charset="0"/>
              </a:rPr>
              <a:t>aspects</a:t>
            </a:r>
            <a:r>
              <a:rPr lang="tr-TR" altLang="tr-TR" sz="4800" dirty="0">
                <a:latin typeface="Comic Sans MS" charset="0"/>
                <a:ea typeface="Comic Sans MS" charset="0"/>
                <a:cs typeface="Comic Sans MS" charset="0"/>
              </a:rPr>
              <a:t> of PE 1 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Inspection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Systemic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differential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diagnosis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complications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Palpation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Abdominal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examination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Percussion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Costovertebral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angle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tenderness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Oscultation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artery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murmur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arteriovenous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fistula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6742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dirty="0" err="1">
                <a:latin typeface="Comic Sans MS" charset="0"/>
                <a:ea typeface="Comic Sans MS" charset="0"/>
                <a:cs typeface="Comic Sans MS" charset="0"/>
              </a:rPr>
              <a:t>Important</a:t>
            </a:r>
            <a:r>
              <a:rPr lang="tr-TR" altLang="tr-TR" sz="4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tr-TR" sz="4800" dirty="0" err="1">
                <a:latin typeface="Comic Sans MS" charset="0"/>
                <a:ea typeface="Comic Sans MS" charset="0"/>
                <a:cs typeface="Comic Sans MS" charset="0"/>
              </a:rPr>
              <a:t>aspects</a:t>
            </a:r>
            <a:r>
              <a:rPr lang="tr-TR" altLang="tr-TR" sz="4800" dirty="0">
                <a:latin typeface="Comic Sans MS" charset="0"/>
                <a:ea typeface="Comic Sans MS" charset="0"/>
                <a:cs typeface="Comic Sans MS" charset="0"/>
              </a:rPr>
              <a:t> of PE 2 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Evaluation of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volume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status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Blood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pressure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measurement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Systemic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examination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732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Inspection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850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Palpation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Palpation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kidneys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Enlarged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kidneys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hydronephrosis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polycystic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disease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tumours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Abdominal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tenderness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rebound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(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direct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or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indirect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)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7863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Percussion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Costovertebral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angle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tenderness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acute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nephritis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pyelonephritis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urinary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tract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obstruction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infarctus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cell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carcinoma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vein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thrombosis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perinephritic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sz="2800" dirty="0" err="1">
                <a:latin typeface="Comic Sans MS" charset="0"/>
                <a:ea typeface="Comic Sans MS" charset="0"/>
                <a:cs typeface="Comic Sans MS" charset="0"/>
              </a:rPr>
              <a:t>inflammation</a:t>
            </a:r>
            <a:r>
              <a:rPr lang="tr-TR" altLang="en-US" sz="2800" dirty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 marL="0" indent="0">
              <a:buNone/>
            </a:pP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6442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latin typeface="Comic Sans MS" charset="0"/>
                <a:ea typeface="Comic Sans MS" charset="0"/>
                <a:cs typeface="Comic Sans MS" charset="0"/>
              </a:rPr>
              <a:t>Oscultation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artery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murmur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artery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stenosis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abdominal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aorta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branches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Arteriovenous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fistula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Mainly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left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arm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587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Sign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symptoms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1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1.Abdominal/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flank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pain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2.Poliuria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3.Nocturia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4.Frequent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urination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/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dysuria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5.Hematuria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6.Edema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33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dirty="0" err="1">
                <a:latin typeface="Comic Sans MS" charset="0"/>
                <a:ea typeface="Comic Sans MS" charset="0"/>
                <a:cs typeface="Comic Sans MS" charset="0"/>
              </a:rPr>
              <a:t>Important</a:t>
            </a:r>
            <a:r>
              <a:rPr lang="tr-TR" altLang="tr-TR" sz="4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tr-TR" sz="4800" dirty="0" err="1">
                <a:latin typeface="Comic Sans MS" charset="0"/>
                <a:ea typeface="Comic Sans MS" charset="0"/>
                <a:cs typeface="Comic Sans MS" charset="0"/>
              </a:rPr>
              <a:t>aspects</a:t>
            </a:r>
            <a:r>
              <a:rPr lang="tr-TR" altLang="tr-TR" sz="4800" dirty="0">
                <a:latin typeface="Comic Sans MS" charset="0"/>
                <a:ea typeface="Comic Sans MS" charset="0"/>
                <a:cs typeface="Comic Sans MS" charset="0"/>
              </a:rPr>
              <a:t> of PE 2 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Evaluation of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volume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status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Blood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pressure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measurement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Systemic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examination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7322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dirty="0">
                <a:latin typeface="Comic Sans MS" panose="030F0902030302020204" pitchFamily="66" charset="0"/>
              </a:rPr>
              <a:t>HYPOVOLEMIA </a:t>
            </a:r>
            <a:br>
              <a:rPr lang="tr-TR" altLang="tr-TR" sz="4800" dirty="0">
                <a:latin typeface="Comic Sans MS" panose="030F0902030302020204" pitchFamily="66" charset="0"/>
              </a:rPr>
            </a:br>
            <a:r>
              <a:rPr lang="tr-TR" altLang="tr-TR" sz="4800" dirty="0">
                <a:latin typeface="Comic Sans MS" panose="030F0902030302020204" pitchFamily="66" charset="0"/>
              </a:rPr>
              <a:t>SIGNS AND SYMPTOMS 1</a:t>
            </a:r>
          </a:p>
        </p:txBody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panose="030F0902030302020204" pitchFamily="66" charset="0"/>
              </a:rPr>
              <a:t>Sensation</a:t>
            </a:r>
            <a:r>
              <a:rPr lang="tr-TR" altLang="tr-TR" dirty="0">
                <a:latin typeface="Comic Sans MS" panose="030F0902030302020204" pitchFamily="66" charset="0"/>
              </a:rPr>
              <a:t> of </a:t>
            </a:r>
            <a:r>
              <a:rPr lang="tr-TR" altLang="tr-TR" dirty="0" err="1">
                <a:latin typeface="Comic Sans MS" panose="030F0902030302020204" pitchFamily="66" charset="0"/>
              </a:rPr>
              <a:t>thirst</a:t>
            </a:r>
            <a:endParaRPr lang="tr-TR" altLang="tr-TR" dirty="0">
              <a:latin typeface="Comic Sans MS" panose="030F0902030302020204" pitchFamily="66" charset="0"/>
            </a:endParaRPr>
          </a:p>
          <a:p>
            <a:r>
              <a:rPr lang="tr-TR" altLang="tr-TR" dirty="0" err="1">
                <a:latin typeface="Comic Sans MS" panose="030F0902030302020204" pitchFamily="66" charset="0"/>
              </a:rPr>
              <a:t>Decrease</a:t>
            </a:r>
            <a:r>
              <a:rPr lang="tr-TR" altLang="tr-TR" dirty="0">
                <a:latin typeface="Comic Sans MS" panose="030F0902030302020204" pitchFamily="66" charset="0"/>
              </a:rPr>
              <a:t> in </a:t>
            </a:r>
            <a:r>
              <a:rPr lang="tr-TR" altLang="tr-TR" dirty="0" err="1">
                <a:latin typeface="Comic Sans MS" panose="030F0902030302020204" pitchFamily="66" charset="0"/>
              </a:rPr>
              <a:t>sweating</a:t>
            </a:r>
            <a:endParaRPr lang="tr-TR" altLang="tr-TR" dirty="0">
              <a:latin typeface="Comic Sans MS" panose="030F0902030302020204" pitchFamily="66" charset="0"/>
            </a:endParaRPr>
          </a:p>
          <a:p>
            <a:r>
              <a:rPr lang="tr-TR" altLang="tr-TR" dirty="0" err="1">
                <a:latin typeface="Comic Sans MS" panose="030F0902030302020204" pitchFamily="66" charset="0"/>
              </a:rPr>
              <a:t>Decrease</a:t>
            </a:r>
            <a:r>
              <a:rPr lang="tr-TR" altLang="tr-TR" dirty="0">
                <a:latin typeface="Comic Sans MS" panose="030F0902030302020204" pitchFamily="66" charset="0"/>
              </a:rPr>
              <a:t> in skin turgor </a:t>
            </a:r>
            <a:r>
              <a:rPr lang="tr-TR" altLang="tr-TR" dirty="0" err="1">
                <a:latin typeface="Comic Sans MS" panose="030F0902030302020204" pitchFamily="66" charset="0"/>
              </a:rPr>
              <a:t>and</a:t>
            </a:r>
            <a:r>
              <a:rPr lang="tr-TR" altLang="tr-TR" dirty="0">
                <a:latin typeface="Comic Sans MS" panose="030F0902030302020204" pitchFamily="66" charset="0"/>
              </a:rPr>
              <a:t> </a:t>
            </a:r>
            <a:r>
              <a:rPr lang="tr-TR" altLang="tr-TR" dirty="0" err="1">
                <a:latin typeface="Comic Sans MS" panose="030F0902030302020204" pitchFamily="66" charset="0"/>
              </a:rPr>
              <a:t>tonus</a:t>
            </a:r>
            <a:endParaRPr lang="tr-TR" altLang="tr-TR" dirty="0">
              <a:latin typeface="Comic Sans MS" panose="030F0902030302020204" pitchFamily="66" charset="0"/>
            </a:endParaRPr>
          </a:p>
          <a:p>
            <a:r>
              <a:rPr lang="tr-TR" altLang="tr-TR" dirty="0" err="1">
                <a:latin typeface="Comic Sans MS" panose="030F0902030302020204" pitchFamily="66" charset="0"/>
              </a:rPr>
              <a:t>Mouth</a:t>
            </a:r>
            <a:r>
              <a:rPr lang="tr-TR" altLang="tr-TR" dirty="0">
                <a:latin typeface="Comic Sans MS" panose="030F0902030302020204" pitchFamily="66" charset="0"/>
              </a:rPr>
              <a:t> </a:t>
            </a:r>
            <a:r>
              <a:rPr lang="tr-TR" altLang="tr-TR" dirty="0" err="1">
                <a:latin typeface="Comic Sans MS" panose="030F0902030302020204" pitchFamily="66" charset="0"/>
              </a:rPr>
              <a:t>dryness</a:t>
            </a:r>
            <a:endParaRPr lang="tr-TR" altLang="tr-TR" dirty="0">
              <a:latin typeface="Comic Sans MS" panose="030F0902030302020204" pitchFamily="66" charset="0"/>
            </a:endParaRPr>
          </a:p>
          <a:p>
            <a:pPr>
              <a:buFontTx/>
              <a:buNone/>
            </a:pPr>
            <a:r>
              <a:rPr lang="tr-TR" altLang="tr-TR" dirty="0" err="1">
                <a:solidFill>
                  <a:srgbClr val="FFFF66"/>
                </a:solidFill>
                <a:latin typeface="Comic Sans MS" panose="030F0902030302020204" pitchFamily="66" charset="0"/>
              </a:rPr>
              <a:t>Nose</a:t>
            </a:r>
            <a:r>
              <a:rPr lang="tr-TR" altLang="tr-TR" dirty="0">
                <a:solidFill>
                  <a:srgbClr val="FFFF66"/>
                </a:solidFill>
                <a:latin typeface="Comic Sans MS" panose="030F0902030302020204" pitchFamily="66" charset="0"/>
              </a:rPr>
              <a:t> </a:t>
            </a:r>
            <a:r>
              <a:rPr lang="tr-TR" altLang="tr-TR" dirty="0" err="1">
                <a:solidFill>
                  <a:srgbClr val="FFFF66"/>
                </a:solidFill>
                <a:latin typeface="Comic Sans MS" panose="030F0902030302020204" pitchFamily="66" charset="0"/>
              </a:rPr>
              <a:t>blocked</a:t>
            </a:r>
            <a:r>
              <a:rPr lang="tr-TR" altLang="tr-TR" dirty="0">
                <a:solidFill>
                  <a:srgbClr val="FFFF66"/>
                </a:solidFill>
                <a:latin typeface="Comic Sans MS" panose="030F0902030302020204" pitchFamily="66" charset="0"/>
              </a:rPr>
              <a:t>?</a:t>
            </a:r>
          </a:p>
          <a:p>
            <a:r>
              <a:rPr lang="tr-TR" altLang="tr-TR" dirty="0" err="1">
                <a:latin typeface="Comic Sans MS" panose="030F0902030302020204" pitchFamily="66" charset="0"/>
              </a:rPr>
              <a:t>Fatigue</a:t>
            </a:r>
            <a:endParaRPr lang="tr-TR" altLang="tr-TR" dirty="0">
              <a:latin typeface="Comic Sans MS" panose="030F0902030302020204" pitchFamily="66" charset="0"/>
            </a:endParaRPr>
          </a:p>
          <a:p>
            <a:r>
              <a:rPr lang="tr-TR" altLang="tr-TR" dirty="0" err="1">
                <a:latin typeface="Comic Sans MS" panose="030F0902030302020204" pitchFamily="66" charset="0"/>
              </a:rPr>
              <a:t>Muscle</a:t>
            </a:r>
            <a:r>
              <a:rPr lang="tr-TR" altLang="tr-TR" dirty="0">
                <a:latin typeface="Comic Sans MS" panose="030F0902030302020204" pitchFamily="66" charset="0"/>
              </a:rPr>
              <a:t> </a:t>
            </a:r>
            <a:r>
              <a:rPr lang="tr-TR" altLang="tr-TR" dirty="0" err="1">
                <a:latin typeface="Comic Sans MS" panose="030F0902030302020204" pitchFamily="66" charset="0"/>
              </a:rPr>
              <a:t>cramps</a:t>
            </a:r>
            <a:endParaRPr lang="tr-TR" altLang="tr-TR" dirty="0">
              <a:latin typeface="Comic Sans MS" panose="030F0902030302020204" pitchFamily="66" charset="0"/>
            </a:endParaRPr>
          </a:p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30972506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800" dirty="0">
                <a:latin typeface="Comic Sans MS" panose="030F0902030302020204" pitchFamily="66" charset="0"/>
              </a:rPr>
              <a:t>HYPOVOLEMIA  </a:t>
            </a:r>
            <a:br>
              <a:rPr lang="tr-TR" altLang="tr-TR" sz="4800" dirty="0">
                <a:latin typeface="Comic Sans MS" panose="030F0902030302020204" pitchFamily="66" charset="0"/>
              </a:rPr>
            </a:br>
            <a:r>
              <a:rPr lang="tr-TR" altLang="tr-TR" sz="4800" dirty="0">
                <a:latin typeface="Comic Sans MS" panose="030F0902030302020204" pitchFamily="66" charset="0"/>
              </a:rPr>
              <a:t>SIGNS AND SYMPTOMS 2</a:t>
            </a:r>
          </a:p>
        </p:txBody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sz="2800" dirty="0" err="1">
                <a:latin typeface="Comic Sans MS" panose="030F0902030302020204" pitchFamily="66" charset="0"/>
              </a:rPr>
              <a:t>Decrease</a:t>
            </a:r>
            <a:r>
              <a:rPr lang="tr-TR" altLang="tr-TR" sz="2800" dirty="0">
                <a:latin typeface="Comic Sans MS" panose="030F0902030302020204" pitchFamily="66" charset="0"/>
              </a:rPr>
              <a:t> in </a:t>
            </a:r>
            <a:r>
              <a:rPr lang="tr-TR" altLang="tr-TR" sz="2800" dirty="0" err="1">
                <a:latin typeface="Comic Sans MS" panose="030F0902030302020204" pitchFamily="66" charset="0"/>
              </a:rPr>
              <a:t>central</a:t>
            </a:r>
            <a:r>
              <a:rPr lang="tr-TR" altLang="tr-TR" sz="2800" dirty="0">
                <a:latin typeface="Comic Sans MS" panose="030F0902030302020204" pitchFamily="66" charset="0"/>
              </a:rPr>
              <a:t> </a:t>
            </a:r>
            <a:r>
              <a:rPr lang="tr-TR" altLang="tr-TR" sz="2800" dirty="0" err="1">
                <a:latin typeface="Comic Sans MS" panose="030F0902030302020204" pitchFamily="66" charset="0"/>
              </a:rPr>
              <a:t>nervous</a:t>
            </a:r>
            <a:r>
              <a:rPr lang="tr-TR" altLang="tr-TR" sz="2800" dirty="0">
                <a:latin typeface="Comic Sans MS" panose="030F0902030302020204" pitchFamily="66" charset="0"/>
              </a:rPr>
              <a:t> </a:t>
            </a:r>
            <a:r>
              <a:rPr lang="tr-TR" altLang="tr-TR" sz="2800" dirty="0" err="1">
                <a:latin typeface="Comic Sans MS" panose="030F0902030302020204" pitchFamily="66" charset="0"/>
              </a:rPr>
              <a:t>system</a:t>
            </a:r>
            <a:r>
              <a:rPr lang="tr-TR" altLang="tr-TR" sz="2800" dirty="0">
                <a:latin typeface="Comic Sans MS" panose="030F0902030302020204" pitchFamily="66" charset="0"/>
              </a:rPr>
              <a:t> </a:t>
            </a:r>
            <a:r>
              <a:rPr lang="tr-TR" altLang="tr-TR" sz="2800" dirty="0" err="1">
                <a:latin typeface="Comic Sans MS" panose="030F0902030302020204" pitchFamily="66" charset="0"/>
              </a:rPr>
              <a:t>functions</a:t>
            </a:r>
            <a:endParaRPr lang="tr-TR" altLang="tr-TR" sz="2800" dirty="0">
              <a:latin typeface="Comic Sans MS" panose="030F0902030302020204" pitchFamily="66" charset="0"/>
            </a:endParaRPr>
          </a:p>
          <a:p>
            <a:r>
              <a:rPr lang="tr-TR" altLang="tr-TR" sz="2800" dirty="0" err="1">
                <a:latin typeface="Comic Sans MS" panose="030F0902030302020204" pitchFamily="66" charset="0"/>
              </a:rPr>
              <a:t>Decrease</a:t>
            </a:r>
            <a:r>
              <a:rPr lang="tr-TR" altLang="tr-TR" sz="2800" dirty="0">
                <a:latin typeface="Comic Sans MS" panose="030F0902030302020204" pitchFamily="66" charset="0"/>
              </a:rPr>
              <a:t> in </a:t>
            </a:r>
            <a:r>
              <a:rPr lang="tr-TR" altLang="tr-TR" sz="2800" dirty="0" err="1">
                <a:latin typeface="Comic Sans MS" panose="030F0902030302020204" pitchFamily="66" charset="0"/>
              </a:rPr>
              <a:t>central</a:t>
            </a:r>
            <a:r>
              <a:rPr lang="tr-TR" altLang="tr-TR" sz="2800" dirty="0">
                <a:latin typeface="Comic Sans MS" panose="030F0902030302020204" pitchFamily="66" charset="0"/>
              </a:rPr>
              <a:t> </a:t>
            </a:r>
            <a:r>
              <a:rPr lang="tr-TR" altLang="tr-TR" sz="2800" dirty="0" err="1">
                <a:latin typeface="Comic Sans MS" panose="030F0902030302020204" pitchFamily="66" charset="0"/>
              </a:rPr>
              <a:t>venous</a:t>
            </a:r>
            <a:r>
              <a:rPr lang="tr-TR" altLang="tr-TR" sz="2800" dirty="0">
                <a:latin typeface="Comic Sans MS" panose="030F0902030302020204" pitchFamily="66" charset="0"/>
              </a:rPr>
              <a:t> </a:t>
            </a:r>
            <a:r>
              <a:rPr lang="tr-TR" altLang="tr-TR" sz="2800" dirty="0" err="1">
                <a:latin typeface="Comic Sans MS" panose="030F0902030302020204" pitchFamily="66" charset="0"/>
              </a:rPr>
              <a:t>pressure</a:t>
            </a:r>
            <a:endParaRPr lang="tr-TR" altLang="tr-TR" sz="2800" dirty="0">
              <a:latin typeface="Comic Sans MS" panose="030F0902030302020204" pitchFamily="66" charset="0"/>
            </a:endParaRPr>
          </a:p>
          <a:p>
            <a:r>
              <a:rPr lang="tr-TR" altLang="tr-TR" sz="2800" dirty="0" err="1">
                <a:latin typeface="Comic Sans MS" panose="030F0902030302020204" pitchFamily="66" charset="0"/>
              </a:rPr>
              <a:t>Tachycardia</a:t>
            </a:r>
            <a:endParaRPr lang="tr-TR" altLang="tr-TR" sz="2800" dirty="0">
              <a:latin typeface="Comic Sans MS" panose="030F0902030302020204" pitchFamily="66" charset="0"/>
            </a:endParaRPr>
          </a:p>
          <a:p>
            <a:r>
              <a:rPr lang="tr-TR" altLang="tr-TR" sz="2800" dirty="0" err="1">
                <a:latin typeface="Comic Sans MS" panose="030F0902030302020204" pitchFamily="66" charset="0"/>
              </a:rPr>
              <a:t>Hypotension</a:t>
            </a:r>
            <a:endParaRPr lang="tr-TR" altLang="tr-TR" sz="2800" dirty="0">
              <a:latin typeface="Comic Sans MS" panose="030F0902030302020204" pitchFamily="66" charset="0"/>
            </a:endParaRPr>
          </a:p>
          <a:p>
            <a:r>
              <a:rPr lang="tr-TR" altLang="tr-TR" sz="2800" dirty="0" err="1">
                <a:latin typeface="Comic Sans MS" panose="030F0902030302020204" pitchFamily="66" charset="0"/>
              </a:rPr>
              <a:t>Oliguria</a:t>
            </a:r>
            <a:r>
              <a:rPr lang="tr-TR" altLang="tr-TR" sz="2800" dirty="0">
                <a:latin typeface="Comic Sans MS" panose="030F0902030302020204" pitchFamily="66" charset="0"/>
              </a:rPr>
              <a:t>, </a:t>
            </a:r>
            <a:r>
              <a:rPr lang="tr-TR" altLang="tr-TR" sz="2800" dirty="0" err="1">
                <a:latin typeface="Comic Sans MS" panose="030F0902030302020204" pitchFamily="66" charset="0"/>
              </a:rPr>
              <a:t>concentrated</a:t>
            </a:r>
            <a:r>
              <a:rPr lang="tr-TR" altLang="tr-TR" sz="2800" dirty="0">
                <a:latin typeface="Comic Sans MS" panose="030F0902030302020204" pitchFamily="66" charset="0"/>
              </a:rPr>
              <a:t> </a:t>
            </a:r>
            <a:r>
              <a:rPr lang="tr-TR" altLang="tr-TR" sz="2800" dirty="0" err="1">
                <a:latin typeface="Comic Sans MS" panose="030F0902030302020204" pitchFamily="66" charset="0"/>
              </a:rPr>
              <a:t>urine</a:t>
            </a:r>
            <a:endParaRPr lang="tr-TR" altLang="tr-TR" sz="28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2444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 sz="2400" b="1" dirty="0" err="1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sz="2400" b="1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charset="-94"/>
              </a:rPr>
              <a:t>Symptoms</a:t>
            </a:r>
            <a:r>
              <a:rPr lang="tr-TR" altLang="tr-TR" dirty="0">
                <a:latin typeface="Comic Sans MS" charset="-94"/>
              </a:rPr>
              <a:t> </a:t>
            </a:r>
            <a:r>
              <a:rPr lang="tr-TR" altLang="tr-TR" dirty="0" err="1">
                <a:latin typeface="Comic Sans MS" charset="-94"/>
              </a:rPr>
              <a:t>and</a:t>
            </a:r>
            <a:r>
              <a:rPr lang="tr-TR" altLang="tr-TR" dirty="0">
                <a:latin typeface="Comic Sans MS" charset="-94"/>
              </a:rPr>
              <a:t> </a:t>
            </a:r>
            <a:r>
              <a:rPr lang="tr-TR" altLang="tr-TR" dirty="0" err="1">
                <a:latin typeface="Comic Sans MS" charset="-94"/>
              </a:rPr>
              <a:t>Signs</a:t>
            </a:r>
            <a:endParaRPr lang="tr-TR" altLang="tr-TR" dirty="0">
              <a:latin typeface="Comic Sans MS" charset="-94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6325" y="1371600"/>
            <a:ext cx="9004300" cy="4806950"/>
          </a:xfrm>
        </p:spPr>
        <p:txBody>
          <a:bodyPr/>
          <a:lstStyle/>
          <a:p>
            <a:r>
              <a:rPr lang="tr-TR" sz="2800" dirty="0" err="1">
                <a:latin typeface="Comic Sans MS" panose="030F0902030302020204" pitchFamily="66" charset="0"/>
              </a:rPr>
              <a:t>Depend</a:t>
            </a:r>
            <a:r>
              <a:rPr lang="tr-TR" sz="2800" dirty="0">
                <a:latin typeface="Comic Sans MS" panose="030F0902030302020204" pitchFamily="66" charset="0"/>
              </a:rPr>
              <a:t> on </a:t>
            </a:r>
            <a:r>
              <a:rPr lang="tr-TR" sz="2800" dirty="0" err="1">
                <a:latin typeface="Comic Sans MS" panose="030F0902030302020204" pitchFamily="66" charset="0"/>
              </a:rPr>
              <a:t>amount</a:t>
            </a:r>
            <a:r>
              <a:rPr lang="tr-TR" sz="2800" dirty="0">
                <a:latin typeface="Comic Sans MS" panose="030F0902030302020204" pitchFamily="66" charset="0"/>
              </a:rPr>
              <a:t> of </a:t>
            </a:r>
            <a:r>
              <a:rPr lang="tr-TR" sz="2800" dirty="0" err="1">
                <a:latin typeface="Comic Sans MS" panose="030F0902030302020204" pitchFamily="66" charset="0"/>
              </a:rPr>
              <a:t>fluid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loss</a:t>
            </a:r>
            <a:r>
              <a:rPr lang="tr-TR" sz="2800" dirty="0">
                <a:latin typeface="Comic Sans MS" panose="030F0902030302020204" pitchFamily="66" charset="0"/>
              </a:rPr>
              <a:t>, </a:t>
            </a:r>
            <a:r>
              <a:rPr lang="tr-TR" sz="2800" dirty="0" err="1">
                <a:latin typeface="Comic Sans MS" panose="030F0902030302020204" pitchFamily="66" charset="0"/>
              </a:rPr>
              <a:t>weakness</a:t>
            </a:r>
            <a:r>
              <a:rPr lang="tr-TR" sz="2800" dirty="0">
                <a:latin typeface="Comic Sans MS" panose="030F0902030302020204" pitchFamily="66" charset="0"/>
              </a:rPr>
              <a:t>, </a:t>
            </a:r>
            <a:r>
              <a:rPr lang="tr-TR" sz="2800" dirty="0" err="1">
                <a:latin typeface="Comic Sans MS" panose="030F0902030302020204" pitchFamily="66" charset="0"/>
              </a:rPr>
              <a:t>nausea</a:t>
            </a:r>
            <a:r>
              <a:rPr lang="tr-TR" sz="2800" dirty="0">
                <a:latin typeface="Comic Sans MS" panose="030F0902030302020204" pitchFamily="66" charset="0"/>
              </a:rPr>
              <a:t>, </a:t>
            </a:r>
            <a:r>
              <a:rPr lang="tr-TR" sz="2800" dirty="0" err="1">
                <a:latin typeface="Comic Sans MS" panose="030F0902030302020204" pitchFamily="66" charset="0"/>
              </a:rPr>
              <a:t>dizziness</a:t>
            </a:r>
            <a:r>
              <a:rPr lang="tr-TR" sz="2800" dirty="0">
                <a:latin typeface="Comic Sans MS" panose="030F0902030302020204" pitchFamily="66" charset="0"/>
              </a:rPr>
              <a:t> in </a:t>
            </a:r>
            <a:r>
              <a:rPr lang="tr-TR" sz="2800" dirty="0" err="1">
                <a:latin typeface="Comic Sans MS" panose="030F0902030302020204" pitchFamily="66" charset="0"/>
              </a:rPr>
              <a:t>mild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cases</a:t>
            </a:r>
            <a:r>
              <a:rPr lang="tr-TR" sz="2800" dirty="0">
                <a:latin typeface="Comic Sans MS" panose="030F0902030302020204" pitchFamily="66" charset="0"/>
              </a:rPr>
              <a:t>, </a:t>
            </a:r>
            <a:r>
              <a:rPr lang="tr-TR" sz="2800" dirty="0" err="1">
                <a:latin typeface="Comic Sans MS" panose="030F0902030302020204" pitchFamily="66" charset="0"/>
              </a:rPr>
              <a:t>hypotension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and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shock</a:t>
            </a:r>
            <a:r>
              <a:rPr lang="tr-TR" sz="2800" dirty="0">
                <a:latin typeface="Comic Sans MS" panose="030F0902030302020204" pitchFamily="66" charset="0"/>
              </a:rPr>
              <a:t> in severe </a:t>
            </a:r>
            <a:r>
              <a:rPr lang="tr-TR" sz="2800" dirty="0" err="1">
                <a:latin typeface="Comic Sans MS" panose="030F0902030302020204" pitchFamily="66" charset="0"/>
              </a:rPr>
              <a:t>cases</a:t>
            </a:r>
            <a:endParaRPr lang="tr-TR" sz="2800" dirty="0">
              <a:latin typeface="Comic Sans MS" panose="030F0902030302020204" pitchFamily="66" charset="0"/>
            </a:endParaRPr>
          </a:p>
          <a:p>
            <a:r>
              <a:rPr lang="tr-TR" sz="2800" dirty="0" err="1">
                <a:latin typeface="Comic Sans MS" panose="030F0902030302020204" pitchFamily="66" charset="0"/>
              </a:rPr>
              <a:t>Unconsciousness</a:t>
            </a:r>
            <a:endParaRPr lang="tr-TR" sz="2800" dirty="0">
              <a:latin typeface="Comic Sans MS" panose="030F0902030302020204" pitchFamily="66" charset="0"/>
            </a:endParaRPr>
          </a:p>
          <a:p>
            <a:r>
              <a:rPr lang="tr-TR" sz="2800" dirty="0" err="1">
                <a:solidFill>
                  <a:srgbClr val="FFFF00"/>
                </a:solidFill>
                <a:latin typeface="Comic Sans MS" panose="030F0902030302020204" pitchFamily="66" charset="0"/>
              </a:rPr>
              <a:t>Mouth</a:t>
            </a:r>
            <a:r>
              <a:rPr lang="tr-TR" sz="2800" dirty="0">
                <a:solidFill>
                  <a:srgbClr val="FFFF00"/>
                </a:solidFill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solidFill>
                  <a:srgbClr val="FFFF00"/>
                </a:solidFill>
                <a:latin typeface="Comic Sans MS" panose="030F0902030302020204" pitchFamily="66" charset="0"/>
              </a:rPr>
              <a:t>and</a:t>
            </a:r>
            <a:r>
              <a:rPr lang="tr-TR" sz="2800" dirty="0">
                <a:solidFill>
                  <a:srgbClr val="FFFF00"/>
                </a:solidFill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solidFill>
                  <a:srgbClr val="FFFF00"/>
                </a:solidFill>
                <a:latin typeface="Comic Sans MS" panose="030F0902030302020204" pitchFamily="66" charset="0"/>
              </a:rPr>
              <a:t>tongue</a:t>
            </a:r>
            <a:r>
              <a:rPr lang="tr-TR" sz="2800" dirty="0">
                <a:solidFill>
                  <a:srgbClr val="FFFF00"/>
                </a:solidFill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solidFill>
                  <a:srgbClr val="FFFF00"/>
                </a:solidFill>
                <a:latin typeface="Comic Sans MS" panose="030F0902030302020204" pitchFamily="66" charset="0"/>
              </a:rPr>
              <a:t>dryness</a:t>
            </a:r>
            <a:r>
              <a:rPr lang="tr-TR" sz="2800" dirty="0">
                <a:solidFill>
                  <a:srgbClr val="FFFF00"/>
                </a:solidFill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solidFill>
                  <a:srgbClr val="FFFF00"/>
                </a:solidFill>
                <a:latin typeface="Comic Sans MS" panose="030F0902030302020204" pitchFamily="66" charset="0"/>
              </a:rPr>
              <a:t>most</a:t>
            </a:r>
            <a:r>
              <a:rPr lang="tr-TR" sz="2800" dirty="0">
                <a:solidFill>
                  <a:srgbClr val="FFFF00"/>
                </a:solidFill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solidFill>
                  <a:srgbClr val="FFFF00"/>
                </a:solidFill>
                <a:latin typeface="Comic Sans MS" panose="030F0902030302020204" pitchFamily="66" charset="0"/>
              </a:rPr>
              <a:t>practical</a:t>
            </a:r>
            <a:r>
              <a:rPr lang="tr-TR" sz="2800" dirty="0">
                <a:solidFill>
                  <a:srgbClr val="FFFF00"/>
                </a:solidFill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solidFill>
                  <a:srgbClr val="FFFF00"/>
                </a:solidFill>
                <a:latin typeface="Comic Sans MS" panose="030F0902030302020204" pitchFamily="66" charset="0"/>
              </a:rPr>
              <a:t>finding</a:t>
            </a:r>
            <a:r>
              <a:rPr lang="tr-TR" sz="2800" dirty="0">
                <a:solidFill>
                  <a:srgbClr val="FFFF00"/>
                </a:solidFill>
                <a:latin typeface="Comic Sans MS" panose="030F0902030302020204" pitchFamily="66" charset="0"/>
              </a:rPr>
              <a:t> of </a:t>
            </a:r>
            <a:r>
              <a:rPr lang="tr-TR" sz="2800" dirty="0" err="1">
                <a:solidFill>
                  <a:srgbClr val="FFFF00"/>
                </a:solidFill>
                <a:latin typeface="Comic Sans MS" panose="030F0902030302020204" pitchFamily="66" charset="0"/>
              </a:rPr>
              <a:t>hypovolemia</a:t>
            </a:r>
            <a:r>
              <a:rPr lang="tr-TR" sz="2800" dirty="0">
                <a:solidFill>
                  <a:srgbClr val="FFFF00"/>
                </a:solidFill>
                <a:latin typeface="Comic Sans MS" panose="030F0902030302020204" pitchFamily="66" charset="0"/>
              </a:rPr>
              <a:t> in </a:t>
            </a:r>
            <a:r>
              <a:rPr lang="tr-TR" sz="2800" dirty="0" err="1">
                <a:solidFill>
                  <a:srgbClr val="FFFF00"/>
                </a:solidFill>
                <a:latin typeface="Comic Sans MS" panose="030F0902030302020204" pitchFamily="66" charset="0"/>
              </a:rPr>
              <a:t>adults</a:t>
            </a:r>
            <a:r>
              <a:rPr lang="tr-TR" sz="2800" dirty="0">
                <a:solidFill>
                  <a:srgbClr val="FFFF00"/>
                </a:solidFill>
                <a:latin typeface="Comic Sans MS" panose="030F0902030302020204" pitchFamily="66" charset="0"/>
              </a:rPr>
              <a:t>. </a:t>
            </a:r>
          </a:p>
          <a:p>
            <a:r>
              <a:rPr lang="tr-TR" sz="2800" dirty="0" err="1">
                <a:latin typeface="Comic Sans MS" panose="030F0902030302020204" pitchFamily="66" charset="0"/>
              </a:rPr>
              <a:t>Clinical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evaluation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important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than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lab</a:t>
            </a:r>
            <a:endParaRPr lang="tr-TR" sz="2800" dirty="0">
              <a:latin typeface="Comic Sans MS" panose="030F0902030302020204" pitchFamily="66" charset="0"/>
            </a:endParaRPr>
          </a:p>
          <a:p>
            <a:r>
              <a:rPr lang="tr-TR" sz="2800" dirty="0" err="1">
                <a:latin typeface="Comic Sans MS" panose="030F0902030302020204" pitchFamily="66" charset="0"/>
              </a:rPr>
              <a:t>The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most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common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fluid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electrolyte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disturbances</a:t>
            </a:r>
            <a:r>
              <a:rPr lang="tr-TR" sz="2800" dirty="0">
                <a:latin typeface="Comic Sans MS" panose="030F0902030302020204" pitchFamily="66" charset="0"/>
              </a:rPr>
              <a:t> is </a:t>
            </a:r>
            <a:r>
              <a:rPr lang="tr-TR" sz="2800" dirty="0" err="1">
                <a:latin typeface="Comic Sans MS" panose="030F0902030302020204" pitchFamily="66" charset="0"/>
              </a:rPr>
              <a:t>hypovolemia</a:t>
            </a:r>
            <a:endParaRPr lang="en-US" sz="2800" dirty="0">
              <a:latin typeface="Comic Sans MS" panose="030F0902030302020204" pitchFamily="66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8941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 sz="2400" b="1" dirty="0" err="1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sz="2400" b="1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charset="-94"/>
              </a:rPr>
              <a:t>Hypervolemia</a:t>
            </a:r>
            <a:endParaRPr lang="tr-TR" altLang="tr-TR" dirty="0">
              <a:latin typeface="Comic Sans MS" charset="-94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 err="1">
                <a:latin typeface="Comic Sans MS" panose="030F0902030302020204" pitchFamily="66" charset="0"/>
              </a:rPr>
              <a:t>There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must</a:t>
            </a:r>
            <a:r>
              <a:rPr lang="tr-TR" sz="2800" dirty="0">
                <a:latin typeface="Comic Sans MS" panose="030F0902030302020204" pitchFamily="66" charset="0"/>
              </a:rPr>
              <a:t> be a </a:t>
            </a:r>
            <a:r>
              <a:rPr lang="tr-TR" sz="2800" dirty="0" err="1">
                <a:latin typeface="Comic Sans MS" panose="030F0902030302020204" pitchFamily="66" charset="0"/>
              </a:rPr>
              <a:t>cause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to</a:t>
            </a:r>
            <a:r>
              <a:rPr lang="tr-TR" sz="2800" dirty="0">
                <a:latin typeface="Comic Sans MS" panose="030F0902030302020204" pitchFamily="66" charset="0"/>
              </a:rPr>
              <a:t> be </a:t>
            </a:r>
            <a:r>
              <a:rPr lang="tr-TR" sz="2800" dirty="0" err="1">
                <a:latin typeface="Comic Sans MS" panose="030F0902030302020204" pitchFamily="66" charset="0"/>
              </a:rPr>
              <a:t>hypervolemic</a:t>
            </a:r>
            <a:endParaRPr lang="tr-TR" sz="2800" dirty="0">
              <a:latin typeface="Comic Sans MS" panose="030F0902030302020204" pitchFamily="66" charset="0"/>
            </a:endParaRPr>
          </a:p>
          <a:p>
            <a:r>
              <a:rPr lang="tr-TR" sz="2800" dirty="0" err="1">
                <a:latin typeface="Comic Sans MS" panose="030F0902030302020204" pitchFamily="66" charset="0"/>
              </a:rPr>
              <a:t>Therefore</a:t>
            </a:r>
            <a:r>
              <a:rPr lang="tr-TR" sz="2800" dirty="0">
                <a:latin typeface="Comic Sans MS" panose="030F0902030302020204" pitchFamily="66" charset="0"/>
              </a:rPr>
              <a:t>, </a:t>
            </a:r>
            <a:r>
              <a:rPr lang="tr-TR" sz="2800" dirty="0" err="1">
                <a:latin typeface="Comic Sans MS" panose="030F0902030302020204" pitchFamily="66" charset="0"/>
              </a:rPr>
              <a:t>history</a:t>
            </a:r>
            <a:r>
              <a:rPr lang="tr-TR" sz="2800" dirty="0">
                <a:latin typeface="Comic Sans MS" panose="030F0902030302020204" pitchFamily="66" charset="0"/>
              </a:rPr>
              <a:t> of </a:t>
            </a:r>
            <a:r>
              <a:rPr lang="tr-TR" sz="2800" dirty="0" err="1">
                <a:latin typeface="Comic Sans MS" panose="030F0902030302020204" pitchFamily="66" charset="0"/>
              </a:rPr>
              <a:t>the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patient</a:t>
            </a:r>
            <a:r>
              <a:rPr lang="tr-TR" sz="2800" dirty="0">
                <a:latin typeface="Comic Sans MS" panose="030F0902030302020204" pitchFamily="66" charset="0"/>
              </a:rPr>
              <a:t> is </a:t>
            </a:r>
            <a:r>
              <a:rPr lang="tr-TR" sz="2800" dirty="0" err="1">
                <a:latin typeface="Comic Sans MS" panose="030F0902030302020204" pitchFamily="66" charset="0"/>
              </a:rPr>
              <a:t>very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important</a:t>
            </a:r>
            <a:endParaRPr lang="tr-TR" sz="2800" dirty="0">
              <a:latin typeface="Comic Sans MS" panose="030F0902030302020204" pitchFamily="66" charset="0"/>
            </a:endParaRPr>
          </a:p>
          <a:p>
            <a:r>
              <a:rPr lang="tr-TR" sz="2800" dirty="0" err="1">
                <a:latin typeface="Comic Sans MS" panose="030F0902030302020204" pitchFamily="66" charset="0"/>
              </a:rPr>
              <a:t>If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kidneys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are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intact</a:t>
            </a:r>
            <a:r>
              <a:rPr lang="tr-TR" sz="2800" dirty="0">
                <a:latin typeface="Comic Sans MS" panose="030F0902030302020204" pitchFamily="66" charset="0"/>
              </a:rPr>
              <a:t>, </a:t>
            </a:r>
            <a:r>
              <a:rPr lang="tr-TR" sz="2800" dirty="0" err="1">
                <a:latin typeface="Comic Sans MS" panose="030F0902030302020204" pitchFamily="66" charset="0"/>
              </a:rPr>
              <a:t>fluid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balance</a:t>
            </a:r>
            <a:r>
              <a:rPr lang="tr-TR" sz="2800" dirty="0">
                <a:latin typeface="Comic Sans MS" panose="030F0902030302020204" pitchFamily="66" charset="0"/>
              </a:rPr>
              <a:t> is </a:t>
            </a:r>
            <a:r>
              <a:rPr lang="tr-TR" sz="2800" dirty="0" err="1">
                <a:latin typeface="Comic Sans MS" panose="030F0902030302020204" pitchFamily="66" charset="0"/>
              </a:rPr>
              <a:t>maintained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without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awareness</a:t>
            </a:r>
            <a:endParaRPr lang="tr-TR" sz="2800" dirty="0">
              <a:latin typeface="Comic Sans MS" panose="030F0902030302020204" pitchFamily="66" charset="0"/>
            </a:endParaRPr>
          </a:p>
          <a:p>
            <a:r>
              <a:rPr lang="tr-TR" sz="2800" dirty="0" err="1">
                <a:latin typeface="Comic Sans MS" panose="030F0902030302020204" pitchFamily="66" charset="0"/>
              </a:rPr>
              <a:t>To</a:t>
            </a:r>
            <a:r>
              <a:rPr lang="tr-TR" sz="2800" dirty="0">
                <a:latin typeface="Comic Sans MS" panose="030F0902030302020204" pitchFamily="66" charset="0"/>
              </a:rPr>
              <a:t> be </a:t>
            </a:r>
            <a:r>
              <a:rPr lang="tr-TR" sz="2800" dirty="0" err="1">
                <a:latin typeface="Comic Sans MS" panose="030F0902030302020204" pitchFamily="66" charset="0"/>
              </a:rPr>
              <a:t>hypervolemic</a:t>
            </a:r>
            <a:r>
              <a:rPr lang="tr-TR" sz="2800" dirty="0">
                <a:latin typeface="Comic Sans MS" panose="030F0902030302020204" pitchFamily="66" charset="0"/>
              </a:rPr>
              <a:t>, </a:t>
            </a:r>
            <a:r>
              <a:rPr lang="tr-TR" sz="2800" dirty="0" err="1">
                <a:latin typeface="Comic Sans MS" panose="030F0902030302020204" pitchFamily="66" charset="0"/>
              </a:rPr>
              <a:t>we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must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take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excess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fluid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or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we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must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make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less</a:t>
            </a:r>
            <a:r>
              <a:rPr lang="tr-TR" sz="2800" dirty="0">
                <a:latin typeface="Comic Sans MS" panose="030F0902030302020204" pitchFamily="66" charset="0"/>
              </a:rPr>
              <a:t> </a:t>
            </a:r>
            <a:r>
              <a:rPr lang="tr-TR" sz="2800" dirty="0" err="1">
                <a:latin typeface="Comic Sans MS" panose="030F0902030302020204" pitchFamily="66" charset="0"/>
              </a:rPr>
              <a:t>urine</a:t>
            </a:r>
            <a:endParaRPr lang="en-US" sz="2800" dirty="0">
              <a:latin typeface="Comic Sans MS" panose="030F0902030302020204" pitchFamily="66" charset="0"/>
            </a:endParaRPr>
          </a:p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796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92310" y="1095028"/>
            <a:ext cx="9004300" cy="1181100"/>
          </a:xfrm>
        </p:spPr>
        <p:txBody>
          <a:bodyPr/>
          <a:lstStyle/>
          <a:p>
            <a:r>
              <a:rPr lang="tr-TR" altLang="tr-TR" sz="4800" dirty="0">
                <a:latin typeface="Comic Sans MS" panose="030F0902030302020204" pitchFamily="66" charset="0"/>
              </a:rPr>
              <a:t>HYPERVOLEMIA </a:t>
            </a:r>
            <a:br>
              <a:rPr lang="tr-TR" altLang="tr-TR" sz="4800" dirty="0">
                <a:latin typeface="Comic Sans MS" panose="030F0902030302020204" pitchFamily="66" charset="0"/>
              </a:rPr>
            </a:br>
            <a:r>
              <a:rPr lang="tr-TR" altLang="tr-TR" sz="4800" dirty="0">
                <a:latin typeface="Comic Sans MS" panose="030F0902030302020204" pitchFamily="66" charset="0"/>
              </a:rPr>
              <a:t>SIGNS AND SYMPTOMS 1</a:t>
            </a:r>
          </a:p>
        </p:txBody>
      </p:sp>
      <p:sp>
        <p:nvSpPr>
          <p:cNvPr id="79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1444" y="2835275"/>
            <a:ext cx="9004300" cy="4251325"/>
          </a:xfrm>
        </p:spPr>
        <p:txBody>
          <a:bodyPr/>
          <a:lstStyle/>
          <a:p>
            <a:r>
              <a:rPr lang="tr-TR" altLang="tr-TR" sz="3200" dirty="0" err="1">
                <a:latin typeface="Comic Sans MS" panose="030F0902030302020204" pitchFamily="66" charset="0"/>
              </a:rPr>
              <a:t>Shortness</a:t>
            </a:r>
            <a:r>
              <a:rPr lang="tr-TR" altLang="tr-TR" sz="3200" dirty="0">
                <a:latin typeface="Comic Sans MS" panose="030F0902030302020204" pitchFamily="66" charset="0"/>
              </a:rPr>
              <a:t> of </a:t>
            </a:r>
            <a:r>
              <a:rPr lang="tr-TR" altLang="tr-TR" sz="3200" dirty="0" err="1">
                <a:latin typeface="Comic Sans MS" panose="030F0902030302020204" pitchFamily="66" charset="0"/>
              </a:rPr>
              <a:t>breath</a:t>
            </a:r>
            <a:endParaRPr lang="tr-TR" altLang="tr-TR" sz="3200" dirty="0">
              <a:latin typeface="Comic Sans MS" panose="030F0902030302020204" pitchFamily="66" charset="0"/>
            </a:endParaRPr>
          </a:p>
          <a:p>
            <a:r>
              <a:rPr lang="tr-TR" altLang="tr-TR" sz="3200" dirty="0" err="1">
                <a:latin typeface="Comic Sans MS" panose="030F0902030302020204" pitchFamily="66" charset="0"/>
              </a:rPr>
              <a:t>Paroxismal</a:t>
            </a:r>
            <a:r>
              <a:rPr lang="tr-TR" altLang="tr-TR" sz="3200" dirty="0">
                <a:latin typeface="Comic Sans MS" panose="030F0902030302020204" pitchFamily="66" charset="0"/>
              </a:rPr>
              <a:t> </a:t>
            </a:r>
            <a:r>
              <a:rPr lang="tr-TR" altLang="tr-TR" sz="3200" dirty="0" err="1">
                <a:latin typeface="Comic Sans MS" panose="030F0902030302020204" pitchFamily="66" charset="0"/>
              </a:rPr>
              <a:t>nocturnal</a:t>
            </a:r>
            <a:r>
              <a:rPr lang="tr-TR" altLang="tr-TR" sz="3200" dirty="0">
                <a:latin typeface="Comic Sans MS" panose="030F0902030302020204" pitchFamily="66" charset="0"/>
              </a:rPr>
              <a:t> </a:t>
            </a:r>
            <a:r>
              <a:rPr lang="tr-TR" altLang="tr-TR" sz="3200" dirty="0" err="1">
                <a:latin typeface="Comic Sans MS" panose="030F0902030302020204" pitchFamily="66" charset="0"/>
              </a:rPr>
              <a:t>dyspnea</a:t>
            </a:r>
            <a:endParaRPr lang="tr-TR" altLang="tr-TR" sz="3200" dirty="0">
              <a:latin typeface="Comic Sans MS" panose="030F0902030302020204" pitchFamily="66" charset="0"/>
            </a:endParaRPr>
          </a:p>
          <a:p>
            <a:r>
              <a:rPr lang="tr-TR" altLang="tr-TR" sz="3200" dirty="0" err="1">
                <a:latin typeface="Comic Sans MS" panose="030F0902030302020204" pitchFamily="66" charset="0"/>
              </a:rPr>
              <a:t>Ortopnea</a:t>
            </a:r>
            <a:r>
              <a:rPr lang="tr-TR" altLang="tr-TR" sz="3200" dirty="0">
                <a:latin typeface="Comic Sans MS" panose="030F0902030302020204" pitchFamily="66" charset="0"/>
              </a:rPr>
              <a:t>/</a:t>
            </a:r>
            <a:r>
              <a:rPr lang="tr-TR" altLang="tr-TR" sz="3200" dirty="0" err="1">
                <a:latin typeface="Comic Sans MS" panose="030F0902030302020204" pitchFamily="66" charset="0"/>
              </a:rPr>
              <a:t>dyspnea</a:t>
            </a:r>
            <a:endParaRPr lang="tr-TR" altLang="tr-TR" sz="3200" dirty="0">
              <a:latin typeface="Comic Sans MS" panose="030F0902030302020204" pitchFamily="66" charset="0"/>
            </a:endParaRPr>
          </a:p>
          <a:p>
            <a:r>
              <a:rPr lang="tr-TR" altLang="tr-TR" sz="3200" dirty="0" err="1">
                <a:latin typeface="Comic Sans MS" panose="030F0902030302020204" pitchFamily="66" charset="0"/>
              </a:rPr>
              <a:t>Hypertension</a:t>
            </a:r>
            <a:endParaRPr lang="tr-TR" altLang="tr-TR" sz="32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9037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75420" y="662980"/>
            <a:ext cx="9004300" cy="1181100"/>
          </a:xfrm>
        </p:spPr>
        <p:txBody>
          <a:bodyPr/>
          <a:lstStyle/>
          <a:p>
            <a:r>
              <a:rPr lang="tr-TR" altLang="tr-TR" sz="4800" dirty="0">
                <a:latin typeface="Comic Sans MS" panose="030F0902030302020204" pitchFamily="66" charset="0"/>
              </a:rPr>
              <a:t>HYPERVOLEMIA </a:t>
            </a:r>
            <a:br>
              <a:rPr lang="tr-TR" altLang="tr-TR" sz="4800" dirty="0">
                <a:latin typeface="Comic Sans MS" panose="030F0902030302020204" pitchFamily="66" charset="0"/>
              </a:rPr>
            </a:br>
            <a:r>
              <a:rPr lang="tr-TR" altLang="tr-TR" sz="4800" dirty="0">
                <a:latin typeface="Comic Sans MS" panose="030F0902030302020204" pitchFamily="66" charset="0"/>
              </a:rPr>
              <a:t>SIGNS AND SYMPTOMS 2</a:t>
            </a:r>
            <a:endParaRPr lang="tr-TR" altLang="tr-TR" sz="4800" dirty="0">
              <a:latin typeface="Comic Sans MS" panose="030F0902030302020204" pitchFamily="66" charset="0"/>
              <a:ea typeface="Arial" charset="-94"/>
              <a:cs typeface="Arial" charset="-94"/>
            </a:endParaRPr>
          </a:p>
        </p:txBody>
      </p:sp>
      <p:sp>
        <p:nvSpPr>
          <p:cNvPr id="79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420" y="2247156"/>
            <a:ext cx="9004300" cy="4251325"/>
          </a:xfrm>
        </p:spPr>
        <p:txBody>
          <a:bodyPr/>
          <a:lstStyle/>
          <a:p>
            <a:r>
              <a:rPr lang="tr-TR" altLang="tr-TR" sz="3200" dirty="0" err="1">
                <a:latin typeface="Comic Sans MS" panose="030F0902030302020204" pitchFamily="66" charset="0"/>
              </a:rPr>
              <a:t>Congestive</a:t>
            </a:r>
            <a:r>
              <a:rPr lang="tr-TR" altLang="tr-TR" sz="3200" dirty="0">
                <a:latin typeface="Comic Sans MS" panose="030F0902030302020204" pitchFamily="66" charset="0"/>
              </a:rPr>
              <a:t> </a:t>
            </a:r>
            <a:r>
              <a:rPr lang="tr-TR" altLang="tr-TR" sz="3200" dirty="0" err="1">
                <a:latin typeface="Comic Sans MS" panose="030F0902030302020204" pitchFamily="66" charset="0"/>
              </a:rPr>
              <a:t>hepatomegaly</a:t>
            </a:r>
            <a:endParaRPr lang="tr-TR" altLang="tr-TR" sz="3200" dirty="0">
              <a:latin typeface="Comic Sans MS" panose="030F0902030302020204" pitchFamily="66" charset="0"/>
            </a:endParaRPr>
          </a:p>
          <a:p>
            <a:r>
              <a:rPr lang="tr-TR" altLang="tr-TR" sz="3200" dirty="0" err="1">
                <a:latin typeface="Comic Sans MS" panose="030F0902030302020204" pitchFamily="66" charset="0"/>
              </a:rPr>
              <a:t>Gallo</a:t>
            </a:r>
            <a:r>
              <a:rPr lang="tr-TR" altLang="tr-TR" dirty="0" err="1">
                <a:latin typeface="Comic Sans MS" panose="030F0902030302020204" pitchFamily="66" charset="0"/>
              </a:rPr>
              <a:t>p</a:t>
            </a:r>
            <a:r>
              <a:rPr lang="tr-TR" altLang="tr-TR" dirty="0">
                <a:latin typeface="Comic Sans MS" panose="030F0902030302020204" pitchFamily="66" charset="0"/>
              </a:rPr>
              <a:t> </a:t>
            </a:r>
            <a:r>
              <a:rPr lang="tr-TR" altLang="tr-TR" dirty="0" err="1">
                <a:latin typeface="Comic Sans MS" panose="030F0902030302020204" pitchFamily="66" charset="0"/>
              </a:rPr>
              <a:t>rhythm</a:t>
            </a:r>
            <a:endParaRPr lang="tr-TR" altLang="tr-TR" sz="3200" dirty="0">
              <a:latin typeface="Comic Sans MS" panose="030F0902030302020204" pitchFamily="66" charset="0"/>
            </a:endParaRPr>
          </a:p>
          <a:p>
            <a:r>
              <a:rPr lang="tr-TR" altLang="tr-TR" sz="3200" dirty="0" err="1">
                <a:latin typeface="Comic Sans MS" panose="030F0902030302020204" pitchFamily="66" charset="0"/>
              </a:rPr>
              <a:t>Fine</a:t>
            </a:r>
            <a:r>
              <a:rPr lang="tr-TR" altLang="tr-TR" sz="3200" dirty="0">
                <a:latin typeface="Comic Sans MS" panose="030F0902030302020204" pitchFamily="66" charset="0"/>
              </a:rPr>
              <a:t> </a:t>
            </a:r>
            <a:r>
              <a:rPr lang="tr-TR" altLang="tr-TR" sz="3200" dirty="0" err="1">
                <a:latin typeface="Comic Sans MS" panose="030F0902030302020204" pitchFamily="66" charset="0"/>
              </a:rPr>
              <a:t>crepitation</a:t>
            </a:r>
            <a:endParaRPr lang="tr-TR" altLang="tr-TR" sz="3200" dirty="0">
              <a:latin typeface="Comic Sans MS" panose="030F0902030302020204" pitchFamily="66" charset="0"/>
            </a:endParaRPr>
          </a:p>
          <a:p>
            <a:r>
              <a:rPr lang="tr-TR" altLang="tr-TR" sz="3200" dirty="0" err="1">
                <a:latin typeface="Comic Sans MS" panose="030F0902030302020204" pitchFamily="66" charset="0"/>
              </a:rPr>
              <a:t>Venous</a:t>
            </a:r>
            <a:r>
              <a:rPr lang="tr-TR" altLang="tr-TR" sz="3200" dirty="0">
                <a:latin typeface="Comic Sans MS" panose="030F0902030302020204" pitchFamily="66" charset="0"/>
              </a:rPr>
              <a:t> </a:t>
            </a:r>
            <a:r>
              <a:rPr lang="tr-TR" altLang="tr-TR" sz="3200" dirty="0" err="1">
                <a:latin typeface="Comic Sans MS" panose="030F0902030302020204" pitchFamily="66" charset="0"/>
              </a:rPr>
              <a:t>fullness</a:t>
            </a:r>
            <a:endParaRPr lang="tr-TR" altLang="tr-TR" sz="3200" dirty="0">
              <a:latin typeface="Comic Sans MS" panose="030F0902030302020204" pitchFamily="66" charset="0"/>
            </a:endParaRPr>
          </a:p>
          <a:p>
            <a:pPr>
              <a:buFontTx/>
              <a:buNone/>
            </a:pPr>
            <a:endParaRPr lang="tr-TR" altLang="tr-TR" sz="3200" dirty="0"/>
          </a:p>
        </p:txBody>
      </p:sp>
    </p:spTree>
    <p:extLst>
      <p:ext uri="{BB962C8B-B14F-4D97-AF65-F5344CB8AC3E}">
        <p14:creationId xmlns:p14="http://schemas.microsoft.com/office/powerpoint/2010/main" val="18949023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6325" y="487139"/>
            <a:ext cx="9004300" cy="1181100"/>
          </a:xfrm>
        </p:spPr>
        <p:txBody>
          <a:bodyPr/>
          <a:lstStyle/>
          <a:p>
            <a:r>
              <a:rPr lang="tr-TR" altLang="tr-TR" sz="4800" dirty="0">
                <a:latin typeface="Comic Sans MS" panose="030F0902030302020204" pitchFamily="66" charset="0"/>
              </a:rPr>
              <a:t>HYPERVOLEMIA </a:t>
            </a:r>
            <a:br>
              <a:rPr lang="tr-TR" altLang="tr-TR" sz="4800" dirty="0">
                <a:latin typeface="Comic Sans MS" panose="030F0902030302020204" pitchFamily="66" charset="0"/>
              </a:rPr>
            </a:br>
            <a:r>
              <a:rPr lang="tr-TR" altLang="tr-TR" sz="4800" dirty="0">
                <a:latin typeface="Comic Sans MS" panose="030F0902030302020204" pitchFamily="66" charset="0"/>
              </a:rPr>
              <a:t>SIGNS AND SYMPTOMS 3</a:t>
            </a:r>
            <a:endParaRPr lang="tr-TR" altLang="tr-TR" sz="4800" dirty="0">
              <a:latin typeface="Comic Sans MS" panose="030F0902030302020204" pitchFamily="66" charset="0"/>
              <a:ea typeface="Arial" charset="-94"/>
              <a:cs typeface="Arial" charset="-94"/>
            </a:endParaRPr>
          </a:p>
        </p:txBody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6325" y="1668239"/>
            <a:ext cx="9004300" cy="4251325"/>
          </a:xfrm>
        </p:spPr>
        <p:txBody>
          <a:bodyPr/>
          <a:lstStyle/>
          <a:p>
            <a:r>
              <a:rPr lang="tr-TR" altLang="tr-TR" sz="3200" dirty="0" err="1">
                <a:latin typeface="Comic Sans MS" panose="030F0902030302020204" pitchFamily="66" charset="0"/>
              </a:rPr>
              <a:t>Increased</a:t>
            </a:r>
            <a:r>
              <a:rPr lang="tr-TR" altLang="tr-TR" sz="3200" dirty="0">
                <a:latin typeface="Comic Sans MS" panose="030F0902030302020204" pitchFamily="66" charset="0"/>
              </a:rPr>
              <a:t> </a:t>
            </a:r>
            <a:r>
              <a:rPr lang="tr-TR" altLang="tr-TR" sz="3200" dirty="0" err="1">
                <a:latin typeface="Comic Sans MS" panose="030F0902030302020204" pitchFamily="66" charset="0"/>
              </a:rPr>
              <a:t>cardiothoracic</a:t>
            </a:r>
            <a:r>
              <a:rPr lang="tr-TR" altLang="tr-TR" sz="3200" dirty="0">
                <a:latin typeface="Comic Sans MS" panose="030F0902030302020204" pitchFamily="66" charset="0"/>
              </a:rPr>
              <a:t> </a:t>
            </a:r>
            <a:r>
              <a:rPr lang="tr-TR" altLang="tr-TR" sz="3200" dirty="0" err="1">
                <a:latin typeface="Comic Sans MS" panose="030F0902030302020204" pitchFamily="66" charset="0"/>
              </a:rPr>
              <a:t>ratio</a:t>
            </a:r>
            <a:endParaRPr lang="tr-TR" altLang="tr-TR" sz="3200" dirty="0">
              <a:latin typeface="Comic Sans MS" panose="030F0902030302020204" pitchFamily="66" charset="0"/>
            </a:endParaRPr>
          </a:p>
          <a:p>
            <a:r>
              <a:rPr lang="tr-TR" altLang="tr-TR" sz="3200" dirty="0" err="1">
                <a:latin typeface="Comic Sans MS" panose="030F0902030302020204" pitchFamily="66" charset="0"/>
              </a:rPr>
              <a:t>Pulmonary</a:t>
            </a:r>
            <a:r>
              <a:rPr lang="tr-TR" altLang="tr-TR" sz="3200" dirty="0">
                <a:latin typeface="Comic Sans MS" panose="030F0902030302020204" pitchFamily="66" charset="0"/>
              </a:rPr>
              <a:t> </a:t>
            </a:r>
            <a:r>
              <a:rPr lang="tr-TR" altLang="tr-TR" sz="3200" dirty="0" err="1">
                <a:latin typeface="Comic Sans MS" panose="030F0902030302020204" pitchFamily="66" charset="0"/>
              </a:rPr>
              <a:t>congestion</a:t>
            </a:r>
            <a:endParaRPr lang="tr-TR" altLang="tr-TR" sz="3200" dirty="0">
              <a:latin typeface="Comic Sans MS" panose="030F0902030302020204" pitchFamily="66" charset="0"/>
            </a:endParaRPr>
          </a:p>
          <a:p>
            <a:r>
              <a:rPr lang="tr-TR" altLang="tr-TR" sz="3200" dirty="0" err="1">
                <a:latin typeface="Comic Sans MS" panose="030F0902030302020204" pitchFamily="66" charset="0"/>
              </a:rPr>
              <a:t>Edema</a:t>
            </a:r>
            <a:endParaRPr lang="tr-TR" altLang="tr-TR" sz="3200" dirty="0">
              <a:latin typeface="Comic Sans MS" panose="030F0902030302020204" pitchFamily="66" charset="0"/>
            </a:endParaRPr>
          </a:p>
          <a:p>
            <a:pPr>
              <a:buFontTx/>
              <a:buNone/>
            </a:pPr>
            <a:endParaRPr lang="tr-TR" altLang="tr-TR" sz="3200" dirty="0">
              <a:latin typeface="Comic Sans MS" panose="030F0902030302020204" pitchFamily="66" charset="0"/>
            </a:endParaRPr>
          </a:p>
          <a:p>
            <a:pPr>
              <a:buFontTx/>
              <a:buNone/>
            </a:pPr>
            <a:r>
              <a:rPr lang="tr-TR" altLang="tr-TR" sz="3200" dirty="0">
                <a:latin typeface="Comic Sans MS" panose="030F0902030302020204" pitchFamily="66" charset="0"/>
              </a:rPr>
              <a:t>5-6% </a:t>
            </a:r>
            <a:r>
              <a:rPr lang="tr-TR" altLang="tr-TR" sz="3200" dirty="0" err="1">
                <a:latin typeface="Comic Sans MS" panose="030F0902030302020204" pitchFamily="66" charset="0"/>
              </a:rPr>
              <a:t>fluid</a:t>
            </a:r>
            <a:r>
              <a:rPr lang="tr-TR" altLang="tr-TR" sz="3200" dirty="0">
                <a:latin typeface="Comic Sans MS" panose="030F0902030302020204" pitchFamily="66" charset="0"/>
              </a:rPr>
              <a:t> </a:t>
            </a:r>
            <a:r>
              <a:rPr lang="tr-TR" altLang="tr-TR" sz="3200" dirty="0" err="1">
                <a:latin typeface="Comic Sans MS" panose="030F0902030302020204" pitchFamily="66" charset="0"/>
              </a:rPr>
              <a:t>must</a:t>
            </a:r>
            <a:r>
              <a:rPr lang="tr-TR" altLang="tr-TR" sz="3200" dirty="0">
                <a:latin typeface="Comic Sans MS" panose="030F0902030302020204" pitchFamily="66" charset="0"/>
              </a:rPr>
              <a:t> </a:t>
            </a:r>
            <a:r>
              <a:rPr lang="tr-TR" altLang="tr-TR" sz="3200" dirty="0" err="1">
                <a:latin typeface="Comic Sans MS" panose="030F0902030302020204" pitchFamily="66" charset="0"/>
              </a:rPr>
              <a:t>accumulate</a:t>
            </a:r>
            <a:r>
              <a:rPr lang="tr-TR" altLang="tr-TR" sz="3200" dirty="0">
                <a:latin typeface="Comic Sans MS" panose="030F0902030302020204" pitchFamily="66" charset="0"/>
              </a:rPr>
              <a:t> </a:t>
            </a:r>
            <a:r>
              <a:rPr lang="tr-TR" altLang="tr-TR" sz="3200" dirty="0" err="1">
                <a:latin typeface="Comic Sans MS" panose="030F0902030302020204" pitchFamily="66" charset="0"/>
              </a:rPr>
              <a:t>before</a:t>
            </a:r>
            <a:r>
              <a:rPr lang="tr-TR" altLang="tr-TR" sz="3200" dirty="0">
                <a:latin typeface="Comic Sans MS" panose="030F0902030302020204" pitchFamily="66" charset="0"/>
              </a:rPr>
              <a:t> </a:t>
            </a:r>
            <a:r>
              <a:rPr lang="tr-TR" altLang="tr-TR" sz="3200" dirty="0" err="1">
                <a:latin typeface="Comic Sans MS" panose="030F0902030302020204" pitchFamily="66" charset="0"/>
              </a:rPr>
              <a:t>edema</a:t>
            </a:r>
            <a:r>
              <a:rPr lang="tr-TR" altLang="tr-TR" sz="3200" dirty="0">
                <a:latin typeface="Comic Sans MS" panose="030F0902030302020204" pitchFamily="66" charset="0"/>
              </a:rPr>
              <a:t> </a:t>
            </a:r>
            <a:r>
              <a:rPr lang="tr-TR" altLang="tr-TR" sz="3200" dirty="0" err="1">
                <a:latin typeface="Comic Sans MS" panose="030F0902030302020204" pitchFamily="66" charset="0"/>
              </a:rPr>
              <a:t>formation</a:t>
            </a:r>
            <a:r>
              <a:rPr lang="tr-TR" altLang="tr-TR" sz="3200" dirty="0">
                <a:latin typeface="Comic Sans MS" panose="030F0902030302020204" pitchFamily="66" charset="0"/>
              </a:rPr>
              <a:t> </a:t>
            </a:r>
          </a:p>
          <a:p>
            <a:pPr>
              <a:buFontTx/>
              <a:buNone/>
            </a:pPr>
            <a:r>
              <a:rPr lang="tr-TR" altLang="tr-TR" dirty="0">
                <a:latin typeface="Comic Sans MS" panose="030F0902030302020204" pitchFamily="66" charset="0"/>
              </a:rPr>
              <a:t>5-6 </a:t>
            </a:r>
            <a:r>
              <a:rPr lang="tr-TR" altLang="tr-TR" dirty="0" err="1">
                <a:latin typeface="Comic Sans MS" panose="030F0902030302020204" pitchFamily="66" charset="0"/>
              </a:rPr>
              <a:t>liters</a:t>
            </a:r>
            <a:r>
              <a:rPr lang="tr-TR" altLang="tr-TR" dirty="0">
                <a:latin typeface="Comic Sans MS" panose="030F0902030302020204" pitchFamily="66" charset="0"/>
              </a:rPr>
              <a:t> </a:t>
            </a:r>
            <a:r>
              <a:rPr lang="tr-TR" altLang="tr-TR" dirty="0" err="1">
                <a:latin typeface="Comic Sans MS" panose="030F0902030302020204" pitchFamily="66" charset="0"/>
              </a:rPr>
              <a:t>fluid</a:t>
            </a:r>
            <a:r>
              <a:rPr lang="tr-TR" altLang="tr-TR" dirty="0">
                <a:latin typeface="Comic Sans MS" panose="030F0902030302020204" pitchFamily="66" charset="0"/>
              </a:rPr>
              <a:t> </a:t>
            </a:r>
            <a:r>
              <a:rPr lang="tr-TR" altLang="tr-TR" dirty="0" err="1">
                <a:latin typeface="Comic Sans MS" panose="030F0902030302020204" pitchFamily="66" charset="0"/>
              </a:rPr>
              <a:t>excess</a:t>
            </a:r>
            <a:r>
              <a:rPr lang="tr-TR" altLang="tr-TR" dirty="0">
                <a:latin typeface="Comic Sans MS" panose="030F0902030302020204" pitchFamily="66" charset="0"/>
              </a:rPr>
              <a:t> </a:t>
            </a:r>
            <a:r>
              <a:rPr lang="tr-TR" altLang="tr-TR" dirty="0" err="1">
                <a:latin typeface="Comic Sans MS" panose="030F0902030302020204" pitchFamily="66" charset="0"/>
              </a:rPr>
              <a:t>may</a:t>
            </a:r>
            <a:r>
              <a:rPr lang="tr-TR" altLang="tr-TR" dirty="0">
                <a:latin typeface="Comic Sans MS" panose="030F0902030302020204" pitchFamily="66" charset="0"/>
              </a:rPr>
              <a:t> be </a:t>
            </a:r>
            <a:r>
              <a:rPr lang="tr-TR" altLang="tr-TR" dirty="0" err="1">
                <a:latin typeface="Comic Sans MS" panose="030F0902030302020204" pitchFamily="66" charset="0"/>
              </a:rPr>
              <a:t>without</a:t>
            </a:r>
            <a:r>
              <a:rPr lang="tr-TR" altLang="tr-TR" dirty="0">
                <a:latin typeface="Comic Sans MS" panose="030F0902030302020204" pitchFamily="66" charset="0"/>
              </a:rPr>
              <a:t> </a:t>
            </a:r>
            <a:r>
              <a:rPr lang="tr-TR" altLang="tr-TR" dirty="0" err="1">
                <a:latin typeface="Comic Sans MS" panose="030F0902030302020204" pitchFamily="66" charset="0"/>
              </a:rPr>
              <a:t>edema</a:t>
            </a:r>
            <a:endParaRPr lang="tr-TR" altLang="tr-TR" sz="32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2151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Hypertension</a:t>
            </a:r>
            <a:endParaRPr lang="tr-TR" alt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parenchymal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or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renal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artery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stenosis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are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one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the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most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common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causes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secondary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hypertension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. </a:t>
            </a:r>
          </a:p>
          <a:p>
            <a:pPr>
              <a:lnSpc>
                <a:spcPct val="110000"/>
              </a:lnSpc>
              <a:defRPr/>
            </a:pP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In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general,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hypertension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is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more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common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in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glomerular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than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tubular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en-US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r>
              <a:rPr lang="tr-TR" altLang="en-US" dirty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25571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5619" name="Object 3"/>
          <p:cNvGraphicFramePr>
            <a:graphicFrameLocks noChangeAspect="1"/>
          </p:cNvGraphicFramePr>
          <p:nvPr/>
        </p:nvGraphicFramePr>
        <p:xfrm>
          <a:off x="182563" y="735013"/>
          <a:ext cx="2200275" cy="175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4" imgW="2241000" imgH="1782000" progId="AcroExch.Document.11">
                  <p:embed/>
                </p:oleObj>
              </mc:Choice>
              <mc:Fallback>
                <p:oleObj name="Acrobat Document" r:id="rId4" imgW="2241000" imgH="1782000" progId="AcroExch.Document.11">
                  <p:embed/>
                  <p:pic>
                    <p:nvPicPr>
                      <p:cNvPr id="11356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63" y="735013"/>
                        <a:ext cx="2200275" cy="175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5620" name="Object 4"/>
          <p:cNvGraphicFramePr>
            <a:graphicFrameLocks noChangeAspect="1"/>
          </p:cNvGraphicFramePr>
          <p:nvPr/>
        </p:nvGraphicFramePr>
        <p:xfrm>
          <a:off x="8175625" y="4119563"/>
          <a:ext cx="2089150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Acrobat Document" r:id="rId6" imgW="1944000" imgH="1782000" progId="AcroExch.Document.11">
                  <p:embed/>
                </p:oleObj>
              </mc:Choice>
              <mc:Fallback>
                <p:oleObj name="Acrobat Document" r:id="rId6" imgW="1944000" imgH="1782000" progId="AcroExch.Document.11">
                  <p:embed/>
                  <p:pic>
                    <p:nvPicPr>
                      <p:cNvPr id="11356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5625" y="4119563"/>
                        <a:ext cx="2089150" cy="191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t 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latin typeface="Times New Roman Tur" charset="-94"/>
              </a:rPr>
              <a:t>www.tekinakpolat.com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B15227-0276-CD43-BF00-D999F02490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3225" y="178627"/>
            <a:ext cx="5505350" cy="69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97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Sign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symptoms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2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7.Hypertension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8.Urine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colour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changes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9.Oliguria/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anuria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10.Uremic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symptoms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/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weakness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11.Abdominal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mass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12.Other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signs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symptoms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16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latin typeface="Comic Sans MS" charset="0"/>
                <a:ea typeface="Comic Sans MS" charset="0"/>
                <a:cs typeface="Comic Sans MS" charset="0"/>
              </a:rPr>
              <a:t>Systemic</a:t>
            </a:r>
            <a:r>
              <a:rPr lang="tr-T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dirty="0" err="1">
                <a:latin typeface="Comic Sans MS" charset="0"/>
                <a:ea typeface="Comic Sans MS" charset="0"/>
                <a:cs typeface="Comic Sans MS" charset="0"/>
              </a:rPr>
              <a:t>examination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Skin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lesions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Crepitan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rales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Vital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signs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Fundoscopy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Pulse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examination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136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-94"/>
              </a:rPr>
              <a:t>Plan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General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information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Signs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symptoms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History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 smtClean="0">
                <a:latin typeface="Comic Sans MS" charset="0"/>
                <a:ea typeface="Comic Sans MS" charset="0"/>
                <a:cs typeface="Comic Sans MS" charset="0"/>
              </a:rPr>
              <a:t>taking</a:t>
            </a:r>
            <a:endParaRPr lang="tr-TR" sz="28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Physical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examination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Nephrologic</a:t>
            </a:r>
            <a:r>
              <a:rPr lang="tr-TR" sz="2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diseases</a:t>
            </a:r>
            <a:endParaRPr lang="tr-TR" sz="28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Summary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65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panose="030F0702030302020204" pitchFamily="66" charset="0"/>
              </a:rPr>
              <a:t>Nephrologic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diseases</a:t>
            </a:r>
            <a:r>
              <a:rPr lang="tr-TR" altLang="tr-TR" dirty="0">
                <a:latin typeface="Comic Sans MS" panose="030F0702030302020204" pitchFamily="66" charset="0"/>
              </a:rPr>
              <a:t> 1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panose="030F0702030302020204" pitchFamily="66" charset="0"/>
              </a:rPr>
              <a:t>Chronic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kidney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disease</a:t>
            </a:r>
            <a:endParaRPr lang="tr-TR" altLang="tr-TR" dirty="0">
              <a:latin typeface="Comic Sans MS" panose="030F0702030302020204" pitchFamily="66" charset="0"/>
            </a:endParaRPr>
          </a:p>
          <a:p>
            <a:r>
              <a:rPr lang="tr-TR" altLang="tr-TR" dirty="0" err="1">
                <a:latin typeface="Comic Sans MS" panose="030F0702030302020204" pitchFamily="66" charset="0"/>
              </a:rPr>
              <a:t>Acute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kidney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failure</a:t>
            </a:r>
            <a:r>
              <a:rPr lang="tr-TR" altLang="tr-TR" dirty="0">
                <a:latin typeface="Comic Sans MS" panose="030F0702030302020204" pitchFamily="66" charset="0"/>
              </a:rPr>
              <a:t>/</a:t>
            </a:r>
            <a:r>
              <a:rPr lang="tr-TR" altLang="tr-TR" dirty="0" err="1">
                <a:latin typeface="Comic Sans MS" panose="030F0702030302020204" pitchFamily="66" charset="0"/>
              </a:rPr>
              <a:t>injury</a:t>
            </a:r>
            <a:endParaRPr lang="tr-TR" altLang="tr-TR" dirty="0">
              <a:latin typeface="Comic Sans MS" panose="030F0702030302020204" pitchFamily="66" charset="0"/>
            </a:endParaRPr>
          </a:p>
          <a:p>
            <a:r>
              <a:rPr lang="tr-TR" altLang="tr-TR" dirty="0" err="1">
                <a:latin typeface="Comic Sans MS" panose="030F0702030302020204" pitchFamily="66" charset="0"/>
              </a:rPr>
              <a:t>Nephrotic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syndrome</a:t>
            </a:r>
            <a:endParaRPr lang="tr-TR" altLang="tr-TR" dirty="0">
              <a:latin typeface="Comic Sans MS" panose="030F0702030302020204" pitchFamily="66" charset="0"/>
            </a:endParaRPr>
          </a:p>
          <a:p>
            <a:r>
              <a:rPr lang="tr-TR" altLang="tr-TR" dirty="0" err="1">
                <a:latin typeface="Comic Sans MS" panose="030F0702030302020204" pitchFamily="66" charset="0"/>
              </a:rPr>
              <a:t>Nephritis</a:t>
            </a:r>
            <a:endParaRPr lang="tr-TR" altLang="tr-TR" dirty="0">
              <a:latin typeface="Comic Sans MS" panose="030F0702030302020204" pitchFamily="66" charset="0"/>
            </a:endParaRPr>
          </a:p>
          <a:p>
            <a:r>
              <a:rPr lang="tr-TR" altLang="tr-TR" dirty="0" err="1">
                <a:latin typeface="Comic Sans MS" panose="030F0702030302020204" pitchFamily="66" charset="0"/>
              </a:rPr>
              <a:t>Tubular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diseases</a:t>
            </a:r>
            <a:endParaRPr lang="tr-TR" altLang="tr-TR" dirty="0">
              <a:latin typeface="Comic Sans MS" panose="030F0702030302020204" pitchFamily="66" charset="0"/>
            </a:endParaRPr>
          </a:p>
          <a:p>
            <a:r>
              <a:rPr lang="tr-TR" altLang="tr-TR" dirty="0" err="1">
                <a:latin typeface="Comic Sans MS" panose="030F0702030302020204" pitchFamily="66" charset="0"/>
              </a:rPr>
              <a:t>Hypertension</a:t>
            </a:r>
            <a:endParaRPr lang="tr-TR" altLang="tr-T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56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panose="030F0702030302020204" pitchFamily="66" charset="0"/>
              </a:rPr>
              <a:t>Nephrologic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diseases</a:t>
            </a:r>
            <a:r>
              <a:rPr lang="tr-TR" altLang="tr-TR" dirty="0">
                <a:latin typeface="Comic Sans MS" panose="030F0702030302020204" pitchFamily="66" charset="0"/>
              </a:rPr>
              <a:t> 2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panose="030F0702030302020204" pitchFamily="66" charset="0"/>
              </a:rPr>
              <a:t>Hemodialysis</a:t>
            </a:r>
            <a:endParaRPr lang="tr-TR" altLang="tr-TR" dirty="0">
              <a:latin typeface="Comic Sans MS" panose="030F0702030302020204" pitchFamily="66" charset="0"/>
            </a:endParaRPr>
          </a:p>
          <a:p>
            <a:r>
              <a:rPr lang="tr-TR" altLang="tr-TR" dirty="0" err="1">
                <a:latin typeface="Comic Sans MS" panose="030F0702030302020204" pitchFamily="66" charset="0"/>
              </a:rPr>
              <a:t>Peritoneal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dialysis</a:t>
            </a:r>
            <a:endParaRPr lang="tr-TR" altLang="tr-TR" dirty="0">
              <a:latin typeface="Comic Sans MS" panose="030F0702030302020204" pitchFamily="66" charset="0"/>
            </a:endParaRPr>
          </a:p>
          <a:p>
            <a:r>
              <a:rPr lang="tr-TR" altLang="tr-TR" dirty="0" err="1">
                <a:latin typeface="Comic Sans MS" panose="030F0702030302020204" pitchFamily="66" charset="0"/>
              </a:rPr>
              <a:t>Renal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transplantation</a:t>
            </a:r>
            <a:endParaRPr lang="tr-TR" altLang="tr-TR" dirty="0">
              <a:latin typeface="Comic Sans MS" panose="030F0702030302020204" pitchFamily="66" charset="0"/>
            </a:endParaRPr>
          </a:p>
          <a:p>
            <a:r>
              <a:rPr lang="tr-TR" altLang="tr-TR" dirty="0" err="1">
                <a:latin typeface="Comic Sans MS" panose="030F0702030302020204" pitchFamily="66" charset="0"/>
              </a:rPr>
              <a:t>Congenital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diseases</a:t>
            </a:r>
            <a:endParaRPr lang="tr-TR" altLang="tr-TR" dirty="0">
              <a:latin typeface="Comic Sans MS" panose="030F0702030302020204" pitchFamily="66" charset="0"/>
            </a:endParaRPr>
          </a:p>
          <a:p>
            <a:r>
              <a:rPr lang="tr-TR" altLang="tr-TR" dirty="0" err="1">
                <a:latin typeface="Comic Sans MS" panose="030F0702030302020204" pitchFamily="66" charset="0"/>
              </a:rPr>
              <a:t>Asymptomatic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proteinuria</a:t>
            </a:r>
            <a:r>
              <a:rPr lang="tr-TR" altLang="tr-TR" dirty="0">
                <a:latin typeface="Comic Sans MS" panose="030F0702030302020204" pitchFamily="66" charset="0"/>
              </a:rPr>
              <a:t>/</a:t>
            </a:r>
            <a:r>
              <a:rPr lang="tr-TR" altLang="tr-TR" dirty="0" err="1">
                <a:latin typeface="Comic Sans MS" panose="030F0702030302020204" pitchFamily="66" charset="0"/>
              </a:rPr>
              <a:t>hematuria</a:t>
            </a:r>
            <a:endParaRPr lang="tr-TR" altLang="tr-T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64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panose="030F0702030302020204" pitchFamily="66" charset="0"/>
              </a:rPr>
              <a:t>Nephrologic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diseases</a:t>
            </a:r>
            <a:r>
              <a:rPr lang="tr-TR" altLang="tr-TR" dirty="0">
                <a:latin typeface="Comic Sans MS" panose="030F0702030302020204" pitchFamily="66" charset="0"/>
              </a:rPr>
              <a:t> 3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panose="030F0702030302020204" pitchFamily="66" charset="0"/>
              </a:rPr>
              <a:t>Fluid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electrolyte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disturbances</a:t>
            </a:r>
            <a:endParaRPr lang="tr-TR" altLang="tr-TR" dirty="0">
              <a:latin typeface="Comic Sans MS" panose="030F0702030302020204" pitchFamily="66" charset="0"/>
            </a:endParaRPr>
          </a:p>
          <a:p>
            <a:r>
              <a:rPr lang="tr-TR" altLang="tr-TR" dirty="0" err="1">
                <a:latin typeface="Comic Sans MS" panose="030F0702030302020204" pitchFamily="66" charset="0"/>
              </a:rPr>
              <a:t>Kidney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involvement</a:t>
            </a:r>
            <a:r>
              <a:rPr lang="tr-TR" altLang="tr-TR" dirty="0">
                <a:latin typeface="Comic Sans MS" panose="030F0702030302020204" pitchFamily="66" charset="0"/>
              </a:rPr>
              <a:t> in </a:t>
            </a:r>
            <a:r>
              <a:rPr lang="tr-TR" altLang="tr-TR" dirty="0" err="1">
                <a:latin typeface="Comic Sans MS" panose="030F0702030302020204" pitchFamily="66" charset="0"/>
              </a:rPr>
              <a:t>systemic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diseases</a:t>
            </a:r>
            <a:endParaRPr lang="tr-TR" altLang="tr-TR" dirty="0">
              <a:latin typeface="Comic Sans MS" panose="030F0702030302020204" pitchFamily="66" charset="0"/>
            </a:endParaRPr>
          </a:p>
          <a:p>
            <a:r>
              <a:rPr lang="tr-TR" altLang="tr-TR" dirty="0" err="1">
                <a:latin typeface="Comic Sans MS" panose="030F0702030302020204" pitchFamily="66" charset="0"/>
              </a:rPr>
              <a:t>Hereditary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kidney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diseases</a:t>
            </a:r>
            <a:endParaRPr lang="tr-TR" altLang="tr-TR" dirty="0">
              <a:latin typeface="Comic Sans MS" panose="030F0702030302020204" pitchFamily="66" charset="0"/>
            </a:endParaRPr>
          </a:p>
          <a:p>
            <a:r>
              <a:rPr lang="tr-TR" altLang="tr-TR" dirty="0" err="1">
                <a:latin typeface="Comic Sans MS" panose="030F0702030302020204" pitchFamily="66" charset="0"/>
              </a:rPr>
              <a:t>Toxic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nephropathy</a:t>
            </a:r>
            <a:endParaRPr lang="tr-TR" altLang="tr-TR" dirty="0">
              <a:latin typeface="Comic Sans MS" panose="030F0702030302020204" pitchFamily="66" charset="0"/>
            </a:endParaRPr>
          </a:p>
          <a:p>
            <a:r>
              <a:rPr lang="tr-TR" altLang="tr-TR" dirty="0" err="1">
                <a:latin typeface="Comic Sans MS" panose="030F0702030302020204" pitchFamily="66" charset="0"/>
              </a:rPr>
              <a:t>Amyloidosis</a:t>
            </a:r>
            <a:endParaRPr lang="tr-TR" altLang="tr-T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47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panose="030F0702030302020204" pitchFamily="66" charset="0"/>
              </a:rPr>
              <a:t>Nephrologic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diseases</a:t>
            </a:r>
            <a:r>
              <a:rPr lang="tr-TR" altLang="tr-TR" dirty="0">
                <a:latin typeface="Comic Sans MS" panose="030F0702030302020204" pitchFamily="66" charset="0"/>
              </a:rPr>
              <a:t> 4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panose="030F0702030302020204" pitchFamily="66" charset="0"/>
              </a:rPr>
              <a:t>Vascular</a:t>
            </a:r>
            <a:r>
              <a:rPr lang="tr-TR" altLang="tr-TR" dirty="0">
                <a:latin typeface="Comic Sans MS" panose="030F0702030302020204" pitchFamily="66" charset="0"/>
              </a:rPr>
              <a:t> </a:t>
            </a:r>
            <a:r>
              <a:rPr lang="tr-TR" altLang="tr-TR" dirty="0" err="1">
                <a:latin typeface="Comic Sans MS" panose="030F0702030302020204" pitchFamily="66" charset="0"/>
              </a:rPr>
              <a:t>diseases</a:t>
            </a:r>
            <a:endParaRPr lang="tr-TR" altLang="tr-TR" dirty="0">
              <a:latin typeface="Comic Sans MS" panose="030F0702030302020204" pitchFamily="66" charset="0"/>
            </a:endParaRPr>
          </a:p>
          <a:p>
            <a:r>
              <a:rPr lang="tr-TR" altLang="tr-TR" dirty="0" err="1">
                <a:latin typeface="Comic Sans MS" panose="030F0702030302020204" pitchFamily="66" charset="0"/>
              </a:rPr>
              <a:t>Obstruction</a:t>
            </a:r>
            <a:endParaRPr lang="tr-TR" altLang="tr-TR" dirty="0">
              <a:latin typeface="Comic Sans MS" panose="030F0702030302020204" pitchFamily="66" charset="0"/>
            </a:endParaRPr>
          </a:p>
          <a:p>
            <a:r>
              <a:rPr lang="tr-TR" altLang="tr-TR" dirty="0" err="1">
                <a:latin typeface="Comic Sans MS" panose="030F0702030302020204" pitchFamily="66" charset="0"/>
              </a:rPr>
              <a:t>Infection</a:t>
            </a:r>
            <a:endParaRPr lang="tr-TR" altLang="tr-TR" dirty="0">
              <a:latin typeface="Comic Sans MS" panose="030F0702030302020204" pitchFamily="66" charset="0"/>
            </a:endParaRPr>
          </a:p>
          <a:p>
            <a:r>
              <a:rPr lang="tr-TR" altLang="tr-TR" dirty="0">
                <a:latin typeface="Comic Sans MS" panose="030F0702030302020204" pitchFamily="66" charset="0"/>
              </a:rPr>
              <a:t>Stone</a:t>
            </a:r>
          </a:p>
          <a:p>
            <a:r>
              <a:rPr lang="tr-TR" altLang="tr-TR" dirty="0" err="1">
                <a:latin typeface="Comic Sans MS" panose="030F0702030302020204" pitchFamily="66" charset="0"/>
              </a:rPr>
              <a:t>Tumour</a:t>
            </a:r>
            <a:endParaRPr lang="tr-TR" altLang="tr-T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46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-94"/>
              </a:rPr>
              <a:t>Plan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General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information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Signs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symptoms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History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 smtClean="0">
                <a:latin typeface="Comic Sans MS" charset="0"/>
                <a:ea typeface="Comic Sans MS" charset="0"/>
                <a:cs typeface="Comic Sans MS" charset="0"/>
              </a:rPr>
              <a:t>taking</a:t>
            </a:r>
            <a:endParaRPr lang="tr-TR" sz="28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Physical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examination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 smtClean="0">
                <a:latin typeface="Comic Sans MS" charset="0"/>
                <a:ea typeface="Comic Sans MS" charset="0"/>
                <a:cs typeface="Comic Sans MS" charset="0"/>
              </a:rPr>
              <a:t>Nephrologic</a:t>
            </a:r>
            <a:r>
              <a:rPr lang="tr-TR" sz="28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Summary</a:t>
            </a:r>
            <a:endParaRPr lang="en-US" sz="28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43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Summary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Signs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symptoms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show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great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variation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in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endParaRPr lang="tr-TR" sz="24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Taking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history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is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important</a:t>
            </a:r>
            <a:endParaRPr lang="tr-TR" sz="24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Many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systemic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may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affect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or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they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can be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with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disease</a:t>
            </a:r>
            <a:endParaRPr lang="tr-TR" sz="24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Therefore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symptoms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signs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not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related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to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may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be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helpful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in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the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differential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diagnosis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tr-TR" sz="24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Physical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examination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is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unremarkable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in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most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tr-TR" sz="2400" dirty="0" err="1">
                <a:latin typeface="Comic Sans MS" charset="0"/>
                <a:ea typeface="Comic Sans MS" charset="0"/>
                <a:cs typeface="Comic Sans MS" charset="0"/>
              </a:rPr>
              <a:t>the</a:t>
            </a:r>
            <a:r>
              <a:rPr lang="tr-T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400" smtClean="0">
                <a:latin typeface="Comic Sans MS" charset="0"/>
                <a:ea typeface="Comic Sans MS" charset="0"/>
                <a:cs typeface="Comic Sans MS" charset="0"/>
              </a:rPr>
              <a:t>times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67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41388"/>
            <a:r>
              <a:rPr lang="tr-TR" altLang="en-US" dirty="0" smtClean="0"/>
              <a:t>www.tekinakpolat.con</a:t>
            </a:r>
            <a:endParaRPr lang="en-US" altLang="en-US" dirty="0" smtClean="0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93688" indent="-293688" algn="ctr" defTabSz="941388">
              <a:buFont typeface="Monotype Sorts" charset="2"/>
              <a:buNone/>
            </a:pPr>
            <a:endParaRPr lang="tr-TR" altLang="en-US" sz="3600" dirty="0" smtClean="0">
              <a:solidFill>
                <a:srgbClr val="FFFF00"/>
              </a:solidFill>
            </a:endParaRPr>
          </a:p>
          <a:p>
            <a:pPr marL="293688" indent="-293688" algn="ctr" defTabSz="941388">
              <a:buFont typeface="Monotype Sorts" charset="2"/>
              <a:buNone/>
            </a:pPr>
            <a:endParaRPr lang="tr-TR" altLang="en-US" sz="4200" dirty="0" smtClean="0">
              <a:solidFill>
                <a:srgbClr val="FFFF00"/>
              </a:solidFill>
            </a:endParaRPr>
          </a:p>
          <a:p>
            <a:pPr marL="293688" indent="-293688" algn="ctr" defTabSz="941388">
              <a:buFont typeface="Monotype Sorts" charset="2"/>
              <a:buNone/>
            </a:pPr>
            <a:r>
              <a:rPr lang="tr-TR" altLang="en-US" sz="4200" dirty="0" smtClean="0">
                <a:solidFill>
                  <a:srgbClr val="FFFF00"/>
                </a:solidFill>
              </a:rPr>
              <a:t>  </a:t>
            </a:r>
            <a:endParaRPr lang="tr-TR" altLang="en-US" sz="4200" dirty="0" smtClean="0">
              <a:solidFill>
                <a:srgbClr val="FFFF00"/>
              </a:solidFill>
            </a:endParaRPr>
          </a:p>
          <a:p>
            <a:pPr marL="293688" indent="-293688" algn="ctr" defTabSz="941388">
              <a:buFont typeface="Monotype Sorts" charset="2"/>
              <a:buNone/>
            </a:pPr>
            <a:endParaRPr lang="tr-TR" altLang="en-US" sz="4200" dirty="0" smtClean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68" y="1131032"/>
            <a:ext cx="3960440" cy="59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9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General </a:t>
            </a:r>
            <a:r>
              <a:rPr lang="tr-TR" altLang="tr-TR" dirty="0" err="1">
                <a:latin typeface="Comic Sans MS" charset="0"/>
                <a:ea typeface="Comic Sans MS" charset="0"/>
                <a:cs typeface="Comic Sans MS" charset="0"/>
              </a:rPr>
              <a:t>information</a:t>
            </a:r>
            <a:r>
              <a:rPr lang="tr-TR" altLang="tr-TR" dirty="0">
                <a:latin typeface="Comic Sans MS" charset="0"/>
                <a:ea typeface="Comic Sans MS" charset="0"/>
                <a:cs typeface="Comic Sans MS" charset="0"/>
              </a:rPr>
              <a:t> 4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Many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systemic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may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affect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or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they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can be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with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disease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Therefore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symptoms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signs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not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related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to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kidney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may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be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helpful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in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the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differential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diagnosis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27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>
                <a:solidFill>
                  <a:schemeClr val="bg1"/>
                </a:solidFill>
                <a:latin typeface="Times New Roman Tur" charset="-94"/>
              </a:rPr>
              <a:t>www.tekinakpolat.com</a:t>
            </a:r>
            <a:endParaRPr lang="tr-TR" altLang="tr-TR" dirty="0">
              <a:solidFill>
                <a:schemeClr val="bg1"/>
              </a:solidFill>
              <a:latin typeface="Times New Roman Tur" charset="-94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Comic Sans MS" charset="-94"/>
              </a:rPr>
              <a:t>Plan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792" y="1371600"/>
            <a:ext cx="9004300" cy="4806950"/>
          </a:xfrm>
        </p:spPr>
        <p:txBody>
          <a:bodyPr/>
          <a:lstStyle/>
          <a:p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General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information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Signs</a:t>
            </a:r>
            <a:r>
              <a:rPr lang="tr-TR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tr-TR" sz="28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symptoms</a:t>
            </a:r>
            <a:endParaRPr lang="en-US" sz="28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History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 smtClean="0">
                <a:latin typeface="Comic Sans MS" charset="0"/>
                <a:ea typeface="Comic Sans MS" charset="0"/>
                <a:cs typeface="Comic Sans MS" charset="0"/>
              </a:rPr>
              <a:t>taking</a:t>
            </a:r>
            <a:endParaRPr lang="tr-TR" sz="28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Physical</a:t>
            </a:r>
            <a:r>
              <a:rPr lang="tr-TR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examination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 smtClean="0">
                <a:latin typeface="Comic Sans MS" charset="0"/>
                <a:ea typeface="Comic Sans MS" charset="0"/>
                <a:cs typeface="Comic Sans MS" charset="0"/>
              </a:rPr>
              <a:t>Nephrologic</a:t>
            </a:r>
            <a:r>
              <a:rPr lang="tr-TR" sz="28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diseases</a:t>
            </a:r>
            <a:endParaRPr lang="tr-TR" sz="2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tr-TR" sz="2800" dirty="0" err="1">
                <a:latin typeface="Comic Sans MS" charset="0"/>
                <a:ea typeface="Comic Sans MS" charset="0"/>
                <a:cs typeface="Comic Sans MS" charset="0"/>
              </a:rPr>
              <a:t>Summary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93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altLang="tr-TR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 Tur" charset="-9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altLang="tr-TR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 Tur" charset="-94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is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is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C:\Office97\Templates\Blank Presentation.pot</Template>
  <TotalTime>7325</TotalTime>
  <Words>2267</Words>
  <Application>Microsoft Office PowerPoint</Application>
  <PresentationFormat>Özel</PresentationFormat>
  <Paragraphs>455</Paragraphs>
  <Slides>78</Slides>
  <Notes>43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78</vt:i4>
      </vt:variant>
    </vt:vector>
  </HeadingPairs>
  <TitlesOfParts>
    <vt:vector size="85" baseType="lpstr">
      <vt:lpstr>Arial</vt:lpstr>
      <vt:lpstr>Comic Sans MS</vt:lpstr>
      <vt:lpstr>Monotype Sorts</vt:lpstr>
      <vt:lpstr>Times New Roman</vt:lpstr>
      <vt:lpstr>Times New Roman Tur</vt:lpstr>
      <vt:lpstr>Blank Presentation</vt:lpstr>
      <vt:lpstr>Acrobat Document</vt:lpstr>
      <vt:lpstr>TAKING HISTORY, SIGNS, SYMPTOMS AND PHYSICAL EXAMINATION IN KIDNEY DISEASES</vt:lpstr>
      <vt:lpstr>Plan</vt:lpstr>
      <vt:lpstr>General information 1</vt:lpstr>
      <vt:lpstr>General information 2</vt:lpstr>
      <vt:lpstr>General information 3</vt:lpstr>
      <vt:lpstr>Sign and symptoms 1</vt:lpstr>
      <vt:lpstr>Sign and symptoms 2</vt:lpstr>
      <vt:lpstr>General information 4</vt:lpstr>
      <vt:lpstr>Plan</vt:lpstr>
      <vt:lpstr>Abdominal pain</vt:lpstr>
      <vt:lpstr>Flank pain 1</vt:lpstr>
      <vt:lpstr>Flank pain 2</vt:lpstr>
      <vt:lpstr>Poliuria</vt:lpstr>
      <vt:lpstr>Nocturia 1</vt:lpstr>
      <vt:lpstr>Nocturia 2</vt:lpstr>
      <vt:lpstr>Frequent urination/dysuria 1</vt:lpstr>
      <vt:lpstr>Frequent urination/dysuria 2</vt:lpstr>
      <vt:lpstr>Frequent urination/dysuria 3</vt:lpstr>
      <vt:lpstr>Hematuria 1</vt:lpstr>
      <vt:lpstr>PowerPoint Sunusu</vt:lpstr>
      <vt:lpstr>PowerPoint Sunusu</vt:lpstr>
      <vt:lpstr>Hematuria 2</vt:lpstr>
      <vt:lpstr>Hematuria 3</vt:lpstr>
      <vt:lpstr>Edema 1</vt:lpstr>
      <vt:lpstr>Edema 2</vt:lpstr>
      <vt:lpstr>Edema 3</vt:lpstr>
      <vt:lpstr>Edema 4</vt:lpstr>
      <vt:lpstr>Edema 5</vt:lpstr>
      <vt:lpstr>Hypertension</vt:lpstr>
      <vt:lpstr>Urine colour changes 1</vt:lpstr>
      <vt:lpstr>Urine colour changes 2</vt:lpstr>
      <vt:lpstr>Urine colour changes 3</vt:lpstr>
      <vt:lpstr>Oliguria-Anuria 1</vt:lpstr>
      <vt:lpstr>Oliguria-Anuria 2</vt:lpstr>
      <vt:lpstr>Uremic signs</vt:lpstr>
      <vt:lpstr>Abdominal mass 1</vt:lpstr>
      <vt:lpstr>Abdominal mass 2</vt:lpstr>
      <vt:lpstr>Other signs and symptoms 1</vt:lpstr>
      <vt:lpstr>Other signs and symptoms 2</vt:lpstr>
      <vt:lpstr>Plan</vt:lpstr>
      <vt:lpstr>General information</vt:lpstr>
      <vt:lpstr>Why do we need history?</vt:lpstr>
      <vt:lpstr>Patient doctor relationships</vt:lpstr>
      <vt:lpstr>Basic principles of History taking 1</vt:lpstr>
      <vt:lpstr>Basic principles of History taking 2</vt:lpstr>
      <vt:lpstr>Questions must be asked 1</vt:lpstr>
      <vt:lpstr>Questions must be asked 2</vt:lpstr>
      <vt:lpstr>Questions must be asked (woman)</vt:lpstr>
      <vt:lpstr>Questions must be asked (man)</vt:lpstr>
      <vt:lpstr>Taking history</vt:lpstr>
      <vt:lpstr>Plan</vt:lpstr>
      <vt:lpstr>Physical examination </vt:lpstr>
      <vt:lpstr>Urinary system</vt:lpstr>
      <vt:lpstr>Important aspects of PE 1 </vt:lpstr>
      <vt:lpstr>Important aspects of PE 2 </vt:lpstr>
      <vt:lpstr>Inspection </vt:lpstr>
      <vt:lpstr>Palpation </vt:lpstr>
      <vt:lpstr>Percussion </vt:lpstr>
      <vt:lpstr>Oscultation </vt:lpstr>
      <vt:lpstr>Important aspects of PE 2 </vt:lpstr>
      <vt:lpstr>HYPOVOLEMIA  SIGNS AND SYMPTOMS 1</vt:lpstr>
      <vt:lpstr>HYPOVOLEMIA   SIGNS AND SYMPTOMS 2</vt:lpstr>
      <vt:lpstr>Symptoms and Signs</vt:lpstr>
      <vt:lpstr>Hypervolemia</vt:lpstr>
      <vt:lpstr>HYPERVOLEMIA  SIGNS AND SYMPTOMS 1</vt:lpstr>
      <vt:lpstr>HYPERVOLEMIA  SIGNS AND SYMPTOMS 2</vt:lpstr>
      <vt:lpstr>HYPERVOLEMIA  SIGNS AND SYMPTOMS 3</vt:lpstr>
      <vt:lpstr>Hypertension</vt:lpstr>
      <vt:lpstr>PowerPoint Sunusu</vt:lpstr>
      <vt:lpstr>Systemic examination </vt:lpstr>
      <vt:lpstr>Plan</vt:lpstr>
      <vt:lpstr>Nephrologic diseases 1</vt:lpstr>
      <vt:lpstr>Nephrologic diseases 2</vt:lpstr>
      <vt:lpstr>Nephrologic diseases 3</vt:lpstr>
      <vt:lpstr>Nephrologic diseases 4</vt:lpstr>
      <vt:lpstr>Plan</vt:lpstr>
      <vt:lpstr>Summary </vt:lpstr>
      <vt:lpstr>www.tekinakpolat.con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 basıncı ölçüm cihazları ve  problemler</dc:title>
  <dc:creator>Mehmet Tekin Akpolat</dc:creator>
  <cp:lastModifiedBy>Mehmet Tekin Akpolat</cp:lastModifiedBy>
  <cp:revision>700</cp:revision>
  <cp:lastPrinted>2018-12-03T18:12:18Z</cp:lastPrinted>
  <dcterms:created xsi:type="dcterms:W3CDTF">1997-12-11T13:27:56Z</dcterms:created>
  <dcterms:modified xsi:type="dcterms:W3CDTF">2026-04-20T08:09:52Z</dcterms:modified>
</cp:coreProperties>
</file>