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1228" r:id="rId2"/>
    <p:sldId id="1387" r:id="rId3"/>
    <p:sldId id="1242" r:id="rId4"/>
    <p:sldId id="1248" r:id="rId5"/>
    <p:sldId id="1249" r:id="rId6"/>
    <p:sldId id="1231" r:id="rId7"/>
    <p:sldId id="1232" r:id="rId8"/>
    <p:sldId id="1250" r:id="rId9"/>
    <p:sldId id="1388" r:id="rId10"/>
    <p:sldId id="1375" r:id="rId11"/>
    <p:sldId id="1257" r:id="rId12"/>
    <p:sldId id="1411" r:id="rId13"/>
    <p:sldId id="1260" r:id="rId14"/>
    <p:sldId id="1263" r:id="rId15"/>
    <p:sldId id="1264" r:id="rId16"/>
    <p:sldId id="1267" r:id="rId17"/>
    <p:sldId id="1268" r:id="rId18"/>
    <p:sldId id="1270" r:id="rId19"/>
    <p:sldId id="1271" r:id="rId20"/>
    <p:sldId id="1272" r:id="rId21"/>
    <p:sldId id="1273" r:id="rId22"/>
    <p:sldId id="1274" r:id="rId23"/>
    <p:sldId id="1276" r:id="rId24"/>
    <p:sldId id="1277" r:id="rId25"/>
    <p:sldId id="1278" r:id="rId26"/>
    <p:sldId id="1279" r:id="rId27"/>
    <p:sldId id="1280" r:id="rId28"/>
    <p:sldId id="1281" r:id="rId29"/>
    <p:sldId id="1282" r:id="rId30"/>
    <p:sldId id="1283" r:id="rId31"/>
    <p:sldId id="1403" r:id="rId32"/>
    <p:sldId id="1315" r:id="rId33"/>
    <p:sldId id="1287" r:id="rId34"/>
    <p:sldId id="1408" r:id="rId35"/>
    <p:sldId id="1285" r:id="rId36"/>
    <p:sldId id="1148" r:id="rId37"/>
    <p:sldId id="1289" r:id="rId38"/>
    <p:sldId id="1290" r:id="rId39"/>
    <p:sldId id="1149" r:id="rId40"/>
    <p:sldId id="1385" r:id="rId41"/>
    <p:sldId id="1323" r:id="rId42"/>
    <p:sldId id="1353" r:id="rId43"/>
    <p:sldId id="1324" r:id="rId44"/>
    <p:sldId id="1360" r:id="rId45"/>
    <p:sldId id="1361" r:id="rId46"/>
    <p:sldId id="1328" r:id="rId47"/>
    <p:sldId id="1331" r:id="rId48"/>
    <p:sldId id="1329" r:id="rId49"/>
    <p:sldId id="1330" r:id="rId50"/>
    <p:sldId id="1372" r:id="rId51"/>
    <p:sldId id="1414" r:id="rId52"/>
    <p:sldId id="1415" r:id="rId53"/>
    <p:sldId id="1416" r:id="rId54"/>
    <p:sldId id="1417" r:id="rId55"/>
    <p:sldId id="1418" r:id="rId56"/>
    <p:sldId id="1419" r:id="rId57"/>
    <p:sldId id="1420" r:id="rId58"/>
    <p:sldId id="1421" r:id="rId59"/>
    <p:sldId id="1422" r:id="rId60"/>
    <p:sldId id="1423" r:id="rId61"/>
    <p:sldId id="1424" r:id="rId62"/>
    <p:sldId id="1425" r:id="rId63"/>
    <p:sldId id="1426" r:id="rId64"/>
    <p:sldId id="1427" r:id="rId65"/>
    <p:sldId id="1428" r:id="rId66"/>
    <p:sldId id="1429" r:id="rId67"/>
    <p:sldId id="1430" r:id="rId68"/>
    <p:sldId id="1431" r:id="rId69"/>
    <p:sldId id="1432" r:id="rId70"/>
    <p:sldId id="1433" r:id="rId71"/>
    <p:sldId id="1386" r:id="rId72"/>
    <p:sldId id="1319" r:id="rId73"/>
    <p:sldId id="1320" r:id="rId74"/>
    <p:sldId id="1321" r:id="rId75"/>
    <p:sldId id="1322" r:id="rId76"/>
    <p:sldId id="1389" r:id="rId77"/>
    <p:sldId id="1150" r:id="rId78"/>
    <p:sldId id="1434" r:id="rId79"/>
  </p:sldIdLst>
  <p:sldSz cx="10591800" cy="7086600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  <a:srgbClr val="FF0000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31" autoAdjust="0"/>
    <p:restoredTop sz="68887" autoAdjust="0"/>
  </p:normalViewPr>
  <p:slideViewPr>
    <p:cSldViewPr>
      <p:cViewPr varScale="1">
        <p:scale>
          <a:sx n="77" d="100"/>
          <a:sy n="77" d="100"/>
        </p:scale>
        <p:origin x="1980" y="78"/>
      </p:cViewPr>
      <p:guideLst/>
    </p:cSldViewPr>
  </p:slideViewPr>
  <p:outlineViewPr>
    <p:cViewPr>
      <p:scale>
        <a:sx n="33" d="100"/>
        <a:sy n="33" d="100"/>
      </p:scale>
      <p:origin x="0" y="-34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-94"/>
              </a:defRPr>
            </a:lvl1pPr>
          </a:lstStyle>
          <a:p>
            <a:fld id="{A5D61548-73A0-BB45-8A9E-ED8F553AFDC8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9529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8363" y="687388"/>
            <a:ext cx="512127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text styles</a:t>
            </a:r>
          </a:p>
          <a:p>
            <a:pPr lvl="1"/>
            <a:r>
              <a:rPr lang="tr-TR" altLang="tr-TR"/>
              <a:t>Second level</a:t>
            </a:r>
          </a:p>
          <a:p>
            <a:pPr lvl="2"/>
            <a:r>
              <a:rPr lang="tr-TR" altLang="tr-TR"/>
              <a:t>Third level</a:t>
            </a:r>
          </a:p>
          <a:p>
            <a:pPr lvl="3"/>
            <a:r>
              <a:rPr lang="tr-TR" altLang="tr-TR"/>
              <a:t>Fourth level</a:t>
            </a:r>
          </a:p>
          <a:p>
            <a:pPr lvl="4"/>
            <a:r>
              <a:rPr lang="tr-TR" altLang="tr-TR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-94"/>
              </a:defRPr>
            </a:lvl1pPr>
          </a:lstStyle>
          <a:p>
            <a:fld id="{E0279CE0-637D-B745-8EF8-AF803EAA1F42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36327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charset="-9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charset="-9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charset="-9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charset="-9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charset="-94"/>
              </a:defRPr>
            </a:lvl9pPr>
          </a:lstStyle>
          <a:p>
            <a:fld id="{75B2C7B1-F828-489B-A91A-9404B52BCC07}" type="slidenum">
              <a:rPr lang="tr-TR" altLang="en-US" sz="1200" smtClean="0">
                <a:latin typeface="Times New Roman" pitchFamily="18" charset="0"/>
              </a:rPr>
              <a:pPr/>
              <a:t>1</a:t>
            </a:fld>
            <a:endParaRPr lang="tr-TR" alt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1155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 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9CE0-637D-B745-8EF8-AF803EAA1F42}" type="slidenum">
              <a:rPr lang="tr-TR" altLang="tr-TR" smtClean="0"/>
              <a:pPr/>
              <a:t>19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87124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E59C2-2C93-0041-8EE4-9F356AFD9916}" type="slidenum">
              <a:rPr lang="tr-TR" altLang="en-US"/>
              <a:pPr>
                <a:defRPr/>
              </a:pPr>
              <a:t>20</a:t>
            </a:fld>
            <a:endParaRPr lang="tr-TR" altLang="en-US">
              <a:latin typeface="Times New Roman Tur" charset="0"/>
            </a:endParaRPr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3613" y="750888"/>
            <a:ext cx="4932362" cy="3300412"/>
          </a:xfrm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</p:spPr>
        <p:txBody>
          <a:bodyPr/>
          <a:lstStyle/>
          <a:p>
            <a:pPr>
              <a:defRPr/>
            </a:pPr>
            <a:r>
              <a:rPr lang="tr-TR" altLang="en-US"/>
              <a:t>Urinary sediment cells. (a) Isomorphic non–glomerular erythrocytes. The arrows indicate the so–called crenated erythrocytes, which are a frequent finding in non–glomerular hematuria. </a:t>
            </a:r>
          </a:p>
        </p:txBody>
      </p:sp>
    </p:spTree>
    <p:extLst>
      <p:ext uri="{BB962C8B-B14F-4D97-AF65-F5344CB8AC3E}">
        <p14:creationId xmlns:p14="http://schemas.microsoft.com/office/powerpoint/2010/main" val="1395738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65B84F-08A9-424B-B70D-46654A54148D}" type="slidenum">
              <a:rPr lang="tr-TR" altLang="en-US"/>
              <a:pPr>
                <a:defRPr/>
              </a:pPr>
              <a:t>21</a:t>
            </a:fld>
            <a:endParaRPr lang="tr-TR" altLang="en-US">
              <a:latin typeface="Times New Roman Tur" charset="0"/>
            </a:endParaRPr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3613" y="750888"/>
            <a:ext cx="4932362" cy="3300412"/>
          </a:xfrm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</p:spPr>
        <p:txBody>
          <a:bodyPr/>
          <a:lstStyle/>
          <a:p>
            <a:pPr>
              <a:defRPr/>
            </a:pPr>
            <a:r>
              <a:rPr lang="tr-TR" altLang="en-US"/>
              <a:t>(b) Dysmorphic glomerular erythrocytes. The dysmorphism is mainly due to irregularities of the cell membrane (phase contrast microscopy, original magnification ×400). Inset: Acanthocytes. A ring–formed cell body with one or more blebs of different size and shape. These cells are the most reliable marker of a glomerular bleeding (phase contrast microscopy, original magnification ×400).</a:t>
            </a:r>
          </a:p>
        </p:txBody>
      </p:sp>
    </p:spTree>
    <p:extLst>
      <p:ext uri="{BB962C8B-B14F-4D97-AF65-F5344CB8AC3E}">
        <p14:creationId xmlns:p14="http://schemas.microsoft.com/office/powerpoint/2010/main" val="1665402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9CE0-637D-B745-8EF8-AF803EAA1F42}" type="slidenum">
              <a:rPr lang="tr-TR" altLang="tr-TR" smtClean="0"/>
              <a:pPr/>
              <a:t>33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52226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36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54109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37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83077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9CE0-637D-B745-8EF8-AF803EAA1F42}" type="slidenum">
              <a:rPr lang="tr-TR" altLang="tr-TR" smtClean="0"/>
              <a:pPr/>
              <a:t>38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8665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39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790914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40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962445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en-US"/>
              <a:t> </a:t>
            </a:r>
            <a:endParaRPr lang="en-GB" altLang="en-US"/>
          </a:p>
          <a:p>
            <a:r>
              <a:rPr lang="tr-TR" altLang="en-US" b="1"/>
              <a:t> </a:t>
            </a:r>
            <a:endParaRPr lang="tr-TR" altLang="en-US"/>
          </a:p>
        </p:txBody>
      </p:sp>
      <p:sp>
        <p:nvSpPr>
          <p:cNvPr id="20483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556DDA9D-321E-445E-92A0-205562E0B9D5}" type="slidenum">
              <a:rPr lang="tr-TR" altLang="en-US" sz="1200">
                <a:latin typeface="Times New Roman" panose="02020603050405020304" pitchFamily="18" charset="0"/>
              </a:rPr>
              <a:pPr/>
              <a:t>41</a:t>
            </a:fld>
            <a:endParaRPr lang="tr-TR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2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2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691888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1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78600E6B-E217-44B5-90BB-2C2601F96B61}" type="slidenum">
              <a:rPr lang="tr-TR" altLang="en-US" sz="1200">
                <a:latin typeface="Times New Roman" panose="02020603050405020304" pitchFamily="18" charset="0"/>
              </a:rPr>
              <a:pPr/>
              <a:t>43</a:t>
            </a:fld>
            <a:endParaRPr lang="tr-TR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90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en-US"/>
          </a:p>
          <a:p>
            <a:endParaRPr lang="tr-TR" altLang="en-US"/>
          </a:p>
        </p:txBody>
      </p:sp>
      <p:sp>
        <p:nvSpPr>
          <p:cNvPr id="2765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FED0A988-C06E-4984-A76A-45AFC4166C19}" type="slidenum">
              <a:rPr lang="tr-TR" altLang="en-US" sz="1200" smtClean="0">
                <a:latin typeface="Times New Roman" panose="02020603050405020304" pitchFamily="18" charset="0"/>
              </a:rPr>
              <a:pPr/>
              <a:t>44</a:t>
            </a:fld>
            <a:endParaRPr lang="tr-TR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2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D89EE76E-B7FC-4B78-B9FE-0A8DC8C7A0C3}" type="slidenum">
              <a:rPr lang="tr-TR" altLang="en-US" sz="1200" smtClean="0">
                <a:latin typeface="Times New Roman" panose="02020603050405020304" pitchFamily="18" charset="0"/>
              </a:rPr>
              <a:pPr/>
              <a:t>45</a:t>
            </a:fld>
            <a:endParaRPr lang="tr-TR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37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51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251648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52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607758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53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866217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54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746902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55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663741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56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173562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57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3387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3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53765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58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541762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59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754479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60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904632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63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751801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64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74649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5EEC6-3DB1-3B47-AE62-5F94AE146450}" type="slidenum">
              <a:rPr lang="tr-TR" altLang="tr-TR"/>
              <a:pPr/>
              <a:t>65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2163" y="801688"/>
            <a:ext cx="5273675" cy="3527425"/>
          </a:xfrm>
          <a:ln/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013819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42ED68A9-485F-4697-9BFB-7602BF843BC5}" type="slidenum">
              <a:rPr lang="tr-TR" altLang="tr-TR" sz="1200">
                <a:latin typeface="Times New Roman" panose="02020603050405020304" pitchFamily="18" charset="0"/>
              </a:rPr>
              <a:pPr/>
              <a:t>69</a:t>
            </a:fld>
            <a:endParaRPr lang="tr-TR" altLang="tr-TR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0397297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70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596793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71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983588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76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408475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4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4546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77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9298082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9AF4F30D-000D-4A8A-A020-F30BD466F1C3}" type="slidenum">
              <a:rPr lang="tr-TR" altLang="en-US" sz="1200" smtClean="0">
                <a:latin typeface="Times New Roman" panose="02020603050405020304" pitchFamily="18" charset="0"/>
              </a:rPr>
              <a:pPr/>
              <a:t>78</a:t>
            </a:fld>
            <a:endParaRPr lang="tr-TR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1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591154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6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1060729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Böbrek taşı</a:t>
            </a:r>
          </a:p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1799489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8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95695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9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7256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323975" y="1160463"/>
            <a:ext cx="7943850" cy="24669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323975" y="3722688"/>
            <a:ext cx="7943850" cy="17097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FFA77-B9C4-4043-BDEB-2E4AB0C3A17A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0067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F9C4-F5BB-7047-83AE-EDFA972E4A72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69676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7829550" y="190500"/>
            <a:ext cx="2251075" cy="5676900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076325" y="190500"/>
            <a:ext cx="6600825" cy="5676900"/>
          </a:xfrm>
        </p:spPr>
        <p:txBody>
          <a:bodyPr vert="eaVert"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38D67-61AD-0344-B632-D6400A95D3A8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84678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6325" y="190500"/>
            <a:ext cx="9004300" cy="1181100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1076325" y="1616075"/>
            <a:ext cx="4425950" cy="42513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sim Yer Tutucusu 3"/>
          <p:cNvSpPr>
            <a:spLocks noGrp="1"/>
          </p:cNvSpPr>
          <p:nvPr>
            <p:ph type="clipArt" sz="half" idx="2"/>
          </p:nvPr>
        </p:nvSpPr>
        <p:spPr>
          <a:xfrm>
            <a:off x="5654675" y="1616075"/>
            <a:ext cx="4425950" cy="4251325"/>
          </a:xfrm>
        </p:spPr>
        <p:txBody>
          <a:bodyPr/>
          <a:lstStyle/>
          <a:p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793750" y="6456363"/>
            <a:ext cx="2206625" cy="473075"/>
          </a:xfrm>
        </p:spPr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>
          <a:xfrm>
            <a:off x="3619500" y="6456363"/>
            <a:ext cx="3352800" cy="473075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7591425" y="6456363"/>
            <a:ext cx="2206625" cy="473075"/>
          </a:xfrm>
        </p:spPr>
        <p:txBody>
          <a:bodyPr/>
          <a:lstStyle>
            <a:lvl1pPr>
              <a:defRPr/>
            </a:lvl1pPr>
          </a:lstStyle>
          <a:p>
            <a:fld id="{FBE7CC0C-892D-E642-8F4E-E62901E92F11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458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C131C-1FD1-D44E-AE55-4C357626100E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5159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1766888"/>
            <a:ext cx="9136062" cy="294798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4741863"/>
            <a:ext cx="9136062" cy="15509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76782-4F98-2F4D-980B-BEAF06959BED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0854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076325" y="1616075"/>
            <a:ext cx="4425950" cy="42513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654675" y="1616075"/>
            <a:ext cx="4425950" cy="42513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4C176-7742-6348-ADDF-22F2B26373A1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9103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30250" y="377825"/>
            <a:ext cx="9134475" cy="1370013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30250" y="1736725"/>
            <a:ext cx="4479925" cy="852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730250" y="2589213"/>
            <a:ext cx="4479925" cy="38068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362575" y="1736725"/>
            <a:ext cx="4502150" cy="852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362575" y="2589213"/>
            <a:ext cx="4502150" cy="38068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D314A-2134-434F-A466-E7A29AFF9DB1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0660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12645-F59C-354A-AF80-DE9D1891E57B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0838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69377-BD7D-614D-8EA3-7A0644DE8B72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820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30250" y="473075"/>
            <a:ext cx="3414713" cy="16525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02150" y="1020763"/>
            <a:ext cx="5362575" cy="5035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30250" y="2125663"/>
            <a:ext cx="3414713" cy="3938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36B8A-4653-D44D-A242-CBBEE90EB33D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6614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30250" y="473075"/>
            <a:ext cx="3414713" cy="16525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4502150" y="1020763"/>
            <a:ext cx="5362575" cy="5035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30250" y="2125663"/>
            <a:ext cx="3414713" cy="3938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1FD7A-4B44-1E4D-B32E-C77423520B3F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8060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>
                <a:gamma/>
                <a:shade val="0"/>
                <a:invGamma/>
              </a:srgbClr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6325" y="190500"/>
            <a:ext cx="90043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600" tIns="50800" rIns="1016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6325" y="1616075"/>
            <a:ext cx="9004300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text styles</a:t>
            </a:r>
          </a:p>
          <a:p>
            <a:pPr lvl="1"/>
            <a:r>
              <a:rPr lang="tr-TR" altLang="tr-TR"/>
              <a:t>Second level</a:t>
            </a:r>
          </a:p>
          <a:p>
            <a:pPr lvl="2"/>
            <a:r>
              <a:rPr lang="tr-TR" altLang="tr-TR"/>
              <a:t>Third level</a:t>
            </a:r>
          </a:p>
          <a:p>
            <a:pPr lvl="3"/>
            <a:r>
              <a:rPr lang="tr-TR" altLang="tr-TR"/>
              <a:t>Fourth level</a:t>
            </a:r>
          </a:p>
          <a:p>
            <a:pPr lvl="4"/>
            <a:r>
              <a:rPr lang="tr-TR" altLang="tr-T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3750" y="6456363"/>
            <a:ext cx="22066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lvl1pPr defTabSz="1009650">
              <a:defRPr sz="15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19500" y="6456363"/>
            <a:ext cx="3352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lvl1pPr algn="ctr" defTabSz="1009650">
              <a:defRPr sz="1500">
                <a:effectLst/>
                <a:latin typeface="Times New Roman" charset="-94"/>
              </a:defRPr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1425" y="6456363"/>
            <a:ext cx="22066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lvl1pPr algn="r" defTabSz="1009650">
              <a:defRPr sz="1500">
                <a:effectLst/>
                <a:latin typeface="Times New Roman" charset="-94"/>
              </a:defRPr>
            </a:lvl1pPr>
          </a:lstStyle>
          <a:p>
            <a:fld id="{0F6B0755-B62E-8042-A1A7-401430918731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1009650" rtl="0" eaLnBrk="0" fontAlgn="base" hangingPunct="0">
        <a:spcBef>
          <a:spcPct val="0"/>
        </a:spcBef>
        <a:spcAft>
          <a:spcPct val="0"/>
        </a:spcAft>
        <a:defRPr sz="54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2pPr>
      <a:lvl3pPr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3pPr>
      <a:lvl4pPr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4pPr>
      <a:lvl5pPr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5pPr>
      <a:lvl6pPr marL="457200"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6pPr>
      <a:lvl7pPr marL="914400"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7pPr>
      <a:lvl8pPr marL="1371600"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8pPr>
      <a:lvl9pPr marL="1828800"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9pPr>
    </p:titleStyle>
    <p:bodyStyle>
      <a:lvl1pPr marL="379413" indent="-379413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FFFF00"/>
        </a:buClr>
        <a:buSzPct val="89000"/>
        <a:buFont typeface="Monotype Sorts" charset="2"/>
        <a:buChar char="l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820738" indent="-315913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FFFF00"/>
        </a:buClr>
        <a:buSzPct val="89000"/>
        <a:buChar char="–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262063" indent="-252413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768475" indent="-254000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2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273300" indent="-252413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2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590550"/>
            <a:ext cx="9967913" cy="1181100"/>
          </a:xfrm>
        </p:spPr>
        <p:txBody>
          <a:bodyPr/>
          <a:lstStyle/>
          <a:p>
            <a:r>
              <a:rPr lang="tr-TR" altLang="en-US" sz="4000" dirty="0">
                <a:latin typeface="Comic Sans MS" pitchFamily="66" charset="0"/>
              </a:rPr>
              <a:t>BÖBREK HASTALIKLARI BELİRTİ VE BULGULAR, ÖYKÜ </a:t>
            </a:r>
            <a:r>
              <a:rPr lang="tr-TR" altLang="en-US" sz="4000" dirty="0" smtClean="0">
                <a:latin typeface="Comic Sans MS" pitchFamily="66" charset="0"/>
              </a:rPr>
              <a:t>ALMA VE </a:t>
            </a:r>
            <a:r>
              <a:rPr lang="tr-TR" altLang="en-US" sz="4000" smtClean="0">
                <a:latin typeface="Comic Sans MS" pitchFamily="66" charset="0"/>
              </a:rPr>
              <a:t>FİZİK MUAYENE</a:t>
            </a:r>
            <a:endParaRPr lang="tr-TR" altLang="en-US" sz="4000" dirty="0">
              <a:latin typeface="Comic Sans MS" pitchFamily="66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750" y="2247900"/>
            <a:ext cx="9004300" cy="4251325"/>
          </a:xfrm>
        </p:spPr>
        <p:txBody>
          <a:bodyPr/>
          <a:lstStyle/>
          <a:p>
            <a:pPr algn="ctr">
              <a:buFont typeface="Monotype Sorts" charset="2"/>
              <a:buNone/>
            </a:pPr>
            <a:r>
              <a:rPr lang="tr-TR" altLang="en-US" dirty="0">
                <a:latin typeface="Comic Sans MS" pitchFamily="66" charset="0"/>
              </a:rPr>
              <a:t>Prof. Dr. Tekin AKPOLAT</a:t>
            </a:r>
          </a:p>
          <a:p>
            <a:pPr algn="ctr">
              <a:buFont typeface="Monotype Sorts" charset="2"/>
              <a:buNone/>
            </a:pPr>
            <a:r>
              <a:rPr lang="tr-TR" altLang="en-US" dirty="0">
                <a:latin typeface="Comic Sans MS" pitchFamily="66" charset="0"/>
              </a:rPr>
              <a:t>Liv </a:t>
            </a:r>
            <a:r>
              <a:rPr lang="tr-TR" altLang="en-US" dirty="0" err="1">
                <a:latin typeface="Comic Sans MS" pitchFamily="66" charset="0"/>
              </a:rPr>
              <a:t>Hospital</a:t>
            </a:r>
            <a:r>
              <a:rPr lang="tr-TR" altLang="en-US" dirty="0">
                <a:latin typeface="Comic Sans MS" pitchFamily="66" charset="0"/>
              </a:rPr>
              <a:t>-İSTANBUL</a:t>
            </a:r>
          </a:p>
          <a:p>
            <a:pPr algn="ctr">
              <a:buFont typeface="Monotype Sorts" charset="2"/>
              <a:buNone/>
            </a:pPr>
            <a:r>
              <a:rPr lang="tr-TR" altLang="en-US" dirty="0">
                <a:latin typeface="Comic Sans MS" pitchFamily="66" charset="0"/>
              </a:rPr>
              <a:t>İstinye Üniversitesi Tıp Fakültesi</a:t>
            </a:r>
          </a:p>
          <a:p>
            <a:pPr algn="ctr">
              <a:buFont typeface="Monotype Sorts" charset="2"/>
              <a:buNone/>
            </a:pPr>
            <a:r>
              <a:rPr lang="tr-TR" altLang="en-US" dirty="0" smtClean="0">
                <a:latin typeface="Comic Sans MS" pitchFamily="66" charset="0"/>
              </a:rPr>
              <a:t>2025-2026</a:t>
            </a:r>
            <a:endParaRPr lang="tr-TR" altLang="en-US" dirty="0">
              <a:latin typeface="Comic Sans MS" pitchFamily="66" charset="0"/>
            </a:endParaRPr>
          </a:p>
          <a:p>
            <a:pPr algn="ctr">
              <a:buFont typeface="Monotype Sorts" charset="2"/>
              <a:buNone/>
            </a:pPr>
            <a:r>
              <a:rPr lang="tr-TR" altLang="en-US" dirty="0">
                <a:solidFill>
                  <a:srgbClr val="FFFF00"/>
                </a:solidFill>
                <a:latin typeface="Comic Sans MS" pitchFamily="66" charset="0"/>
              </a:rPr>
              <a:t>www.tekinakpolat.com</a:t>
            </a:r>
          </a:p>
          <a:p>
            <a:pPr algn="ctr">
              <a:buFont typeface="Monotype Sorts" charset="2"/>
              <a:buNone/>
            </a:pPr>
            <a:endParaRPr lang="tr-TR" altLang="en-US" dirty="0">
              <a:latin typeface="Comic Sans MS" pitchFamily="66" charset="0"/>
            </a:endParaRPr>
          </a:p>
        </p:txBody>
      </p:sp>
      <p:pic>
        <p:nvPicPr>
          <p:cNvPr id="13316" name="Picture 6" descr="https://encrypted-tbn0.gstatic.com/images?q=tbn:ANd9GcRAYcEN429V7jCAWWVWfiAQe6EQwS9p79gy7mAXTS7ZTSELGx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400550"/>
            <a:ext cx="237648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C:\Users\tekin.akpolat\Desktop\hepsison\onemliler\kongre nefroloji 2017\istinye universite logo s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4400550"/>
            <a:ext cx="22145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8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omic Sans MS" panose="030F0702030302020204" pitchFamily="66" charset="0"/>
              </a:rPr>
              <a:t>Karın </a:t>
            </a:r>
            <a:r>
              <a:rPr lang="en-US" altLang="en-US" dirty="0" err="1">
                <a:latin typeface="Comic Sans MS" panose="030F0702030302020204" pitchFamily="66" charset="0"/>
              </a:rPr>
              <a:t>ağrısı</a:t>
            </a: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1076325" y="1344613"/>
            <a:ext cx="9004300" cy="4251325"/>
          </a:xfrm>
        </p:spPr>
        <p:txBody>
          <a:bodyPr/>
          <a:lstStyle/>
          <a:p>
            <a:r>
              <a:rPr lang="tr-TR" altLang="en-US" sz="2400" dirty="0">
                <a:latin typeface="Comic Sans MS" panose="030F0702030302020204" pitchFamily="66" charset="0"/>
              </a:rPr>
              <a:t>Yeri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Başlama yeri ve şekli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Karakteri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Süresi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Şiddeti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Yayılımı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İlerlemesi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Azaltan faktörler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Arttıran faktörler</a:t>
            </a:r>
          </a:p>
          <a:p>
            <a:r>
              <a:rPr lang="tr-TR" altLang="en-US" sz="2400" dirty="0">
                <a:latin typeface="Comic Sans MS" panose="030F0702030302020204" pitchFamily="66" charset="0"/>
              </a:rPr>
              <a:t>Nedeni</a:t>
            </a:r>
            <a:endParaRPr lang="en-US" alt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0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Böğür ağrısı 1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Akut ve nöbetler halinde olan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kolik veya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lomber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bölgede yerleşik şekilde olabilir.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kolik ayırıcı tanısında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biliyer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kolik,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appendisitis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divertikülit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irritabl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barsak sendromu, kas-iskelet sistemi ağrısı, idrar yolu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infeksiyonu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testiküler-skrotal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veya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labial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hastalıklar ve sistemik-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metabolik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hastalıklar (akut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intermittan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porfiria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Ailevi Akdeniz Ateşi, kurşun zehirlenmesi...) düşünülmelidir. </a:t>
            </a:r>
          </a:p>
        </p:txBody>
      </p:sp>
    </p:spTree>
    <p:extLst>
      <p:ext uri="{BB962C8B-B14F-4D97-AF65-F5344CB8AC3E}">
        <p14:creationId xmlns:p14="http://schemas.microsoft.com/office/powerpoint/2010/main" val="1986030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Böğür ağrısı 2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Böğür ağrısı böbrekten veya böbrek dışından kaynaklanabilir. Akut nefritler,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piyelonefrit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üriner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sistem tıkanması,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infarkt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hücreli kanser,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ven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trombozu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perinefritik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inflamasyon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gibi hastalıklar böbrek kaynaklı böğür ağrısı nedenleridir. </a:t>
            </a:r>
          </a:p>
        </p:txBody>
      </p:sp>
    </p:spTree>
    <p:extLst>
      <p:ext uri="{BB962C8B-B14F-4D97-AF65-F5344CB8AC3E}">
        <p14:creationId xmlns:p14="http://schemas.microsoft.com/office/powerpoint/2010/main" val="271218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Poliüri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Yetişkin bir hastanın günde 3 litrenin üstünde idrar çıkarmasına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poliüri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denir.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Poliüri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ile kaybedilen sıvı, hasta tarafından ağızdan veya damardan alındığı sürece tehlikeli değildir.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Poliüri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fazla ve hasta tarafından alınan sıvı yetersiz ise kısa sürede hipotansiyon ve şok gelişir.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Poliüri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yapan başlıca hastalıklar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solüt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diürezi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yapan nedenler (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glukozüri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mannitol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...), santral veya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nefrojenik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diyabetes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insipitus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psikojenik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polidipsidir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52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Noktüri 1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Gece idrar yapmadır. </a:t>
            </a:r>
          </a:p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Normal şartlarda gece oluşan idrar mesane kapasitesini geçmez. </a:t>
            </a:r>
          </a:p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Alışkanlık, uykusuzluk ve fazla sıvı alma gibi nedenlerle kişi gece idrara kalkabilir ama noktüri genellikle patolojiktir. </a:t>
            </a:r>
          </a:p>
        </p:txBody>
      </p:sp>
    </p:spTree>
    <p:extLst>
      <p:ext uri="{BB962C8B-B14F-4D97-AF65-F5344CB8AC3E}">
        <p14:creationId xmlns:p14="http://schemas.microsoft.com/office/powerpoint/2010/main" val="859332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Noktüri 2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>
                <a:latin typeface="Comic Sans MS" charset="0"/>
                <a:ea typeface="Comic Sans MS" charset="0"/>
                <a:cs typeface="Comic Sans MS" charset="0"/>
              </a:rPr>
              <a:t>Poliüri yapan nedenler, ödem oluşturan nedenler, kronik böbrek yetmezliği, mesane kapasitesinde azalma, irritasyon ve inflamasyon yapan durumlar veya mesanenin tam olarak boşaltılamadığı durumlar noktüriye yol açar.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>
                <a:latin typeface="Comic Sans MS" charset="0"/>
                <a:ea typeface="Comic Sans MS" charset="0"/>
                <a:cs typeface="Comic Sans MS" charset="0"/>
              </a:rPr>
              <a:t>Kronik böbrek yetmezliğinde hastanın ilk semptomunun noktüri olabileceği unutulmamalıdır.</a:t>
            </a:r>
          </a:p>
        </p:txBody>
      </p:sp>
    </p:spTree>
    <p:extLst>
      <p:ext uri="{BB962C8B-B14F-4D97-AF65-F5344CB8AC3E}">
        <p14:creationId xmlns:p14="http://schemas.microsoft.com/office/powerpoint/2010/main" val="972540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Dizüri, sık idrara çıkma 1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Ağrılı idrar yapma anlamına gelen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genellikle sık idrar yapma, hemen idrar yapma ihtiyacı (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urgency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) ve idrarın hepsini boşaltamama hissi ile birlikte bulunur.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Bu şikayetler genellikle bakteriyel sistit ve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üretritin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karakteristik belirtileridir.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Sık idrar yapma (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pollaküri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dizüriden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daha belirgindir ve bazen tek semptom olabilir. </a:t>
            </a:r>
          </a:p>
        </p:txBody>
      </p:sp>
    </p:spTree>
    <p:extLst>
      <p:ext uri="{BB962C8B-B14F-4D97-AF65-F5344CB8AC3E}">
        <p14:creationId xmlns:p14="http://schemas.microsoft.com/office/powerpoint/2010/main" val="148462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sık idrara çıkma 2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idrar yapmanın başında, sonunda veya tamamında olabilir.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kadınlarda erkeklere göre daha fazla karşılaşılan bir belirtidir.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kostovertebral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açı hassasiyeti, ateş ve böğür ağrısı ile birlikte ise üst idrar yolu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infeksiyonu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düşünülmelidir.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eksternal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ağrı,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vaginal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akıntı, kaşıntı ve rahatsızlık ile birlikte ise akla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vajinit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gelmelidir. </a:t>
            </a:r>
          </a:p>
        </p:txBody>
      </p:sp>
    </p:spTree>
    <p:extLst>
      <p:ext uri="{BB962C8B-B14F-4D97-AF65-F5344CB8AC3E}">
        <p14:creationId xmlns:p14="http://schemas.microsoft.com/office/powerpoint/2010/main" val="403862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sık idrara çıkma 3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Mesanenin kimyasal veya fiziksel hasarı da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ve sık idrara çıkmaya neden olabilir.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Postmenapozal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kadınlarda östrojen eksikliğine bağlı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atrofik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vajinit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nedeni olabilir.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Psikojenik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polidipsisi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(çok su içme) olan hastalarda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poliüri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vardır ve bu hastalar sık (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pollaküri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), ağrılı idrar yapabilir ve mesanenin boşalmadığını hissedebilirler.</a:t>
            </a:r>
          </a:p>
        </p:txBody>
      </p:sp>
    </p:spTree>
    <p:extLst>
      <p:ext uri="{BB962C8B-B14F-4D97-AF65-F5344CB8AC3E}">
        <p14:creationId xmlns:p14="http://schemas.microsoft.com/office/powerpoint/2010/main" val="184883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Hematüri 1</a:t>
            </a: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Mikroskopik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veya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makroskopik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olabilir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İdrarda bir mikroskop sahasında büyük büyütmede 3-4 eritrositten fazla eritrosit bulunmasına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denir.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Eritrositler böbreklerden veya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üriner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sistemin herhangi bir yerinden gelebileceği gibi sistemik bir hastalık veya pıhtılaşma bozukluklarına bağlı kanama sonucu da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olabilir.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İdrarda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ile birlikte silendir veya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proteinüri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varsa veya eritrositlerin yapısı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dismorfik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ise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parankimal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böbrek hastalığı düşünülmelidir.  </a:t>
            </a:r>
          </a:p>
        </p:txBody>
      </p:sp>
    </p:spTree>
    <p:extLst>
      <p:ext uri="{BB962C8B-B14F-4D97-AF65-F5344CB8AC3E}">
        <p14:creationId xmlns:p14="http://schemas.microsoft.com/office/powerpoint/2010/main" val="135786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enel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bilgiler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Belirti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ve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bulgular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Öykü 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alma</a:t>
            </a:r>
          </a:p>
          <a:p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Fizik muayene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Nefrolojik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hastalıklar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Özet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4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04_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230188"/>
            <a:ext cx="8351837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091" name="Text Box 3"/>
          <p:cNvSpPr txBox="1">
            <a:spLocks noChangeArrowheads="1"/>
          </p:cNvSpPr>
          <p:nvPr/>
        </p:nvSpPr>
        <p:spPr bwMode="auto">
          <a:xfrm>
            <a:off x="0" y="230188"/>
            <a:ext cx="3495675" cy="17399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altLang="en-US" sz="3600" b="1">
                <a:solidFill>
                  <a:srgbClr val="FFFF66"/>
                </a:solidFill>
                <a:latin typeface="Comic Sans MS" charset="0"/>
              </a:rPr>
              <a:t>İzomorfik non-glomerüler eritrositler</a:t>
            </a:r>
          </a:p>
        </p:txBody>
      </p:sp>
    </p:spTree>
    <p:extLst>
      <p:ext uri="{BB962C8B-B14F-4D97-AF65-F5344CB8AC3E}">
        <p14:creationId xmlns:p14="http://schemas.microsoft.com/office/powerpoint/2010/main" val="293833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04_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230188"/>
            <a:ext cx="8351837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3139" name="Text Box 3"/>
          <p:cNvSpPr txBox="1">
            <a:spLocks noChangeArrowheads="1"/>
          </p:cNvSpPr>
          <p:nvPr/>
        </p:nvSpPr>
        <p:spPr bwMode="auto">
          <a:xfrm>
            <a:off x="327025" y="230188"/>
            <a:ext cx="2665413" cy="17399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altLang="en-US" sz="3600" b="1">
                <a:solidFill>
                  <a:srgbClr val="FFFF66"/>
                </a:solidFill>
                <a:latin typeface="Comic Sans MS" charset="0"/>
              </a:rPr>
              <a:t>Dismorfik</a:t>
            </a:r>
            <a:r>
              <a:rPr lang="tr-TR" altLang="en-US" sz="3600" b="1">
                <a:solidFill>
                  <a:srgbClr val="FFFFFF"/>
                </a:solidFill>
                <a:latin typeface="Comic Sans MS" charset="0"/>
              </a:rPr>
              <a:t> </a:t>
            </a:r>
            <a:r>
              <a:rPr lang="tr-TR" altLang="en-US" sz="3600" b="1">
                <a:solidFill>
                  <a:srgbClr val="FFFF66"/>
                </a:solidFill>
                <a:latin typeface="Comic Sans MS" charset="0"/>
              </a:rPr>
              <a:t>glomerüler eritrositler</a:t>
            </a:r>
          </a:p>
        </p:txBody>
      </p:sp>
    </p:spTree>
    <p:extLst>
      <p:ext uri="{BB962C8B-B14F-4D97-AF65-F5344CB8AC3E}">
        <p14:creationId xmlns:p14="http://schemas.microsoft.com/office/powerpoint/2010/main" val="1212538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Hematüri 2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Eritrositler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pelvis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üreter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mesane veya prostattan geliyorsa normal şekil ve yapıdadır.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Ağrısız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hematüri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; tümör,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polikistik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böbrek hastalığı, egzersiz, tüberküloz... düşündürmelidir.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Nefrolitiyazis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böbrek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infarktı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veya idrar yolu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infeksiyonunda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hematüriye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ağrı eşlik eder.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Hematüriye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piyüri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bakteriüri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eşlik ediyorsa idrar yolu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infeksiyonu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düşünülmelidir. </a:t>
            </a:r>
          </a:p>
          <a:p>
            <a:pPr>
              <a:lnSpc>
                <a:spcPct val="110000"/>
              </a:lnSpc>
              <a:defRPr/>
            </a:pP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9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Hematüri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3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Makroskopik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; 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miyoglobinüri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hemoglobinüriden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ayırtedilmelidir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İdrarın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mikroskopik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incelemesinde eritrositlerin saptanması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tanısını koydurur.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Santrifüj edilmiş idrarda üstte kalan kısım,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miyoglobinüri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hemoglobinüride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kırmızıdır.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Miyoglobinüri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ayırıca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tanısında serumun rengi yardımcıdır.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Serum,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hemoglobinüride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kırmızı renkte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miyoglobinüride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berrak olarak izlenir.</a:t>
            </a:r>
          </a:p>
          <a:p>
            <a:pPr>
              <a:lnSpc>
                <a:spcPct val="100000"/>
              </a:lnSpc>
              <a:defRPr/>
            </a:pP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57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Ödem 1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Ödem interstisiyel sıvı hacminin artmasıdır ve her zaman sodyum birikimi ile birliktedir. </a:t>
            </a:r>
          </a:p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Ödemin nedeni onkotik basıncın azalması, böbrekten artmış tuz tutulumu veya fazla sıvı alınmasıdır </a:t>
            </a:r>
          </a:p>
        </p:txBody>
      </p:sp>
    </p:spTree>
    <p:extLst>
      <p:ext uri="{BB962C8B-B14F-4D97-AF65-F5344CB8AC3E}">
        <p14:creationId xmlns:p14="http://schemas.microsoft.com/office/powerpoint/2010/main" val="131288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Ödem 2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400">
                <a:latin typeface="Comic Sans MS" charset="0"/>
                <a:ea typeface="Comic Sans MS" charset="0"/>
                <a:cs typeface="Comic Sans MS" charset="0"/>
              </a:rPr>
              <a:t>Malabsorpsiyon, nefrotik sendrom, karaciğer hastalığı gibi hipoalbüminemik durumlarda plazma onkotik basıncı azalır ve intravasküler sıvı interstisiyel aralığa geçer.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>
                <a:latin typeface="Comic Sans MS" charset="0"/>
                <a:ea typeface="Comic Sans MS" charset="0"/>
                <a:cs typeface="Comic Sans MS" charset="0"/>
              </a:rPr>
              <a:t>Hipoalbüminemik durumlarda böbrekten artmış tuz tutulumu da söz konusudur.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>
                <a:latin typeface="Comic Sans MS" charset="0"/>
                <a:ea typeface="Comic Sans MS" charset="0"/>
                <a:cs typeface="Comic Sans MS" charset="0"/>
              </a:rPr>
              <a:t>Konjestif kalp yetmezliğinde renal perfüzyon azaldığı için böbrekten tuz tutulumu artar ve ödem oluşmasına katkıda bulunur.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>
                <a:latin typeface="Comic Sans MS" charset="0"/>
                <a:ea typeface="Comic Sans MS" charset="0"/>
                <a:cs typeface="Comic Sans MS" charset="0"/>
              </a:rPr>
              <a:t>Hipotiroidi, lenfatik tıkanma ve venöz dolaşımın engellenmesi de ödeme yol açabilir. </a:t>
            </a:r>
          </a:p>
        </p:txBody>
      </p:sp>
    </p:spTree>
    <p:extLst>
      <p:ext uri="{BB962C8B-B14F-4D97-AF65-F5344CB8AC3E}">
        <p14:creationId xmlns:p14="http://schemas.microsoft.com/office/powerpoint/2010/main" val="1107693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Ödem 3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Ödem ayırıcı tanısında yardımcı faktörlerden bir tanesi ödemin üzerine basmakla iz (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gode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) kalıp kalmamasıdır.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Nefrotik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sendromda iz bırakan ödem görülür.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Sadece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hipervolemi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nedeni ile oluşan ödem üzerine basmakla iz bırakmayabilir, iz oluşsa bile genellikle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hipoalbuminemideki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kadar belirgin değildir. </a:t>
            </a:r>
          </a:p>
        </p:txBody>
      </p:sp>
    </p:spTree>
    <p:extLst>
      <p:ext uri="{BB962C8B-B14F-4D97-AF65-F5344CB8AC3E}">
        <p14:creationId xmlns:p14="http://schemas.microsoft.com/office/powerpoint/2010/main" val="477120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Ödem 4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Nefes darlığı, kalp hastalığı öyküsü, büyümüş kalp, kalpte üfürüm, genişlemiş boyun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venleri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kalp hastalığını düşündürür.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Sarılık,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spider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anjioma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hepatomegali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asit ve anormal karaciğer fonksiyon testleri olan bir hastada kolaylıkla karaciğer sirozu tanısı konur.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Ağır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proteinüri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hipoalbüminemi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solukluk ve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hiperlipidemi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varlığında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nefrotik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sendrom düşünülmelidir. </a:t>
            </a:r>
          </a:p>
        </p:txBody>
      </p:sp>
    </p:spTree>
    <p:extLst>
      <p:ext uri="{BB962C8B-B14F-4D97-AF65-F5344CB8AC3E}">
        <p14:creationId xmlns:p14="http://schemas.microsoft.com/office/powerpoint/2010/main" val="259851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Ödem 5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Protein kaybeden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enteropati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veya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venöz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tıkanıklığa bağlı ödem tanısı klinik ve laboratuvar bulguları ile genellikle kolaydır.</a:t>
            </a:r>
          </a:p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İdiyopatik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ödem tanısı diğer ödem nedenlerinin ekarte edilmesi ile konur.</a:t>
            </a:r>
          </a:p>
        </p:txBody>
      </p:sp>
    </p:spTree>
    <p:extLst>
      <p:ext uri="{BB962C8B-B14F-4D97-AF65-F5344CB8AC3E}">
        <p14:creationId xmlns:p14="http://schemas.microsoft.com/office/powerpoint/2010/main" val="1495166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Hipertansiyon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Böbrek parankiminin çeşitli hastalıkları veya böbrek damarlarındaki daralma sekonder hipertansiyonun sık nedenlerindendir.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Genel olarak glomerüler hastalıklarda hipertansiyon tübüler hastalıklardan daha sıktır.</a:t>
            </a:r>
          </a:p>
        </p:txBody>
      </p:sp>
    </p:spTree>
    <p:extLst>
      <p:ext uri="{BB962C8B-B14F-4D97-AF65-F5344CB8AC3E}">
        <p14:creationId xmlns:p14="http://schemas.microsoft.com/office/powerpoint/2010/main" val="54689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Genel bilgiler 1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Günümüzde birçok hasta böbreklerinde problem olduğunu başka bir nedenle yaptırdığı kan veya idrar tahlili sonucu öğrenmektedir. 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Yani böbrekle ilgili hiçbir belirti ve bulgu olmamasına rağmen böbrek hastalığı tanısı almaktadır.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619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İdrarda renk değişikliği 1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İdrarın normalde rengi içerdiği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ürokrom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nedeni ile saman sarısıdır.</a:t>
            </a:r>
          </a:p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Günlük alınan sıvı miktarına göre açık-koyu sarı arasında değişir. </a:t>
            </a:r>
          </a:p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Birçok hastalık durumunda idrarın renginde değişiklik meydana gelir. </a:t>
            </a:r>
          </a:p>
        </p:txBody>
      </p:sp>
    </p:spTree>
    <p:extLst>
      <p:ext uri="{BB962C8B-B14F-4D97-AF65-F5344CB8AC3E}">
        <p14:creationId xmlns:p14="http://schemas.microsoft.com/office/powerpoint/2010/main" val="426776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İdrarda renk değişikliği 2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Kırmızı: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myoglobinüri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Kırmızı-mor: 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Porfirinüri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Koyu sarı-kahverengi: Safra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rektovezikal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fistülde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Yeşil: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Psödomonas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infeksiyonu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Mavi-siyah: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Melanin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pigmenti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alkaptonüride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Süt beyazı: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Piyüri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fosfat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kristalürisi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şilüride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Bulanık: İltihap, oksalat ve ürat kristalleri</a:t>
            </a:r>
          </a:p>
        </p:txBody>
      </p:sp>
    </p:spTree>
    <p:extLst>
      <p:ext uri="{BB962C8B-B14F-4D97-AF65-F5344CB8AC3E}">
        <p14:creationId xmlns:p14="http://schemas.microsoft.com/office/powerpoint/2010/main" val="4224039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İdrarda renk değişikliği 3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İlaçlar: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Rifampisin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metilen mavisi,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indometazin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metildopa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metronidazol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…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400" smtClean="0">
                <a:latin typeface="Comic Sans MS" charset="0"/>
                <a:ea typeface="Comic Sans MS" charset="0"/>
                <a:cs typeface="Comic Sans MS" charset="0"/>
              </a:rPr>
              <a:t>Besin: 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Pancar,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karoten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ravent…</a:t>
            </a:r>
          </a:p>
          <a:p>
            <a:pPr>
              <a:lnSpc>
                <a:spcPct val="110000"/>
              </a:lnSpc>
              <a:defRPr/>
            </a:pP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How to Color Your Urine Safely</a:t>
            </a:r>
            <a:endParaRPr lang="tr-TR" sz="2400" dirty="0">
              <a:solidFill>
                <a:srgbClr val="FFFF00"/>
              </a:solidFill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https://www.thoughtco.com/how-to-color-urine-606179</a:t>
            </a:r>
          </a:p>
        </p:txBody>
      </p:sp>
    </p:spTree>
    <p:extLst>
      <p:ext uri="{BB962C8B-B14F-4D97-AF65-F5344CB8AC3E}">
        <p14:creationId xmlns:p14="http://schemas.microsoft.com/office/powerpoint/2010/main" val="1505276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Oligüri-Anüri 1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Günlük idrar miktarının 400-500 ml’nin altında olması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oligüri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ve 50-100 ml’nin altında olması anüri olarak tanımlanır.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Oligürinin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diğer tanımı idrar miktarının saatte 20 ml’nin altında olmasıdır.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Bazı yazarlar günde 50-100 ml’nin altındaki idrar miktarını şiddetli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oligüri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olarak tanımlar ve mutlak idrar yokluğunu anüri olarak kabul eder. </a:t>
            </a:r>
          </a:p>
        </p:txBody>
      </p:sp>
    </p:spTree>
    <p:extLst>
      <p:ext uri="{BB962C8B-B14F-4D97-AF65-F5344CB8AC3E}">
        <p14:creationId xmlns:p14="http://schemas.microsoft.com/office/powerpoint/2010/main" val="508739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Oligüri-Anüri 2</a:t>
            </a:r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z="2800">
                <a:latin typeface="Comic Sans MS" charset="0"/>
                <a:ea typeface="Comic Sans MS" charset="0"/>
                <a:cs typeface="Comic Sans MS" charset="0"/>
              </a:rPr>
              <a:t>Akut böbrek yetmezliği yapan tüm nedenler oligüriye yol açabilir. </a:t>
            </a:r>
          </a:p>
          <a:p>
            <a:pPr>
              <a:defRPr/>
            </a:pPr>
            <a:r>
              <a:rPr lang="tr-TR" altLang="en-US" sz="2800">
                <a:latin typeface="Comic Sans MS" charset="0"/>
                <a:ea typeface="Comic Sans MS" charset="0"/>
                <a:cs typeface="Comic Sans MS" charset="0"/>
              </a:rPr>
              <a:t>Günlük idrar miktarının azalıp çoğaldığı hastalarda kısmi üriner tıkanma düşünülmelidir. </a:t>
            </a:r>
          </a:p>
          <a:p>
            <a:pPr>
              <a:defRPr/>
            </a:pPr>
            <a:r>
              <a:rPr lang="tr-TR" altLang="en-US" sz="2800">
                <a:latin typeface="Comic Sans MS" charset="0"/>
                <a:ea typeface="Comic Sans MS" charset="0"/>
                <a:cs typeface="Comic Sans MS" charset="0"/>
              </a:rPr>
              <a:t>Kronik böbrek yetmezliğinde glomerüler filtrasyon değeri </a:t>
            </a:r>
            <a:r>
              <a:rPr lang="tr-TR" altLang="en-US" sz="280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günde</a:t>
            </a:r>
            <a:r>
              <a:rPr lang="tr-TR" altLang="en-US" sz="2800">
                <a:latin typeface="Comic Sans MS" charset="0"/>
                <a:ea typeface="Comic Sans MS" charset="0"/>
                <a:cs typeface="Comic Sans MS" charset="0"/>
              </a:rPr>
              <a:t> yaklaşık 1 litrenin altına inerse oligüri ve anüri görülebilir. </a:t>
            </a:r>
          </a:p>
        </p:txBody>
      </p:sp>
    </p:spTree>
    <p:extLst>
      <p:ext uri="{BB962C8B-B14F-4D97-AF65-F5344CB8AC3E}">
        <p14:creationId xmlns:p14="http://schemas.microsoft.com/office/powerpoint/2010/main" val="601641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Üremik belirtiler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Üremide etkilenmeyen organ veya sistem yok kabul edilebilir; bu nedenle üremi çok değişik belirtilere yol açabilir.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Üremi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ensefalopati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konsantrasyon bozuklukları,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perikardit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anemi,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plevral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sıvı, kemik hastalığı, bulantı, kusma, iştahsızlık, kilo kaybı gibi çok değişik belirti ve bulgulara yol açabilir.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Birçok hastalığa benzeyebilir. </a:t>
            </a:r>
          </a:p>
        </p:txBody>
      </p:sp>
    </p:spTree>
    <p:extLst>
      <p:ext uri="{BB962C8B-B14F-4D97-AF65-F5344CB8AC3E}">
        <p14:creationId xmlns:p14="http://schemas.microsoft.com/office/powerpoint/2010/main" val="939490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Karında kitle 1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Büyümüş böbrekler karında kitle olarak ele gelebilirler. 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Böbrekte kitle her yaşta izlenebilir ama ilk 10 yaş ve 40 yaşın üzerinde daha sıktır. 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Hastalar bazen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hidronefroz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polikistik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böbrek hastalığı veya böbrek tümörlerinde karında bir kitle hissedebilirler.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45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Karında kitle 2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Bazen zayıf kişilerde normal böbrekler de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edilebilir. 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Hidronefrotik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polikistik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böbrekler solunumla hareketlidir. 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Malign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tümörler ise civar dokuya yapışık olduğu için solunumla hareket etmezler.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10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Diğer belirtiler 1</a:t>
            </a:r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Hastalar taş hastalığı, mesane, prostat veya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üretra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bölgesinde ağrı, idrar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inkontinansı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idrar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retansiyonu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uzağa atamama, damla damla idrar yapma gibi semptomlarla da hekime başvurabilirler </a:t>
            </a:r>
          </a:p>
        </p:txBody>
      </p:sp>
    </p:spTree>
    <p:extLst>
      <p:ext uri="{BB962C8B-B14F-4D97-AF65-F5344CB8AC3E}">
        <p14:creationId xmlns:p14="http://schemas.microsoft.com/office/powerpoint/2010/main" val="1053292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Diğer belirtiler 2</a:t>
            </a:r>
            <a:endParaRPr lang="tr-TR" altLang="tr-T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Bu belirtiler daha çok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üriner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sistemde mekanik problemlerle ilgilidir ve ürolojinin ilgi alanına girer. 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Başlangıçta ürolojik olan bir sorun zaman içinde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nefrolojik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bir probleme neden olabilir. 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60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Genel bilgiler 2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Pratik olarak böbrek hastalığının en sık belirtisi belirti olmamasıdır diyebiliriz. 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Bu durumun en önemli nedeni günümüzde böbrek hastalığının en sık iki nedeninin hipertansiyon ve şeker hastalığı olması ve bu hastalıklara bağlı böbrek problemlerinin erken dönemlerinde laboratuvar anormallikleri dışında bir anormallik olmamasıdır.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1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enel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bilgiler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Belirti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ve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bulgular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Öykü </a:t>
            </a:r>
            <a:r>
              <a:rPr lang="tr-TR" sz="2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alma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Fizik muayene</a:t>
            </a:r>
          </a:p>
          <a:p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Nefrolojik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hastalıklar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Özet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73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>
                <a:latin typeface="Comic Sans MS" panose="030F0702030302020204" pitchFamily="66" charset="0"/>
              </a:rPr>
              <a:t>Genel bilgiler</a:t>
            </a:r>
          </a:p>
        </p:txBody>
      </p:sp>
      <p:sp>
        <p:nvSpPr>
          <p:cNvPr id="19458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 dirty="0">
                <a:latin typeface="Comic Sans MS" panose="030F0702030302020204" pitchFamily="66" charset="0"/>
              </a:rPr>
              <a:t>Hastadan hastalığı ile ilgili alınan bilgilerdir</a:t>
            </a:r>
          </a:p>
          <a:p>
            <a:r>
              <a:rPr lang="tr-TR" altLang="en-US" dirty="0">
                <a:latin typeface="Comic Sans MS" panose="030F0702030302020204" pitchFamily="66" charset="0"/>
              </a:rPr>
              <a:t>Hastanın tüm yakınmalarını başlangıcından itibaren tarih sırası ile düzenli bir şekilde içermelidir</a:t>
            </a:r>
          </a:p>
          <a:p>
            <a:r>
              <a:rPr lang="tr-TR" altLang="en-US" dirty="0">
                <a:latin typeface="Comic Sans MS" panose="030F0702030302020204" pitchFamily="66" charset="0"/>
              </a:rPr>
              <a:t>Kayıt düzgün olmalı</a:t>
            </a:r>
          </a:p>
        </p:txBody>
      </p:sp>
    </p:spTree>
    <p:extLst>
      <p:ext uri="{BB962C8B-B14F-4D97-AF65-F5344CB8AC3E}">
        <p14:creationId xmlns:p14="http://schemas.microsoft.com/office/powerpoint/2010/main" val="2241273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Hikayeye niye gerek var?</a:t>
            </a:r>
            <a:endParaRPr lang="en-US" altLang="tr-TR"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>
                <a:latin typeface="Comic Sans MS" panose="030F0702030302020204" pitchFamily="66" charset="0"/>
              </a:rPr>
              <a:t>Fizik muayeneye yardımcı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Gereken lab testleri hakkında bilgi verir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Tanı hakkında ilk izlenim</a:t>
            </a:r>
          </a:p>
          <a:p>
            <a:endParaRPr lang="tr-TR" altLang="en-US">
              <a:latin typeface="Comic Sans MS" panose="030F0702030302020204" pitchFamily="66" charset="0"/>
            </a:endParaRPr>
          </a:p>
          <a:p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861744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>
                <a:latin typeface="Comic Sans MS" panose="030F0702030302020204" pitchFamily="66" charset="0"/>
              </a:rPr>
              <a:t>Hasta Hekim İlişkileri</a:t>
            </a:r>
          </a:p>
        </p:txBody>
      </p:sp>
      <p:sp>
        <p:nvSpPr>
          <p:cNvPr id="21506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 dirty="0">
                <a:latin typeface="Comic Sans MS" panose="030F0702030302020204" pitchFamily="66" charset="0"/>
              </a:rPr>
              <a:t>Özeldir</a:t>
            </a:r>
          </a:p>
          <a:p>
            <a:r>
              <a:rPr lang="tr-TR" altLang="en-US" dirty="0">
                <a:latin typeface="Comic Sans MS" panose="030F0702030302020204" pitchFamily="66" charset="0"/>
              </a:rPr>
              <a:t>Hasta hekime güvenmelidir</a:t>
            </a:r>
          </a:p>
          <a:p>
            <a:r>
              <a:rPr lang="tr-TR" altLang="en-US" dirty="0">
                <a:latin typeface="Comic Sans MS" panose="030F0702030302020204" pitchFamily="66" charset="0"/>
              </a:rPr>
              <a:t>Hasta bir insandır, kaygılıdır</a:t>
            </a:r>
          </a:p>
        </p:txBody>
      </p:sp>
    </p:spTree>
    <p:extLst>
      <p:ext uri="{BB962C8B-B14F-4D97-AF65-F5344CB8AC3E}">
        <p14:creationId xmlns:p14="http://schemas.microsoft.com/office/powerpoint/2010/main" val="3845659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z="4000">
                <a:latin typeface="Comic Sans MS" panose="030F0702030302020204" pitchFamily="66" charset="0"/>
              </a:rPr>
              <a:t>Öykü almanın ana çizgileri 1</a:t>
            </a:r>
          </a:p>
        </p:txBody>
      </p:sp>
      <p:sp>
        <p:nvSpPr>
          <p:cNvPr id="26627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>
                <a:latin typeface="Comic Sans MS" panose="030F0702030302020204" pitchFamily="66" charset="0"/>
              </a:rPr>
              <a:t>Dinleme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Gözlem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Öncelikle sorunu ile ilgilenme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Deneyim-Teorik Bilgi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Yeterli zaman</a:t>
            </a:r>
          </a:p>
        </p:txBody>
      </p:sp>
    </p:spTree>
    <p:extLst>
      <p:ext uri="{BB962C8B-B14F-4D97-AF65-F5344CB8AC3E}">
        <p14:creationId xmlns:p14="http://schemas.microsoft.com/office/powerpoint/2010/main" val="3625116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z="4000">
                <a:latin typeface="Comic Sans MS" panose="030F0702030302020204" pitchFamily="66" charset="0"/>
              </a:rPr>
              <a:t>Öykü almanın ana çizgileri 2</a:t>
            </a:r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>
                <a:latin typeface="Comic Sans MS" panose="030F0702030302020204" pitchFamily="66" charset="0"/>
              </a:rPr>
              <a:t>Yakınmanın başlangıç zamanı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Yakınmanın süresini etkileyen faktörler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Eşlik eden faktörler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Tedaviye yanıt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Niteliği</a:t>
            </a:r>
          </a:p>
        </p:txBody>
      </p:sp>
    </p:spTree>
    <p:extLst>
      <p:ext uri="{BB962C8B-B14F-4D97-AF65-F5344CB8AC3E}">
        <p14:creationId xmlns:p14="http://schemas.microsoft.com/office/powerpoint/2010/main" val="3530387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latin typeface="Comic Sans MS" panose="030F0702030302020204" pitchFamily="66" charset="0"/>
              </a:rPr>
              <a:t>Mutlaka sorulması gereken sorular 1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İdrar yaparken yanma</a:t>
            </a:r>
          </a:p>
          <a:p>
            <a:r>
              <a:rPr lang="tr-TR" dirty="0" err="1">
                <a:latin typeface="Comic Sans MS" panose="030F0702030302020204" pitchFamily="66" charset="0"/>
              </a:rPr>
              <a:t>Noktüri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Hematüri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İdrar miktarı</a:t>
            </a:r>
          </a:p>
          <a:p>
            <a:r>
              <a:rPr lang="tr-TR" dirty="0">
                <a:latin typeface="Comic Sans MS" panose="030F0702030302020204" pitchFamily="66" charset="0"/>
              </a:rPr>
              <a:t>İdrar tutamama, damla damla idrar</a:t>
            </a:r>
          </a:p>
          <a:p>
            <a:r>
              <a:rPr lang="tr-TR" dirty="0">
                <a:latin typeface="Comic Sans MS" panose="030F0702030302020204" pitchFamily="66" charset="0"/>
              </a:rPr>
              <a:t>Sık idrara çıkma ihtiyacı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3465155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latin typeface="Comic Sans MS" panose="030F0702030302020204" pitchFamily="66" charset="0"/>
              </a:rPr>
              <a:t>Mutlaka sorulması gereken sorular 2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Taş öyküsü</a:t>
            </a:r>
          </a:p>
          <a:p>
            <a:r>
              <a:rPr lang="tr-TR" dirty="0">
                <a:latin typeface="Comic Sans MS" panose="030F0702030302020204" pitchFamily="66" charset="0"/>
              </a:rPr>
              <a:t>Yan ağrısı, kolik</a:t>
            </a:r>
          </a:p>
          <a:p>
            <a:r>
              <a:rPr lang="tr-TR" dirty="0">
                <a:latin typeface="Comic Sans MS" panose="030F0702030302020204" pitchFamily="66" charset="0"/>
              </a:rPr>
              <a:t>İdrar çapında azalma, çatallanma, uzağa atamama</a:t>
            </a:r>
          </a:p>
          <a:p>
            <a:r>
              <a:rPr lang="tr-TR" dirty="0">
                <a:latin typeface="Comic Sans MS" panose="030F0702030302020204" pitchFamily="66" charset="0"/>
              </a:rPr>
              <a:t>İdrarda renk değişikliği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2940080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dirty="0">
                <a:latin typeface="Comic Sans MS" panose="030F0702030302020204" pitchFamily="66" charset="0"/>
              </a:rPr>
              <a:t>Mutlaka sorulması gereken sorular (kadın)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Adet düzeni</a:t>
            </a:r>
          </a:p>
          <a:p>
            <a:r>
              <a:rPr lang="tr-TR" dirty="0" err="1">
                <a:latin typeface="Comic Sans MS" panose="030F0702030302020204" pitchFamily="66" charset="0"/>
              </a:rPr>
              <a:t>Vaginal</a:t>
            </a:r>
            <a:r>
              <a:rPr lang="tr-TR" dirty="0">
                <a:latin typeface="Comic Sans MS" panose="030F0702030302020204" pitchFamily="66" charset="0"/>
              </a:rPr>
              <a:t> akıntı</a:t>
            </a:r>
          </a:p>
          <a:p>
            <a:r>
              <a:rPr lang="tr-TR" dirty="0">
                <a:latin typeface="Comic Sans MS" panose="030F0702030302020204" pitchFamily="66" charset="0"/>
              </a:rPr>
              <a:t>Gebelik öyküsü</a:t>
            </a:r>
          </a:p>
          <a:p>
            <a:r>
              <a:rPr lang="tr-TR" dirty="0">
                <a:latin typeface="Comic Sans MS" panose="030F0702030302020204" pitchFamily="66" charset="0"/>
              </a:rPr>
              <a:t>Yara var mı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1570798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dirty="0">
                <a:latin typeface="Comic Sans MS" panose="030F0702030302020204" pitchFamily="66" charset="0"/>
              </a:rPr>
              <a:t>Mutlaka sorulması gereken sorular (erkek)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Yara, akıntı</a:t>
            </a:r>
          </a:p>
          <a:p>
            <a:r>
              <a:rPr lang="tr-TR" dirty="0">
                <a:latin typeface="Comic Sans MS" panose="030F0702030302020204" pitchFamily="66" charset="0"/>
              </a:rPr>
              <a:t>Testislerde şişme</a:t>
            </a:r>
          </a:p>
          <a:p>
            <a:r>
              <a:rPr lang="tr-TR" dirty="0" err="1">
                <a:latin typeface="Comic Sans MS" panose="030F0702030302020204" pitchFamily="66" charset="0"/>
              </a:rPr>
              <a:t>İmpotans</a:t>
            </a: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316819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Genel bilgiler 3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Bu nedenle böbrek hastalıklarında belirti ve bulgular böbrek fonksiyon testleri ile birlikte öğrenilmesinde yarar vardır. 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Böbrek fonksiyon testlerini öğrenmek için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002" y="3751055"/>
            <a:ext cx="4359796" cy="23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90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Öykü alma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sz="4000" dirty="0">
                <a:latin typeface="Comic Sans MS" panose="030F0702030302020204" pitchFamily="66" charset="0"/>
              </a:rPr>
              <a:t>Hastaya ne soracağını bilme sanatıdır</a:t>
            </a:r>
          </a:p>
          <a:p>
            <a:pPr marL="0" indent="0" algn="ctr">
              <a:buNone/>
            </a:pPr>
            <a:endParaRPr lang="tr-TR" sz="40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4217613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enel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bilgiler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Belirti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ve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bulgular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Öykü 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alma</a:t>
            </a:r>
          </a:p>
          <a:p>
            <a:r>
              <a:rPr lang="tr-TR" sz="2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Fizik muayene</a:t>
            </a:r>
            <a:endParaRPr lang="tr-TR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Nefrolojik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hastalıklar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Özet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Fizik muayene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İnspeksiyon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Palpasyon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Perküsyon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Oskültasyon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616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Üriner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sistem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Nefrolojik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hastalıklar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Ürolojik hastalıklar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Üreme sistemi hastalıkları</a:t>
            </a:r>
          </a:p>
        </p:txBody>
      </p:sp>
    </p:spTree>
    <p:extLst>
      <p:ext uri="{BB962C8B-B14F-4D97-AF65-F5344CB8AC3E}">
        <p14:creationId xmlns:p14="http://schemas.microsoft.com/office/powerpoint/2010/main" val="85184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FM: Önemli noktalar 1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İnspeksiyon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Sistemik hastalıklar, böbrek hastalıklarının ayırıcı tanısı ve komplikasyonları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Palpasyon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Karın muayenesi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Perküsyon: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Kostovertebral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açı duyarlılığı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Oskültasyon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arterde üfürüm,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arteriyovenöz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fistül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33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FM: Önemli noktalar 2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Volüm durumunun değerlendirilmesi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Kan basıncı ölçümü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Sistemik muayene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21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Comic Sans MS" charset="0"/>
                <a:ea typeface="Comic Sans MS" charset="0"/>
                <a:cs typeface="Comic Sans MS" charset="0"/>
              </a:rPr>
              <a:t>İnspeksiyon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840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Palpasyon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Böbreklerin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palpasyonu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Büyümüş böbrekler,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hidronefroz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polikistik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böbrek hastalığı, böbrek tümörleri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Karında gerginlik,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rebound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(geri tepme, doğrudan veya dolaylı)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054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charset="0"/>
                <a:ea typeface="Comic Sans MS" charset="0"/>
                <a:cs typeface="Comic Sans MS" charset="0"/>
              </a:rPr>
              <a:t>Perküsyon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pPr>
              <a:defRPr/>
            </a:pP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Kostovertebral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açı duyarlılığı: 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Akut nefritler,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piyelonefrit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üriner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sistem tıkanması,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infarkt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hücreli kanser,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ven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trombozu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perinefritik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inflamasyon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11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Comic Sans MS" charset="0"/>
                <a:ea typeface="Comic Sans MS" charset="0"/>
                <a:cs typeface="Comic Sans MS" charset="0"/>
              </a:rPr>
              <a:t>Oskültasyon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arter üfürümü: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arter darlığı,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abdominal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aorta ve dalları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Arteriyovenöz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fistül: Daha çok sol kolda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93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Belirti ve bulgular 1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1.Karın/böğür ağrısı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2.Poliüri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3.Noktüri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4.Sık idrara çıkma/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dizüri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5.Hematüri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6.Ödem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24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FM: Önemli noktalar 2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Volüm durumunun değerlendirilmesi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Kan basıncı ölçümü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Sistemik muayene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395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HİPOVOLEMİ </a:t>
            </a:r>
            <a:br>
              <a:rPr lang="tr-TR" altLang="tr-TR"/>
            </a:br>
            <a:r>
              <a:rPr lang="tr-TR" altLang="tr-TR"/>
              <a:t>BELİRTİ VE BULGULAR 1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/>
              <a:t>Susuzluk hissi</a:t>
            </a:r>
          </a:p>
          <a:p>
            <a:r>
              <a:rPr lang="tr-TR" altLang="tr-TR"/>
              <a:t>Terlemede azalma</a:t>
            </a:r>
          </a:p>
          <a:p>
            <a:r>
              <a:rPr lang="tr-TR" altLang="tr-TR"/>
              <a:t>Cilt turgor tonusunda azalma</a:t>
            </a:r>
          </a:p>
          <a:p>
            <a:r>
              <a:rPr lang="tr-TR" altLang="tr-TR"/>
              <a:t>Ağız kuruluğu </a:t>
            </a:r>
          </a:p>
          <a:p>
            <a:pPr>
              <a:buFontTx/>
              <a:buNone/>
            </a:pPr>
            <a:r>
              <a:rPr lang="tr-TR" altLang="tr-TR">
                <a:solidFill>
                  <a:srgbClr val="FFFF66"/>
                </a:solidFill>
              </a:rPr>
              <a:t>Hastanın burnu tıkalı mı?</a:t>
            </a:r>
          </a:p>
          <a:p>
            <a:r>
              <a:rPr lang="tr-TR" altLang="tr-TR"/>
              <a:t>Halsizlik</a:t>
            </a:r>
          </a:p>
          <a:p>
            <a:r>
              <a:rPr lang="tr-TR" altLang="tr-TR"/>
              <a:t>Kas krampları</a:t>
            </a:r>
          </a:p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593620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>
                <a:ea typeface="Arial" charset="-94"/>
                <a:cs typeface="Arial" charset="-94"/>
              </a:rPr>
              <a:t>HİPOVOLEMİ </a:t>
            </a:r>
            <a:br>
              <a:rPr lang="tr-TR" altLang="tr-TR">
                <a:ea typeface="Arial" charset="-94"/>
                <a:cs typeface="Arial" charset="-94"/>
              </a:rPr>
            </a:br>
            <a:r>
              <a:rPr lang="tr-TR" altLang="tr-TR">
                <a:ea typeface="Arial" charset="-94"/>
                <a:cs typeface="Arial" charset="-94"/>
              </a:rPr>
              <a:t>BELİRTİ VE BULGULAR </a:t>
            </a:r>
            <a:r>
              <a:rPr lang="tr-TR" altLang="tr-TR"/>
              <a:t>2</a:t>
            </a:r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z="2800"/>
              <a:t>Merkezi sinir sistemi fonksiyonlarında azalma</a:t>
            </a:r>
          </a:p>
          <a:p>
            <a:r>
              <a:rPr lang="tr-TR" altLang="tr-TR" sz="2800"/>
              <a:t>Santral venöz basınçta azalma</a:t>
            </a:r>
          </a:p>
          <a:p>
            <a:r>
              <a:rPr lang="tr-TR" altLang="tr-TR" sz="2800"/>
              <a:t>Taşikardi</a:t>
            </a:r>
          </a:p>
          <a:p>
            <a:r>
              <a:rPr lang="tr-TR" altLang="tr-TR" sz="2800"/>
              <a:t>Hipotansiyon</a:t>
            </a:r>
          </a:p>
          <a:p>
            <a:r>
              <a:rPr lang="tr-TR" altLang="tr-TR" sz="2800"/>
              <a:t>Oligüri, konsantre idrar</a:t>
            </a:r>
          </a:p>
        </p:txBody>
      </p:sp>
    </p:spTree>
    <p:extLst>
      <p:ext uri="{BB962C8B-B14F-4D97-AF65-F5344CB8AC3E}">
        <p14:creationId xmlns:p14="http://schemas.microsoft.com/office/powerpoint/2010/main" val="1828600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sz="2400" b="1" dirty="0" err="1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sz="2400" b="1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Belirti ve bulgular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6325" y="1371600"/>
            <a:ext cx="9004300" cy="4806950"/>
          </a:xfrm>
        </p:spPr>
        <p:txBody>
          <a:bodyPr/>
          <a:lstStyle/>
          <a:p>
            <a:r>
              <a:rPr lang="tr-TR" sz="2800" dirty="0"/>
              <a:t>Sıvı kaybının miktarına bağlıdır, hafif kayıplarda halsizlik, bulantı, baş dönmesi, şiddetli kayıplarda hipotansiyon ve şok izlenebilir. </a:t>
            </a:r>
          </a:p>
          <a:p>
            <a:r>
              <a:rPr lang="tr-TR" sz="2800" dirty="0"/>
              <a:t>Bilinç bozuklukları görülebilir. </a:t>
            </a:r>
          </a:p>
          <a:p>
            <a:r>
              <a:rPr lang="tr-TR" sz="2800" dirty="0">
                <a:solidFill>
                  <a:srgbClr val="FFFF00"/>
                </a:solidFill>
              </a:rPr>
              <a:t>Yetişkinlerde sıvı azalmasının en pratik belirtisi dil ve ağız kuruluğudur. </a:t>
            </a:r>
          </a:p>
          <a:p>
            <a:r>
              <a:rPr lang="tr-TR" sz="2800" dirty="0"/>
              <a:t>Klinik değerlendirme laboratuvar testlerinden önemlidir. </a:t>
            </a:r>
          </a:p>
          <a:p>
            <a:r>
              <a:rPr lang="tr-TR" sz="2800" dirty="0"/>
              <a:t>En sık karşılaşılan sıvı elektrolit dengesizliği sıvı kaybıdır.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253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sz="2400" b="1" dirty="0" err="1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sz="2400" b="1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-94"/>
              </a:rPr>
              <a:t>Hipervolemi</a:t>
            </a:r>
            <a:endParaRPr lang="tr-TR" altLang="tr-TR" dirty="0">
              <a:latin typeface="Comic Sans MS" charset="-94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/>
              <a:t>Bir insanın </a:t>
            </a:r>
            <a:r>
              <a:rPr lang="tr-TR" sz="2800" dirty="0" err="1"/>
              <a:t>hipervolemik</a:t>
            </a:r>
            <a:r>
              <a:rPr lang="tr-TR" sz="2800" dirty="0"/>
              <a:t> olması için mutlaka bir neden olmalıdır.</a:t>
            </a:r>
          </a:p>
          <a:p>
            <a:r>
              <a:rPr lang="tr-TR" sz="2800" dirty="0"/>
              <a:t>Hastanın öyküsü bu nedenle çok önemlidir. </a:t>
            </a:r>
          </a:p>
          <a:p>
            <a:r>
              <a:rPr lang="tr-TR" sz="2800" dirty="0"/>
              <a:t>Böbrekler sağlam olduğu sürece biz farkına bile varmadan denge kurulur. </a:t>
            </a:r>
          </a:p>
          <a:p>
            <a:r>
              <a:rPr lang="tr-TR" sz="2800" dirty="0" err="1"/>
              <a:t>Hipervolemi</a:t>
            </a:r>
            <a:r>
              <a:rPr lang="tr-TR" sz="2800" dirty="0"/>
              <a:t> olması için ya çok sıvı alacağız ya  az idrar yapacağız.</a:t>
            </a:r>
            <a:endParaRPr lang="en-US" sz="2800" dirty="0"/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67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>
                <a:ea typeface="Arial" charset="-94"/>
                <a:cs typeface="Arial" charset="-94"/>
              </a:rPr>
              <a:t>HİP</a:t>
            </a:r>
            <a:r>
              <a:rPr lang="tr-TR" altLang="tr-TR"/>
              <a:t>ER</a:t>
            </a:r>
            <a:r>
              <a:rPr lang="tr-TR" altLang="tr-TR">
                <a:ea typeface="Arial" charset="-94"/>
                <a:cs typeface="Arial" charset="-94"/>
              </a:rPr>
              <a:t>VOLEMİ </a:t>
            </a:r>
            <a:br>
              <a:rPr lang="tr-TR" altLang="tr-TR">
                <a:ea typeface="Arial" charset="-94"/>
                <a:cs typeface="Arial" charset="-94"/>
              </a:rPr>
            </a:br>
            <a:r>
              <a:rPr lang="tr-TR" altLang="tr-TR">
                <a:ea typeface="Arial" charset="-94"/>
                <a:cs typeface="Arial" charset="-94"/>
              </a:rPr>
              <a:t>BELİRTİ VE BULGULAR 1</a:t>
            </a:r>
            <a:endParaRPr lang="tr-TR" altLang="tr-TR"/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z="3200"/>
              <a:t>Nefes darlığı</a:t>
            </a:r>
          </a:p>
          <a:p>
            <a:r>
              <a:rPr lang="tr-TR" altLang="tr-TR" sz="3200"/>
              <a:t>Paroksismal noktürnal dispne</a:t>
            </a:r>
          </a:p>
          <a:p>
            <a:r>
              <a:rPr lang="tr-TR" altLang="tr-TR" sz="3200"/>
              <a:t>Ortopne/dispne</a:t>
            </a:r>
          </a:p>
          <a:p>
            <a:r>
              <a:rPr lang="tr-TR" altLang="tr-TR" sz="3200"/>
              <a:t>Hipertansiyon</a:t>
            </a:r>
          </a:p>
        </p:txBody>
      </p:sp>
    </p:spTree>
    <p:extLst>
      <p:ext uri="{BB962C8B-B14F-4D97-AF65-F5344CB8AC3E}">
        <p14:creationId xmlns:p14="http://schemas.microsoft.com/office/powerpoint/2010/main" val="6115809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>
                <a:ea typeface="Arial" charset="-94"/>
                <a:cs typeface="Arial" charset="-94"/>
              </a:rPr>
              <a:t>HİP</a:t>
            </a:r>
            <a:r>
              <a:rPr lang="tr-TR" altLang="tr-TR"/>
              <a:t>ER</a:t>
            </a:r>
            <a:r>
              <a:rPr lang="tr-TR" altLang="tr-TR">
                <a:ea typeface="Arial" charset="-94"/>
                <a:cs typeface="Arial" charset="-94"/>
              </a:rPr>
              <a:t>VOLEMİ </a:t>
            </a:r>
            <a:br>
              <a:rPr lang="tr-TR" altLang="tr-TR">
                <a:ea typeface="Arial" charset="-94"/>
                <a:cs typeface="Arial" charset="-94"/>
              </a:rPr>
            </a:br>
            <a:r>
              <a:rPr lang="tr-TR" altLang="tr-TR">
                <a:ea typeface="Arial" charset="-94"/>
                <a:cs typeface="Arial" charset="-94"/>
              </a:rPr>
              <a:t>BELİRTİ VE BULGULAR 2</a:t>
            </a:r>
          </a:p>
        </p:txBody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z="3200"/>
              <a:t>Konjestif hepatomegali</a:t>
            </a:r>
          </a:p>
          <a:p>
            <a:r>
              <a:rPr lang="tr-TR" altLang="tr-TR" sz="3200"/>
              <a:t>Gallo ritmi</a:t>
            </a:r>
          </a:p>
          <a:p>
            <a:r>
              <a:rPr lang="tr-TR" altLang="tr-TR" sz="3200"/>
              <a:t>Krepitan raller</a:t>
            </a:r>
          </a:p>
          <a:p>
            <a:r>
              <a:rPr lang="tr-TR" altLang="tr-TR" sz="3200"/>
              <a:t>Venöz dolgunluk</a:t>
            </a:r>
          </a:p>
          <a:p>
            <a:pPr>
              <a:buFontTx/>
              <a:buNone/>
            </a:pPr>
            <a:endParaRPr lang="tr-TR" altLang="tr-TR" sz="3200"/>
          </a:p>
        </p:txBody>
      </p:sp>
    </p:spTree>
    <p:extLst>
      <p:ext uri="{BB962C8B-B14F-4D97-AF65-F5344CB8AC3E}">
        <p14:creationId xmlns:p14="http://schemas.microsoft.com/office/powerpoint/2010/main" val="406227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>
                <a:ea typeface="Arial" charset="-94"/>
                <a:cs typeface="Arial" charset="-94"/>
              </a:rPr>
              <a:t>HİP</a:t>
            </a:r>
            <a:r>
              <a:rPr lang="tr-TR" altLang="tr-TR"/>
              <a:t>ER</a:t>
            </a:r>
            <a:r>
              <a:rPr lang="tr-TR" altLang="tr-TR">
                <a:ea typeface="Arial" charset="-94"/>
                <a:cs typeface="Arial" charset="-94"/>
              </a:rPr>
              <a:t>VOLEMİ </a:t>
            </a:r>
            <a:br>
              <a:rPr lang="tr-TR" altLang="tr-TR">
                <a:ea typeface="Arial" charset="-94"/>
                <a:cs typeface="Arial" charset="-94"/>
              </a:rPr>
            </a:br>
            <a:r>
              <a:rPr lang="tr-TR" altLang="tr-TR">
                <a:ea typeface="Arial" charset="-94"/>
                <a:cs typeface="Arial" charset="-94"/>
              </a:rPr>
              <a:t>BELİRTİ VE BULGULAR 3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z="3200"/>
              <a:t>Kardiyotorasik oran artmış</a:t>
            </a:r>
          </a:p>
          <a:p>
            <a:r>
              <a:rPr lang="tr-TR" altLang="tr-TR" sz="3200"/>
              <a:t>Pulmoner konjesyon</a:t>
            </a:r>
          </a:p>
          <a:p>
            <a:r>
              <a:rPr lang="tr-TR" altLang="tr-TR" sz="3200"/>
              <a:t>Ödem</a:t>
            </a:r>
          </a:p>
          <a:p>
            <a:pPr>
              <a:buFontTx/>
              <a:buNone/>
            </a:pPr>
            <a:endParaRPr lang="tr-TR" altLang="tr-TR" sz="3200"/>
          </a:p>
          <a:p>
            <a:pPr>
              <a:buFontTx/>
              <a:buNone/>
            </a:pPr>
            <a:r>
              <a:rPr lang="tr-TR" altLang="tr-TR" sz="3200"/>
              <a:t>Ödem oluşması için en az % 5-6 sıvı artışı olmalı</a:t>
            </a:r>
          </a:p>
          <a:p>
            <a:pPr>
              <a:buFontTx/>
              <a:buNone/>
            </a:pPr>
            <a:r>
              <a:rPr lang="tr-TR" altLang="tr-TR" sz="3200"/>
              <a:t>Ödem olmadan 5-6 litre fazla sıvı olabilir</a:t>
            </a:r>
          </a:p>
        </p:txBody>
      </p:sp>
    </p:spTree>
    <p:extLst>
      <p:ext uri="{BB962C8B-B14F-4D97-AF65-F5344CB8AC3E}">
        <p14:creationId xmlns:p14="http://schemas.microsoft.com/office/powerpoint/2010/main" val="38420774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Hipertansiyon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Böbrek parankiminin çeşitli hastalıkları veya böbrek damarlarındaki daralma sekonder hipertansiyonun sık nedenlerindendir.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>
                <a:latin typeface="Comic Sans MS" charset="0"/>
                <a:ea typeface="Comic Sans MS" charset="0"/>
                <a:cs typeface="Comic Sans MS" charset="0"/>
              </a:rPr>
              <a:t>Genel olarak glomerüler hastalıklarda hipertansiyon tübüler hastalıklardan daha sıktır.</a:t>
            </a:r>
          </a:p>
        </p:txBody>
      </p:sp>
    </p:spTree>
    <p:extLst>
      <p:ext uri="{BB962C8B-B14F-4D97-AF65-F5344CB8AC3E}">
        <p14:creationId xmlns:p14="http://schemas.microsoft.com/office/powerpoint/2010/main" val="5110370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0"/>
            <a:ext cx="5718175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182563" y="735013"/>
          <a:ext cx="2200275" cy="175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5" imgW="2371725" imgH="1885950" progId="AcroExch.Document.7">
                  <p:embed/>
                </p:oleObj>
              </mc:Choice>
              <mc:Fallback>
                <p:oleObj name="Acrobat Document" r:id="rId5" imgW="2371725" imgH="1885950" progId="AcroExch.Document.7">
                  <p:embed/>
                  <p:pic>
                    <p:nvPicPr>
                      <p:cNvPr id="1423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735013"/>
                        <a:ext cx="2200275" cy="175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8175625" y="4119563"/>
          <a:ext cx="208915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7" imgW="2057400" imgH="1885950" progId="AcroExch.Document.7">
                  <p:embed/>
                </p:oleObj>
              </mc:Choice>
              <mc:Fallback>
                <p:oleObj name="Acrobat Document" r:id="rId7" imgW="2057400" imgH="1885950" progId="AcroExch.Document.7">
                  <p:embed/>
                  <p:pic>
                    <p:nvPicPr>
                      <p:cNvPr id="1423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5625" y="4119563"/>
                        <a:ext cx="2089150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96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Belirti ve bulgular 2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7.Hipertansiyon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8.İdrarda renk değişikliği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9.Oligüri/anüri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10.Üremik semptomlar/halsizlik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11.Hastanın karnında kitle hissetmesi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12.Diğer belirti ve bulgular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889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charset="0"/>
                <a:ea typeface="Comic Sans MS" charset="0"/>
                <a:cs typeface="Comic Sans MS" charset="0"/>
              </a:rPr>
              <a:t>Sistemik muayene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Cilt lezyonları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Krepitan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raller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Vital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bulgular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Fundoskopi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Nabız muayenesi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0921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enel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bilgiler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Belirti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ve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bulgular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Öykü 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alma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Fizik muayene</a:t>
            </a:r>
          </a:p>
          <a:p>
            <a:r>
              <a:rPr lang="tr-TR" sz="2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Nefrolojik</a:t>
            </a:r>
            <a:r>
              <a:rPr lang="tr-TR" sz="2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hastalıklar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Özet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300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Nefrolojik</a:t>
            </a:r>
            <a:r>
              <a:rPr lang="tr-TR" altLang="tr-TR" dirty="0">
                <a:latin typeface="Comic Sans MS" panose="030F0702030302020204" pitchFamily="66" charset="0"/>
              </a:rPr>
              <a:t> hastalıklar 1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>
                <a:latin typeface="Comic Sans MS" panose="030F0702030302020204" pitchFamily="66" charset="0"/>
              </a:rPr>
              <a:t>Kronik böbrek hastalığı</a:t>
            </a:r>
          </a:p>
          <a:p>
            <a:r>
              <a:rPr lang="tr-TR" altLang="tr-TR" dirty="0">
                <a:latin typeface="Comic Sans MS" panose="030F0702030302020204" pitchFamily="66" charset="0"/>
              </a:rPr>
              <a:t>Akut böbrek yetmezliği/hasarı</a:t>
            </a:r>
          </a:p>
          <a:p>
            <a:r>
              <a:rPr lang="tr-TR" altLang="tr-TR" dirty="0" err="1">
                <a:latin typeface="Comic Sans MS" panose="030F0702030302020204" pitchFamily="66" charset="0"/>
              </a:rPr>
              <a:t>Nefrotik</a:t>
            </a:r>
            <a:r>
              <a:rPr lang="tr-TR" altLang="tr-TR" dirty="0">
                <a:latin typeface="Comic Sans MS" panose="030F0702030302020204" pitchFamily="66" charset="0"/>
              </a:rPr>
              <a:t> sendrom</a:t>
            </a:r>
          </a:p>
          <a:p>
            <a:r>
              <a:rPr lang="tr-TR" altLang="tr-TR" dirty="0">
                <a:latin typeface="Comic Sans MS" panose="030F0702030302020204" pitchFamily="66" charset="0"/>
              </a:rPr>
              <a:t>Nefrit</a:t>
            </a:r>
          </a:p>
          <a:p>
            <a:r>
              <a:rPr lang="tr-TR" altLang="tr-TR" dirty="0" err="1">
                <a:latin typeface="Comic Sans MS" panose="030F0702030302020204" pitchFamily="66" charset="0"/>
              </a:rPr>
              <a:t>Tubüler</a:t>
            </a:r>
            <a:r>
              <a:rPr lang="tr-TR" altLang="tr-TR" dirty="0">
                <a:latin typeface="Comic Sans MS" panose="030F0702030302020204" pitchFamily="66" charset="0"/>
              </a:rPr>
              <a:t> hastalıklar</a:t>
            </a:r>
          </a:p>
          <a:p>
            <a:r>
              <a:rPr lang="tr-TR" altLang="tr-TR" dirty="0">
                <a:latin typeface="Comic Sans MS" panose="030F0702030302020204" pitchFamily="66" charset="0"/>
              </a:rPr>
              <a:t>Hipertansiyon</a:t>
            </a:r>
          </a:p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6453891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Nefrolojik</a:t>
            </a:r>
            <a:r>
              <a:rPr lang="tr-TR" altLang="tr-TR" dirty="0">
                <a:latin typeface="Comic Sans MS" panose="030F0702030302020204" pitchFamily="66" charset="0"/>
              </a:rPr>
              <a:t> hastalıklar 2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>
                <a:latin typeface="Comic Sans MS" panose="030F0702030302020204" pitchFamily="66" charset="0"/>
              </a:rPr>
              <a:t>Hemodiyaliz</a:t>
            </a:r>
          </a:p>
          <a:p>
            <a:r>
              <a:rPr lang="tr-TR" altLang="tr-TR" dirty="0">
                <a:latin typeface="Comic Sans MS" panose="030F0702030302020204" pitchFamily="66" charset="0"/>
              </a:rPr>
              <a:t>Periton diyalizi</a:t>
            </a:r>
          </a:p>
          <a:p>
            <a:r>
              <a:rPr lang="tr-TR" altLang="tr-TR" dirty="0" err="1">
                <a:latin typeface="Comic Sans MS" panose="030F0702030302020204" pitchFamily="66" charset="0"/>
              </a:rPr>
              <a:t>Renal</a:t>
            </a:r>
            <a:r>
              <a:rPr lang="tr-TR" altLang="tr-TR" dirty="0">
                <a:latin typeface="Comic Sans MS" panose="030F0702030302020204" pitchFamily="66" charset="0"/>
              </a:rPr>
              <a:t> transplantasyon</a:t>
            </a:r>
          </a:p>
          <a:p>
            <a:r>
              <a:rPr lang="tr-TR" altLang="tr-TR" dirty="0" err="1">
                <a:latin typeface="Comic Sans MS" panose="030F0702030302020204" pitchFamily="66" charset="0"/>
              </a:rPr>
              <a:t>Konjenital</a:t>
            </a:r>
            <a:r>
              <a:rPr lang="tr-TR" altLang="tr-TR" dirty="0">
                <a:latin typeface="Comic Sans MS" panose="030F0702030302020204" pitchFamily="66" charset="0"/>
              </a:rPr>
              <a:t> hastalıklar</a:t>
            </a:r>
          </a:p>
          <a:p>
            <a:r>
              <a:rPr lang="tr-TR" altLang="tr-TR" dirty="0" err="1">
                <a:latin typeface="Comic Sans MS" panose="030F0702030302020204" pitchFamily="66" charset="0"/>
              </a:rPr>
              <a:t>Asemptomatik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proteinüri</a:t>
            </a:r>
            <a:r>
              <a:rPr lang="tr-TR" altLang="tr-TR" dirty="0">
                <a:latin typeface="Comic Sans MS" panose="030F0702030302020204" pitchFamily="66" charset="0"/>
              </a:rPr>
              <a:t>/</a:t>
            </a:r>
            <a:r>
              <a:rPr lang="tr-TR" altLang="tr-TR" dirty="0" err="1">
                <a:latin typeface="Comic Sans MS" panose="030F0702030302020204" pitchFamily="66" charset="0"/>
              </a:rPr>
              <a:t>hematüri</a:t>
            </a:r>
            <a:endParaRPr lang="tr-TR" alt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13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Nefrolojik</a:t>
            </a:r>
            <a:r>
              <a:rPr lang="tr-TR" altLang="tr-TR" dirty="0">
                <a:latin typeface="Comic Sans MS" panose="030F0702030302020204" pitchFamily="66" charset="0"/>
              </a:rPr>
              <a:t> hastalıklar 3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>
                <a:latin typeface="Comic Sans MS" panose="030F0702030302020204" pitchFamily="66" charset="0"/>
              </a:rPr>
              <a:t>Sıvı elektrolit metabolizması bozuklukları</a:t>
            </a:r>
          </a:p>
          <a:p>
            <a:r>
              <a:rPr lang="tr-TR" altLang="tr-TR" dirty="0">
                <a:latin typeface="Comic Sans MS" panose="030F0702030302020204" pitchFamily="66" charset="0"/>
              </a:rPr>
              <a:t>Sistemik hastalıklarda böbrek tutulumu</a:t>
            </a:r>
          </a:p>
          <a:p>
            <a:r>
              <a:rPr lang="tr-TR" altLang="tr-TR" dirty="0">
                <a:latin typeface="Comic Sans MS" panose="030F0702030302020204" pitchFamily="66" charset="0"/>
              </a:rPr>
              <a:t>Kalıtsal böbrek hastalıkları</a:t>
            </a:r>
          </a:p>
          <a:p>
            <a:r>
              <a:rPr lang="tr-TR" altLang="tr-TR" dirty="0" err="1">
                <a:latin typeface="Comic Sans MS" panose="030F0702030302020204" pitchFamily="66" charset="0"/>
              </a:rPr>
              <a:t>Toksik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nefropati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Amiloidoz</a:t>
            </a:r>
            <a:endParaRPr lang="tr-TR" alt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7888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Nefrolojik</a:t>
            </a:r>
            <a:r>
              <a:rPr lang="tr-TR" altLang="tr-TR" dirty="0">
                <a:latin typeface="Comic Sans MS" panose="030F0702030302020204" pitchFamily="66" charset="0"/>
              </a:rPr>
              <a:t> hastalıklar 4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Vasküler</a:t>
            </a:r>
            <a:r>
              <a:rPr lang="tr-TR" altLang="tr-TR" dirty="0">
                <a:latin typeface="Comic Sans MS" panose="030F0702030302020204" pitchFamily="66" charset="0"/>
              </a:rPr>
              <a:t> hastalıklar</a:t>
            </a:r>
          </a:p>
          <a:p>
            <a:r>
              <a:rPr lang="tr-TR" altLang="tr-TR" dirty="0">
                <a:latin typeface="Comic Sans MS" panose="030F0702030302020204" pitchFamily="66" charset="0"/>
              </a:rPr>
              <a:t>Obstrüksiyon</a:t>
            </a:r>
          </a:p>
          <a:p>
            <a:r>
              <a:rPr lang="tr-TR" altLang="tr-TR" dirty="0" err="1">
                <a:latin typeface="Comic Sans MS" panose="030F0702030302020204" pitchFamily="66" charset="0"/>
              </a:rPr>
              <a:t>İnfeksiyon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>
                <a:latin typeface="Comic Sans MS" panose="030F0702030302020204" pitchFamily="66" charset="0"/>
              </a:rPr>
              <a:t>Taş</a:t>
            </a:r>
          </a:p>
          <a:p>
            <a:r>
              <a:rPr lang="tr-TR" altLang="tr-TR" dirty="0">
                <a:latin typeface="Comic Sans MS" panose="030F0702030302020204" pitchFamily="66" charset="0"/>
              </a:rPr>
              <a:t>Tümör</a:t>
            </a:r>
          </a:p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9383560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enel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bilgiler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Belirti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ve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bulgular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Öykü 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alma</a:t>
            </a:r>
          </a:p>
          <a:p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Fizik muayene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Nefrolojik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hastalıklar</a:t>
            </a:r>
          </a:p>
          <a:p>
            <a:r>
              <a:rPr lang="tr-TR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Özet</a:t>
            </a:r>
            <a:endParaRPr 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586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Özet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Böbrek hastalıklarında belirti ve bulgular çok çeşitlilik gösterebilir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Öykü önemli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Birçok sistemik hastalık böbreği etkileyebilir veya böbrek problemi birçok hastalıkla birlikte olabilir. 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Bu nedenle böbrek dışı belirti ve bulgular ayırıcı tanıda bize yardımcı olabilir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Fizik muayenede çoğu kez bir özellik 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olmaz.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789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41388"/>
            <a:r>
              <a:rPr lang="tr-TR" altLang="en-US" dirty="0" smtClean="0"/>
              <a:t>www.tekinakpolat.con</a:t>
            </a:r>
            <a:endParaRPr lang="en-US" altLang="en-US" dirty="0" smtClean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93688" indent="-293688" algn="ctr" defTabSz="941388">
              <a:buFont typeface="Monotype Sorts" charset="2"/>
              <a:buNone/>
            </a:pPr>
            <a:endParaRPr lang="tr-TR" altLang="en-US" sz="3600" dirty="0" smtClean="0">
              <a:solidFill>
                <a:srgbClr val="FFFF00"/>
              </a:solidFill>
            </a:endParaRPr>
          </a:p>
          <a:p>
            <a:pPr marL="293688" indent="-293688" algn="ctr" defTabSz="941388">
              <a:buFont typeface="Monotype Sorts" charset="2"/>
              <a:buNone/>
            </a:pPr>
            <a:endParaRPr lang="tr-TR" altLang="en-US" sz="4200" dirty="0" smtClean="0">
              <a:solidFill>
                <a:srgbClr val="FFFF00"/>
              </a:solidFill>
            </a:endParaRPr>
          </a:p>
          <a:p>
            <a:pPr marL="293688" indent="-293688" algn="ctr" defTabSz="941388">
              <a:buFont typeface="Monotype Sorts" charset="2"/>
              <a:buNone/>
            </a:pPr>
            <a:r>
              <a:rPr lang="tr-TR" altLang="en-US" sz="4200" dirty="0" smtClean="0">
                <a:solidFill>
                  <a:srgbClr val="FFFF00"/>
                </a:solidFill>
              </a:rPr>
              <a:t>  </a:t>
            </a:r>
            <a:endParaRPr lang="tr-TR" altLang="en-US" sz="4200" dirty="0" smtClean="0">
              <a:solidFill>
                <a:srgbClr val="FFFF00"/>
              </a:solidFill>
            </a:endParaRPr>
          </a:p>
          <a:p>
            <a:pPr marL="293688" indent="-293688" algn="ctr" defTabSz="941388">
              <a:buFont typeface="Monotype Sorts" charset="2"/>
              <a:buNone/>
            </a:pPr>
            <a:endParaRPr lang="tr-TR" altLang="en-US" sz="4200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68" y="1131032"/>
            <a:ext cx="396044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Genel bilgiler 4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Birçok sistemik hastalık böbreği etkileyebilir veya böbrek problemi birçok hastalıkla birlikte olabilir. 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Bu nedenle böbrek dışı belirti ve bulgular ayırıcı tanıda bize yardımcı olabilir.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5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enel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bilgiler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Belirti</a:t>
            </a:r>
            <a:r>
              <a:rPr 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ve</a:t>
            </a:r>
            <a:r>
              <a:rPr 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bulgular</a:t>
            </a:r>
            <a:endParaRPr 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Öykü 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alma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Fizik muayene</a:t>
            </a:r>
          </a:p>
          <a:p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Nefrolojik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hastalıklar</a:t>
            </a: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Özet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7364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altLang="tr-TR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 Tur" charset="-9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altLang="tr-TR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 Tur" charset="-94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C:\Office97\Templates\Blank Presentation.pot</Template>
  <TotalTime>7167</TotalTime>
  <Words>2356</Words>
  <Application>Microsoft Office PowerPoint</Application>
  <PresentationFormat>Özel</PresentationFormat>
  <Paragraphs>442</Paragraphs>
  <Slides>78</Slides>
  <Notes>41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85" baseType="lpstr">
      <vt:lpstr>Arial</vt:lpstr>
      <vt:lpstr>Comic Sans MS</vt:lpstr>
      <vt:lpstr>Monotype Sorts</vt:lpstr>
      <vt:lpstr>Times New Roman</vt:lpstr>
      <vt:lpstr>Times New Roman Tur</vt:lpstr>
      <vt:lpstr>Blank Presentation</vt:lpstr>
      <vt:lpstr>Acrobat Document</vt:lpstr>
      <vt:lpstr>BÖBREK HASTALIKLARI BELİRTİ VE BULGULAR, ÖYKÜ ALMA VE FİZİK MUAYENE</vt:lpstr>
      <vt:lpstr>Plan</vt:lpstr>
      <vt:lpstr>Genel bilgiler 1</vt:lpstr>
      <vt:lpstr>Genel bilgiler 2</vt:lpstr>
      <vt:lpstr>Genel bilgiler 3</vt:lpstr>
      <vt:lpstr>Belirti ve bulgular 1</vt:lpstr>
      <vt:lpstr>Belirti ve bulgular 2</vt:lpstr>
      <vt:lpstr>Genel bilgiler 4</vt:lpstr>
      <vt:lpstr>Plan</vt:lpstr>
      <vt:lpstr>Karın ağrısı</vt:lpstr>
      <vt:lpstr>Böğür ağrısı 1</vt:lpstr>
      <vt:lpstr>Böğür ağrısı 2</vt:lpstr>
      <vt:lpstr>Poliüri</vt:lpstr>
      <vt:lpstr>Noktüri 1</vt:lpstr>
      <vt:lpstr>Noktüri 2</vt:lpstr>
      <vt:lpstr>Dizüri, sık idrara çıkma 1</vt:lpstr>
      <vt:lpstr>Dizüri, sık idrara çıkma 2</vt:lpstr>
      <vt:lpstr>Dizüri, sık idrara çıkma 3</vt:lpstr>
      <vt:lpstr>Hematüri 1</vt:lpstr>
      <vt:lpstr>PowerPoint Sunusu</vt:lpstr>
      <vt:lpstr>PowerPoint Sunusu</vt:lpstr>
      <vt:lpstr>Hematüri 2</vt:lpstr>
      <vt:lpstr>Hematüri 3</vt:lpstr>
      <vt:lpstr>Ödem 1</vt:lpstr>
      <vt:lpstr>Ödem 2</vt:lpstr>
      <vt:lpstr>Ödem 3</vt:lpstr>
      <vt:lpstr>Ödem 4</vt:lpstr>
      <vt:lpstr>Ödem 5</vt:lpstr>
      <vt:lpstr>Hipertansiyon</vt:lpstr>
      <vt:lpstr>İdrarda renk değişikliği 1</vt:lpstr>
      <vt:lpstr>İdrarda renk değişikliği 2</vt:lpstr>
      <vt:lpstr>İdrarda renk değişikliği 3</vt:lpstr>
      <vt:lpstr>Oligüri-Anüri 1</vt:lpstr>
      <vt:lpstr>Oligüri-Anüri 2</vt:lpstr>
      <vt:lpstr>Üremik belirtiler</vt:lpstr>
      <vt:lpstr>Karında kitle 1</vt:lpstr>
      <vt:lpstr>Karında kitle 2</vt:lpstr>
      <vt:lpstr>Diğer belirtiler 1</vt:lpstr>
      <vt:lpstr>Diğer belirtiler 2</vt:lpstr>
      <vt:lpstr>Plan</vt:lpstr>
      <vt:lpstr>Genel bilgiler</vt:lpstr>
      <vt:lpstr>Hikayeye niye gerek var?</vt:lpstr>
      <vt:lpstr>Hasta Hekim İlişkileri</vt:lpstr>
      <vt:lpstr>Öykü almanın ana çizgileri 1</vt:lpstr>
      <vt:lpstr>Öykü almanın ana çizgileri 2</vt:lpstr>
      <vt:lpstr>Mutlaka sorulması gereken sorular 1</vt:lpstr>
      <vt:lpstr>Mutlaka sorulması gereken sorular 2</vt:lpstr>
      <vt:lpstr>Mutlaka sorulması gereken sorular (kadın)</vt:lpstr>
      <vt:lpstr>Mutlaka sorulması gereken sorular (erkek)</vt:lpstr>
      <vt:lpstr>Öykü alma</vt:lpstr>
      <vt:lpstr>Plan</vt:lpstr>
      <vt:lpstr>Fizik muayene </vt:lpstr>
      <vt:lpstr>Üriner sistem</vt:lpstr>
      <vt:lpstr>FM: Önemli noktalar 1 </vt:lpstr>
      <vt:lpstr>FM: Önemli noktalar 2 </vt:lpstr>
      <vt:lpstr>İnspeksiyon </vt:lpstr>
      <vt:lpstr>Palpasyon </vt:lpstr>
      <vt:lpstr>Perküsyon </vt:lpstr>
      <vt:lpstr>Oskültasyon </vt:lpstr>
      <vt:lpstr>FM: Önemli noktalar 2 </vt:lpstr>
      <vt:lpstr>HİPOVOLEMİ  BELİRTİ VE BULGULAR 1</vt:lpstr>
      <vt:lpstr>HİPOVOLEMİ  BELİRTİ VE BULGULAR 2</vt:lpstr>
      <vt:lpstr>Belirti ve bulgular</vt:lpstr>
      <vt:lpstr>Hipervolemi</vt:lpstr>
      <vt:lpstr>HİPERVOLEMİ  BELİRTİ VE BULGULAR 1</vt:lpstr>
      <vt:lpstr>HİPERVOLEMİ  BELİRTİ VE BULGULAR 2</vt:lpstr>
      <vt:lpstr>HİPERVOLEMİ  BELİRTİ VE BULGULAR 3</vt:lpstr>
      <vt:lpstr>Hipertansiyon</vt:lpstr>
      <vt:lpstr>PowerPoint Sunusu</vt:lpstr>
      <vt:lpstr>Sistemik muayene </vt:lpstr>
      <vt:lpstr>Plan</vt:lpstr>
      <vt:lpstr>Nefrolojik hastalıklar 1</vt:lpstr>
      <vt:lpstr>Nefrolojik hastalıklar 2</vt:lpstr>
      <vt:lpstr>Nefrolojik hastalıklar 3</vt:lpstr>
      <vt:lpstr>Nefrolojik hastalıklar 4</vt:lpstr>
      <vt:lpstr>Plan</vt:lpstr>
      <vt:lpstr>Özet</vt:lpstr>
      <vt:lpstr>www.tekinakpolat.con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 basıncı ölçüm cihazları ve  problemler</dc:title>
  <dc:creator>Mehmet Tekin Akpolat</dc:creator>
  <cp:lastModifiedBy>Mehmet Tekin Akpolat</cp:lastModifiedBy>
  <cp:revision>690</cp:revision>
  <cp:lastPrinted>2018-12-03T18:12:18Z</cp:lastPrinted>
  <dcterms:created xsi:type="dcterms:W3CDTF">1997-12-11T13:27:56Z</dcterms:created>
  <dcterms:modified xsi:type="dcterms:W3CDTF">2026-04-20T08:10:00Z</dcterms:modified>
</cp:coreProperties>
</file>