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1452" r:id="rId2"/>
    <p:sldId id="1454" r:id="rId3"/>
    <p:sldId id="1306" r:id="rId4"/>
    <p:sldId id="1307" r:id="rId5"/>
    <p:sldId id="1309" r:id="rId6"/>
    <p:sldId id="1310" r:id="rId7"/>
    <p:sldId id="1311" r:id="rId8"/>
    <p:sldId id="1312" r:id="rId9"/>
    <p:sldId id="1313" r:id="rId10"/>
    <p:sldId id="1314" r:id="rId11"/>
    <p:sldId id="1318" r:id="rId12"/>
    <p:sldId id="1319" r:id="rId13"/>
    <p:sldId id="1320" r:id="rId14"/>
    <p:sldId id="1321" r:id="rId15"/>
    <p:sldId id="1322" r:id="rId16"/>
    <p:sldId id="1323" r:id="rId17"/>
    <p:sldId id="1324" r:id="rId18"/>
    <p:sldId id="1325" r:id="rId19"/>
    <p:sldId id="1326" r:id="rId20"/>
    <p:sldId id="1327" r:id="rId21"/>
    <p:sldId id="1328" r:id="rId22"/>
    <p:sldId id="1329" r:id="rId23"/>
    <p:sldId id="1330" r:id="rId24"/>
    <p:sldId id="1331" r:id="rId25"/>
    <p:sldId id="1332" r:id="rId26"/>
    <p:sldId id="1333" r:id="rId27"/>
    <p:sldId id="1334" r:id="rId28"/>
    <p:sldId id="1335" r:id="rId29"/>
    <p:sldId id="1336" r:id="rId30"/>
    <p:sldId id="1337" r:id="rId31"/>
    <p:sldId id="1338" r:id="rId32"/>
    <p:sldId id="1339" r:id="rId33"/>
    <p:sldId id="1340" r:id="rId34"/>
    <p:sldId id="1341" r:id="rId35"/>
    <p:sldId id="1342" r:id="rId36"/>
    <p:sldId id="1428" r:id="rId37"/>
    <p:sldId id="1429" r:id="rId38"/>
    <p:sldId id="1430" r:id="rId39"/>
    <p:sldId id="1431" r:id="rId40"/>
    <p:sldId id="1432" r:id="rId41"/>
    <p:sldId id="1433" r:id="rId42"/>
    <p:sldId id="1435" r:id="rId43"/>
    <p:sldId id="1436" r:id="rId44"/>
    <p:sldId id="1437" r:id="rId45"/>
    <p:sldId id="1438" r:id="rId46"/>
    <p:sldId id="1439" r:id="rId47"/>
    <p:sldId id="1440" r:id="rId48"/>
    <p:sldId id="1479" r:id="rId49"/>
    <p:sldId id="1469" r:id="rId50"/>
    <p:sldId id="1457" r:id="rId51"/>
    <p:sldId id="1458" r:id="rId52"/>
    <p:sldId id="1459" r:id="rId53"/>
    <p:sldId id="1460" r:id="rId54"/>
    <p:sldId id="1461" r:id="rId55"/>
    <p:sldId id="1462" r:id="rId56"/>
    <p:sldId id="1463" r:id="rId57"/>
    <p:sldId id="1293" r:id="rId58"/>
    <p:sldId id="1465" r:id="rId59"/>
    <p:sldId id="1471" r:id="rId60"/>
    <p:sldId id="1472" r:id="rId61"/>
    <p:sldId id="1473" r:id="rId62"/>
    <p:sldId id="1343" r:id="rId63"/>
    <p:sldId id="1423" r:id="rId64"/>
    <p:sldId id="1424" r:id="rId65"/>
    <p:sldId id="1425" r:id="rId66"/>
    <p:sldId id="1303" r:id="rId67"/>
    <p:sldId id="1426" r:id="rId68"/>
    <p:sldId id="1480" r:id="rId69"/>
  </p:sldIdLst>
  <p:sldSz cx="10591800" cy="708660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000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31" autoAdjust="0"/>
    <p:restoredTop sz="76114" autoAdjust="0"/>
  </p:normalViewPr>
  <p:slideViewPr>
    <p:cSldViewPr>
      <p:cViewPr varScale="1">
        <p:scale>
          <a:sx n="85" d="100"/>
          <a:sy n="85" d="100"/>
        </p:scale>
        <p:origin x="1704" y="84"/>
      </p:cViewPr>
      <p:guideLst/>
    </p:cSldViewPr>
  </p:slideViewPr>
  <p:outlineViewPr>
    <p:cViewPr>
      <p:scale>
        <a:sx n="33" d="100"/>
        <a:sy n="33" d="100"/>
      </p:scale>
      <p:origin x="0" y="-13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1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A5D61548-73A0-BB45-8A9E-ED8F553AFDC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95290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687388"/>
            <a:ext cx="512127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E0279CE0-637D-B745-8EF8-AF803EAA1F4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63277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5B2C7B1-F828-489B-A91A-9404B52BCC07}" type="slidenum">
              <a:rPr lang="tr-TR" altLang="en-US" sz="1200" smtClean="0">
                <a:latin typeface="Times New Roman" pitchFamily="18" charset="0"/>
              </a:rPr>
              <a:pPr/>
              <a:t>1</a:t>
            </a:fld>
            <a:endParaRPr lang="tr-TR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altLang="en-US" dirty="0" smtClean="0"/>
              <a:t>Asit baz genişlet ikiye böl</a:t>
            </a:r>
            <a:endParaRPr lang="en-US" altLang="en-US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9070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71148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16482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52778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91976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98455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15373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23050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31241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69706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13142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2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938030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13253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53293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95750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126812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30363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67928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80540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741631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01539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9397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36283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323067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344342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238276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21281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2261502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805561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03951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388320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222890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6356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485646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3599830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183896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373528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228915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469338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615477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957439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03632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482095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8720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134065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271690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460926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8278439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354677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60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241183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61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600173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64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845823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65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0775060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9pPr>
          </a:lstStyle>
          <a:p>
            <a:fld id="{9AF4F30D-000D-4A8A-A020-F30BD466F1C3}" type="slidenum">
              <a:rPr lang="tr-TR" altLang="en-US" sz="1200" smtClean="0">
                <a:latin typeface="Times New Roman" panose="02020603050405020304" pitchFamily="18" charset="0"/>
              </a:rPr>
              <a:pPr/>
              <a:t>68</a:t>
            </a:fld>
            <a:endParaRPr lang="tr-TR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902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17749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56636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8540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852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23975" y="1160463"/>
            <a:ext cx="7943850" cy="24669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323975" y="3722688"/>
            <a:ext cx="7943850" cy="1709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FFA77-B9C4-4043-BDEB-2E4AB0C3A17A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067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6F9C4-F5BB-7047-83AE-EDFA972E4A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9676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829550" y="190500"/>
            <a:ext cx="2251075" cy="5676900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076325" y="190500"/>
            <a:ext cx="6600825" cy="5676900"/>
          </a:xfrm>
        </p:spPr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38D67-61AD-0344-B632-D6400A95D3A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8467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6325" y="190500"/>
            <a:ext cx="9004300" cy="1181100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sim Yer Tutucusu 3"/>
          <p:cNvSpPr>
            <a:spLocks noGrp="1"/>
          </p:cNvSpPr>
          <p:nvPr>
            <p:ph type="clipArt"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793750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591425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fld id="{FBE7CC0C-892D-E642-8F4E-E62901E92F1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458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C131C-1FD1-D44E-AE55-4C357626100E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5159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766888"/>
            <a:ext cx="9136062" cy="29479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4741863"/>
            <a:ext cx="9136062" cy="15509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76782-4F98-2F4D-980B-BEAF06959BE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54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C176-7742-6348-ADDF-22F2B26373A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910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377825"/>
            <a:ext cx="9134475" cy="137001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30250" y="1736725"/>
            <a:ext cx="4479925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30250" y="2589213"/>
            <a:ext cx="4479925" cy="38068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362575" y="1736725"/>
            <a:ext cx="4502150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362575" y="2589213"/>
            <a:ext cx="4502150" cy="38068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D314A-2134-434F-A466-E7A29AFF9DB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0660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12645-F59C-354A-AF80-DE9D1891E57B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38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69377-BD7D-614D-8EA3-7A0644DE8B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8209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36B8A-4653-D44D-A242-CBBEE90EB33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614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1FD7A-4B44-1E4D-B32E-C77423520B3F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8060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>
                <a:gamma/>
                <a:shade val="0"/>
                <a:invGamma/>
              </a:srgbClr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190500"/>
            <a:ext cx="90043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600" tIns="50800" rIns="1016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6325" y="1616075"/>
            <a:ext cx="90043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3750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defTabSz="1009650">
              <a:defRPr sz="15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0" y="6456363"/>
            <a:ext cx="3352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ctr" defTabSz="1009650">
              <a:defRPr sz="1500">
                <a:effectLst/>
                <a:latin typeface="Times New Roman" charset="-94"/>
              </a:defRPr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1425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r" defTabSz="1009650">
              <a:defRPr sz="1500">
                <a:effectLst/>
                <a:latin typeface="Times New Roman" charset="-94"/>
              </a:defRPr>
            </a:lvl1pPr>
          </a:lstStyle>
          <a:p>
            <a:fld id="{0F6B0755-B62E-8042-A1A7-40143091873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1009650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2pPr>
      <a:lvl3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3pPr>
      <a:lvl4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4pPr>
      <a:lvl5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5pPr>
      <a:lvl6pPr marL="4572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6pPr>
      <a:lvl7pPr marL="9144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7pPr>
      <a:lvl8pPr marL="13716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8pPr>
      <a:lvl9pPr marL="18288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9pPr>
    </p:titleStyle>
    <p:bodyStyle>
      <a:lvl1pPr marL="379413" indent="-379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Font typeface="Monotype Sorts" charset="2"/>
        <a:buChar char="l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820738" indent="-3159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262063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768475" indent="-254000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273300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590550"/>
            <a:ext cx="9967913" cy="1181100"/>
          </a:xfrm>
        </p:spPr>
        <p:txBody>
          <a:bodyPr/>
          <a:lstStyle/>
          <a:p>
            <a:r>
              <a:rPr lang="tr-TR" altLang="en-US" sz="4800" dirty="0">
                <a:latin typeface="Comic Sans MS" pitchFamily="66" charset="0"/>
              </a:rPr>
              <a:t>FLUID ELECTROLYTE BALANCE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2247900"/>
            <a:ext cx="9004300" cy="4251325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Prof. Dr. Tekin AKPOLAT</a:t>
            </a:r>
          </a:p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Liv </a:t>
            </a:r>
            <a:r>
              <a:rPr lang="tr-TR" altLang="en-US" dirty="0" err="1">
                <a:latin typeface="Comic Sans MS" pitchFamily="66" charset="0"/>
              </a:rPr>
              <a:t>Hospital</a:t>
            </a:r>
            <a:r>
              <a:rPr lang="tr-TR" altLang="en-US" dirty="0">
                <a:latin typeface="Comic Sans MS" pitchFamily="66" charset="0"/>
              </a:rPr>
              <a:t>-İSTANBUL</a:t>
            </a:r>
          </a:p>
          <a:p>
            <a:pPr algn="ctr">
              <a:buNone/>
            </a:pPr>
            <a:r>
              <a:rPr lang="tr-TR" altLang="en-US" dirty="0" err="1">
                <a:latin typeface="Comic Sans MS" pitchFamily="66" charset="0"/>
              </a:rPr>
              <a:t>Istinye</a:t>
            </a:r>
            <a:r>
              <a:rPr lang="tr-TR" altLang="en-US" dirty="0">
                <a:latin typeface="Comic Sans MS" pitchFamily="66" charset="0"/>
              </a:rPr>
              <a:t> </a:t>
            </a:r>
            <a:r>
              <a:rPr lang="tr-TR" altLang="en-US" dirty="0" err="1">
                <a:latin typeface="Comic Sans MS" pitchFamily="66" charset="0"/>
              </a:rPr>
              <a:t>University</a:t>
            </a:r>
            <a:r>
              <a:rPr lang="tr-TR" altLang="en-US" dirty="0">
                <a:latin typeface="Comic Sans MS" pitchFamily="66" charset="0"/>
              </a:rPr>
              <a:t>, School of </a:t>
            </a:r>
            <a:r>
              <a:rPr lang="tr-TR" altLang="en-US" dirty="0" err="1">
                <a:latin typeface="Comic Sans MS" pitchFamily="66" charset="0"/>
              </a:rPr>
              <a:t>Medicine</a:t>
            </a:r>
            <a:endParaRPr lang="tr-TR" altLang="en-US" dirty="0">
              <a:latin typeface="Comic Sans MS" pitchFamily="66" charset="0"/>
            </a:endParaRPr>
          </a:p>
          <a:p>
            <a:pPr algn="ctr">
              <a:buNone/>
            </a:pPr>
            <a:r>
              <a:rPr lang="tr-TR" altLang="en-US" dirty="0" smtClean="0">
                <a:latin typeface="Comic Sans MS" pitchFamily="66" charset="0"/>
              </a:rPr>
              <a:t>2025-2026</a:t>
            </a:r>
          </a:p>
          <a:p>
            <a:pPr algn="ctr">
              <a:buFont typeface="Monotype Sorts" charset="2"/>
              <a:buNone/>
            </a:pPr>
            <a:r>
              <a:rPr lang="tr-TR" altLang="en-US" dirty="0" smtClean="0">
                <a:solidFill>
                  <a:srgbClr val="FFFF00"/>
                </a:solidFill>
                <a:latin typeface="Comic Sans MS" pitchFamily="66" charset="0"/>
              </a:rPr>
              <a:t>www.tekinakpolat.com</a:t>
            </a:r>
          </a:p>
          <a:p>
            <a:pPr algn="ctr">
              <a:buFont typeface="Monotype Sorts" charset="2"/>
              <a:buNone/>
            </a:pPr>
            <a:endParaRPr lang="tr-TR" altLang="en-US" dirty="0">
              <a:latin typeface="Comic Sans MS" pitchFamily="66" charset="0"/>
            </a:endParaRPr>
          </a:p>
        </p:txBody>
      </p:sp>
      <p:pic>
        <p:nvPicPr>
          <p:cNvPr id="13316" name="Picture 6" descr="https://encrypted-tbn0.gstatic.com/images?q=tbn:ANd9GcRAYcEN429V7jCAWWVWfiAQe6EQwS9p79gy7mAXTS7ZTSELGx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400550"/>
            <a:ext cx="23764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Users\tekin.akpolat\Desktop\hepsison\onemliler\kongre nefroloji 2017\istinye universite logo 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400550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4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Chloride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Most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abundant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extracellular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words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negatively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charged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Most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it is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extracellular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Always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a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positively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charged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substance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(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cation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)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must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be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together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most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common</a:t>
            </a:r>
            <a:r>
              <a:rPr lang="tr-TR" sz="2800" dirty="0">
                <a:latin typeface="Comic Sans MS" panose="030F0902030302020204" pitchFamily="66" charset="0"/>
              </a:rPr>
              <a:t> form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When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talk salt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first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think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sodium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chloride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but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there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salts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e.g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.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potassium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chloride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Hydrogen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It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positively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charged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Although</a:t>
            </a:r>
            <a:r>
              <a:rPr lang="tr-TR" sz="2800" dirty="0">
                <a:latin typeface="Comic Sans MS" panose="030F0902030302020204" pitchFamily="66" charset="0"/>
              </a:rPr>
              <a:t> it is </a:t>
            </a:r>
            <a:r>
              <a:rPr lang="tr-TR" sz="2800" dirty="0" err="1">
                <a:latin typeface="Comic Sans MS" panose="030F0902030302020204" pitchFamily="66" charset="0"/>
              </a:rPr>
              <a:t>found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trace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amounts</a:t>
            </a:r>
            <a:r>
              <a:rPr lang="tr-TR" sz="2800" dirty="0">
                <a:latin typeface="Comic Sans MS" panose="030F0902030302020204" pitchFamily="66" charset="0"/>
              </a:rPr>
              <a:t> it is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main </a:t>
            </a:r>
            <a:r>
              <a:rPr lang="tr-TR" sz="2800" dirty="0" err="1">
                <a:latin typeface="Comic Sans MS" panose="030F0902030302020204" pitchFamily="66" charset="0"/>
              </a:rPr>
              <a:t>component</a:t>
            </a:r>
            <a:r>
              <a:rPr lang="tr-TR" sz="2800" dirty="0"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latin typeface="Comic Sans MS" panose="030F0902030302020204" pitchFamily="66" charset="0"/>
              </a:rPr>
              <a:t>acid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base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metabolism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A </a:t>
            </a:r>
            <a:r>
              <a:rPr lang="tr-TR" sz="2800" dirty="0" err="1">
                <a:latin typeface="Comic Sans MS" panose="030F0902030302020204" pitchFamily="66" charset="0"/>
              </a:rPr>
              <a:t>fluid’s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acidity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was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expressed</a:t>
            </a:r>
            <a:r>
              <a:rPr lang="tr-TR" sz="2800" dirty="0">
                <a:latin typeface="Comic Sans MS" panose="030F0902030302020204" pitchFamily="66" charset="0"/>
              </a:rPr>
              <a:t> as </a:t>
            </a:r>
            <a:r>
              <a:rPr lang="tr-TR" sz="2800" dirty="0" err="1">
                <a:latin typeface="Comic Sans MS" panose="030F0902030302020204" pitchFamily="66" charset="0"/>
              </a:rPr>
              <a:t>its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hydrogen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concentration</a:t>
            </a:r>
            <a:endParaRPr lang="tr-TR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3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Bicarbonate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An </a:t>
            </a:r>
            <a:r>
              <a:rPr lang="tr-TR" sz="2800" dirty="0" err="1">
                <a:latin typeface="Comic Sans MS" panose="030F0902030302020204" pitchFamily="66" charset="0"/>
              </a:rPr>
              <a:t>abundant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anion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like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two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most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common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extracellular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anions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bicarbonate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It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one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two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important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molecules</a:t>
            </a:r>
            <a:r>
              <a:rPr lang="tr-TR" sz="2800" dirty="0"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latin typeface="Comic Sans MS" panose="030F0902030302020204" pitchFamily="66" charset="0"/>
              </a:rPr>
              <a:t>acid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base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metabolism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with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hydrogen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Intracellular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anions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different</a:t>
            </a:r>
            <a:endParaRPr lang="tr-TR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Molecular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weight</a:t>
            </a:r>
            <a:r>
              <a:rPr lang="tr-TR" altLang="tr-TR" dirty="0">
                <a:latin typeface="Comic Sans MS" charset="-94"/>
              </a:rPr>
              <a:t>/Formula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Water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(H</a:t>
            </a:r>
            <a:r>
              <a:rPr lang="tr-TR" sz="2800" baseline="-25000" dirty="0">
                <a:solidFill>
                  <a:srgbClr val="FFFF00"/>
                </a:solidFill>
                <a:latin typeface="Comic Sans MS" panose="030F0902030302020204" pitchFamily="66" charset="0"/>
              </a:rPr>
              <a:t>2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O): </a:t>
            </a:r>
            <a:r>
              <a:rPr lang="tr-TR" sz="2800" dirty="0" err="1">
                <a:latin typeface="Comic Sans MS" panose="030F0902030302020204" pitchFamily="66" charset="0"/>
              </a:rPr>
              <a:t>Two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hydrogen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plus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one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oxygen</a:t>
            </a:r>
            <a:r>
              <a:rPr lang="tr-TR" sz="2800" dirty="0">
                <a:latin typeface="Comic Sans MS" panose="030F0902030302020204" pitchFamily="66" charset="0"/>
              </a:rPr>
              <a:t>. </a:t>
            </a:r>
            <a:r>
              <a:rPr lang="tr-TR" sz="2800" dirty="0" err="1">
                <a:latin typeface="Comic Sans MS" panose="030F0902030302020204" pitchFamily="66" charset="0"/>
              </a:rPr>
              <a:t>Molecular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18 (Hidrojen 1, oksijen 16)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Sodium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(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Na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+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 err="1">
                <a:latin typeface="Comic Sans MS" panose="030F0902030302020204" pitchFamily="66" charset="0"/>
              </a:rPr>
              <a:t>Molecular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23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(K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+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 err="1">
                <a:latin typeface="Comic Sans MS" panose="030F0902030302020204" pitchFamily="66" charset="0"/>
              </a:rPr>
              <a:t>Molecular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39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(Cl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-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 err="1">
                <a:latin typeface="Comic Sans MS" panose="030F0902030302020204" pitchFamily="66" charset="0"/>
              </a:rPr>
              <a:t>Molecular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35.5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Hydrogen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(H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+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 err="1">
                <a:latin typeface="Comic Sans MS" panose="030F0902030302020204" pitchFamily="66" charset="0"/>
              </a:rPr>
              <a:t>Molecular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1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smtClean="0">
                <a:solidFill>
                  <a:srgbClr val="FFFF00"/>
                </a:solidFill>
                <a:latin typeface="Comic Sans MS" panose="030F0902030302020204" pitchFamily="66" charset="0"/>
              </a:rPr>
              <a:t>Bicarbonate</a:t>
            </a:r>
            <a:r>
              <a:rPr lang="tr-TR" sz="2800" dirty="0" smtClean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(HCO</a:t>
            </a:r>
            <a:r>
              <a:rPr lang="tr-TR" sz="2800" baseline="-25000" dirty="0">
                <a:solidFill>
                  <a:srgbClr val="FFFF00"/>
                </a:solidFill>
                <a:latin typeface="Comic Sans MS" panose="030F0902030302020204" pitchFamily="66" charset="0"/>
              </a:rPr>
              <a:t>3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-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One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hydrogen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plus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one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carbon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plus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three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oxygen</a:t>
            </a:r>
            <a:r>
              <a:rPr lang="tr-TR" sz="2800" dirty="0">
                <a:latin typeface="Comic Sans MS" panose="030F0902030302020204" pitchFamily="66" charset="0"/>
              </a:rPr>
              <a:t>. </a:t>
            </a:r>
            <a:r>
              <a:rPr lang="tr-TR" sz="2800" dirty="0" err="1">
                <a:latin typeface="Comic Sans MS" panose="030F0902030302020204" pitchFamily="66" charset="0"/>
              </a:rPr>
              <a:t>Molecular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61 (</a:t>
            </a:r>
            <a:r>
              <a:rPr lang="tr-TR" sz="2800" dirty="0" err="1">
                <a:latin typeface="Comic Sans MS" panose="030F0902030302020204" pitchFamily="66" charset="0"/>
              </a:rPr>
              <a:t>Hydrogen</a:t>
            </a:r>
            <a:r>
              <a:rPr lang="tr-TR" sz="2800" dirty="0">
                <a:latin typeface="Comic Sans MS" panose="030F0902030302020204" pitchFamily="66" charset="0"/>
              </a:rPr>
              <a:t> 1, </a:t>
            </a:r>
            <a:r>
              <a:rPr lang="tr-TR" sz="2800" dirty="0" err="1">
                <a:latin typeface="Comic Sans MS" panose="030F0902030302020204" pitchFamily="66" charset="0"/>
              </a:rPr>
              <a:t>Carbon</a:t>
            </a:r>
            <a:r>
              <a:rPr lang="tr-TR" sz="2800" dirty="0">
                <a:latin typeface="Comic Sans MS" panose="030F0902030302020204" pitchFamily="66" charset="0"/>
              </a:rPr>
              <a:t> 12, </a:t>
            </a:r>
            <a:r>
              <a:rPr lang="tr-TR" sz="2800" dirty="0" err="1">
                <a:latin typeface="Comic Sans MS" panose="030F0902030302020204" pitchFamily="66" charset="0"/>
              </a:rPr>
              <a:t>Oxygen</a:t>
            </a:r>
            <a:r>
              <a:rPr lang="tr-TR" sz="2800" dirty="0">
                <a:latin typeface="Comic Sans MS" panose="030F0902030302020204" pitchFamily="66" charset="0"/>
              </a:rPr>
              <a:t> 16)</a:t>
            </a:r>
            <a:endParaRPr lang="en-US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Basic </a:t>
            </a:r>
            <a:r>
              <a:rPr lang="tr-TR" altLang="tr-TR" dirty="0" err="1">
                <a:latin typeface="Comic Sans MS" charset="-94"/>
              </a:rPr>
              <a:t>information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Water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hydrogen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bicarbonate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constitute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basic</a:t>
            </a:r>
            <a:r>
              <a:rPr lang="tr-TR" sz="2800" dirty="0"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latin typeface="Comic Sans MS" panose="030F0902030302020204" pitchFamily="66" charset="0"/>
              </a:rPr>
              <a:t>fluid-electrolyte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balance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Any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abnormalities</a:t>
            </a:r>
            <a:r>
              <a:rPr lang="tr-TR" sz="2800" dirty="0">
                <a:latin typeface="Comic Sans MS" panose="030F0902030302020204" pitchFamily="66" charset="0"/>
              </a:rPr>
              <a:t> in </a:t>
            </a:r>
            <a:r>
              <a:rPr lang="tr-TR" sz="2800" dirty="0" err="1">
                <a:latin typeface="Comic Sans MS" panose="030F0902030302020204" pitchFamily="66" charset="0"/>
              </a:rPr>
              <a:t>any</a:t>
            </a:r>
            <a:r>
              <a:rPr lang="tr-TR" sz="2800" dirty="0"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latin typeface="Comic Sans MS" panose="030F0902030302020204" pitchFamily="66" charset="0"/>
              </a:rPr>
              <a:t>them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affects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others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molecules</a:t>
            </a:r>
            <a:r>
              <a:rPr lang="tr-TR" sz="2800" dirty="0">
                <a:latin typeface="Comic Sans MS" panose="030F0902030302020204" pitchFamily="66" charset="0"/>
              </a:rPr>
              <a:t> not </a:t>
            </a:r>
            <a:r>
              <a:rPr lang="tr-TR" sz="2800" dirty="0" err="1">
                <a:latin typeface="Comic Sans MS" panose="030F0902030302020204" pitchFamily="66" charset="0"/>
              </a:rPr>
              <a:t>mentioned</a:t>
            </a:r>
            <a:r>
              <a:rPr lang="tr-TR" sz="2800" dirty="0">
                <a:latin typeface="Comic Sans MS" panose="030F0902030302020204" pitchFamily="66" charset="0"/>
              </a:rPr>
              <a:t> here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But </a:t>
            </a:r>
            <a:r>
              <a:rPr lang="tr-TR" sz="2800" dirty="0" err="1">
                <a:latin typeface="Comic Sans MS" panose="030F0902030302020204" pitchFamily="66" charset="0"/>
              </a:rPr>
              <a:t>whatever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abnormality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basic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must</a:t>
            </a:r>
            <a:r>
              <a:rPr lang="tr-TR" sz="2800" dirty="0">
                <a:latin typeface="Comic Sans MS" panose="030F0902030302020204" pitchFamily="66" charset="0"/>
              </a:rPr>
              <a:t> be </a:t>
            </a:r>
            <a:r>
              <a:rPr lang="tr-TR" sz="2800" dirty="0" err="1">
                <a:latin typeface="Comic Sans MS" panose="030F0902030302020204" pitchFamily="66" charset="0"/>
              </a:rPr>
              <a:t>intact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vicious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cyles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must</a:t>
            </a:r>
            <a:r>
              <a:rPr lang="tr-TR" sz="2800" dirty="0">
                <a:latin typeface="Comic Sans MS" panose="030F0902030302020204" pitchFamily="66" charset="0"/>
              </a:rPr>
              <a:t> be </a:t>
            </a:r>
            <a:r>
              <a:rPr lang="tr-TR" sz="2800" dirty="0" err="1">
                <a:latin typeface="Comic Sans MS" panose="030F0902030302020204" pitchFamily="66" charset="0"/>
              </a:rPr>
              <a:t>broken</a:t>
            </a:r>
            <a:endParaRPr lang="tr-TR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Plan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Basic information</a:t>
            </a:r>
          </a:p>
          <a:p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Water-fluid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Sodium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Potassium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Acid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-Base 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Calcium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phosphorus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magnesium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Summary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Disease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/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0"/>
                <a:ea typeface="Comic Sans MS" charset="0"/>
                <a:cs typeface="Comic Sans MS" charset="0"/>
              </a:rPr>
              <a:t>Water-Fluid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Our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body is a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pool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consisting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molecules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swimming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inside, in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words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is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main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component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our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body</a:t>
            </a:r>
          </a:p>
          <a:p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constitutes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about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50-60% of body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weight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this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ratio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changes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by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age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gender</a:t>
            </a:r>
            <a:endParaRPr lang="tr-TR" sz="24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constitutes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of 60% of body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weight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man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, 50% of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woman</a:t>
            </a:r>
            <a:endParaRPr lang="tr-TR" sz="24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This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ratio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is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higher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children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decreases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with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age</a:t>
            </a:r>
            <a:endParaRPr lang="tr-TR" sz="24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There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is 42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liters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in a 70 kilogram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man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0"/>
                <a:ea typeface="Comic Sans MS" charset="0"/>
                <a:cs typeface="Comic Sans MS" charset="0"/>
              </a:rPr>
              <a:t>Water-Fluid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is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found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intracellular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extracellular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Intracellular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/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extracellular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ratio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is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about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55/45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There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is 42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liters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in a 70 kilogram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man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23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liters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intracellular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19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liters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extracellular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tr-TR" sz="2800" b="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0"/>
                <a:ea typeface="Comic Sans MS" charset="0"/>
                <a:cs typeface="Comic Sans MS" charset="0"/>
              </a:rPr>
              <a:t>Water-Fluid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Extracellular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is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composed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different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parts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4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interstitial</a:t>
            </a:r>
            <a:r>
              <a:rPr lang="tr-TR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4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plasma</a:t>
            </a:r>
            <a:r>
              <a:rPr lang="tr-TR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4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lymph</a:t>
            </a:r>
            <a:r>
              <a:rPr lang="tr-TR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ve </a:t>
            </a:r>
            <a:r>
              <a:rPr lang="tr-TR" sz="24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transcellular</a:t>
            </a:r>
            <a:r>
              <a:rPr lang="tr-TR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. </a:t>
            </a:r>
          </a:p>
          <a:p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Plasma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is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important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part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for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electrolyte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balance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Plasma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volume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(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effective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circulating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volume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)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constitutes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about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4.5% of body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weight</a:t>
            </a:r>
            <a:endParaRPr lang="tr-TR" sz="24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There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is 3.2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liters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plasma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in a 70 kilogram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man</a:t>
            </a:r>
            <a:endParaRPr lang="tr-TR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0"/>
                <a:ea typeface="Comic Sans MS" charset="0"/>
                <a:cs typeface="Comic Sans MS" charset="0"/>
              </a:rPr>
              <a:t>Water-Fluid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Plasma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has a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critical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role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regulation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blood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circulation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functions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If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plasma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decreases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functions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affected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detoriated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order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survive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electrolytes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must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be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balance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kidneys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avoid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imbalance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7428" y="562992"/>
            <a:ext cx="9004300" cy="4251325"/>
          </a:xfrm>
        </p:spPr>
        <p:txBody>
          <a:bodyPr/>
          <a:lstStyle/>
          <a:p>
            <a:r>
              <a:rPr lang="tr-TR" dirty="0"/>
              <a:t>http://</a:t>
            </a:r>
            <a:r>
              <a:rPr lang="tr-TR" dirty="0" err="1"/>
              <a:t>tekinakpolat.com</a:t>
            </a:r>
            <a:r>
              <a:rPr lang="tr-TR" dirty="0"/>
              <a:t>/</a:t>
            </a:r>
            <a:r>
              <a:rPr lang="tr-TR" dirty="0" err="1"/>
              <a:t>sivi</a:t>
            </a:r>
            <a:r>
              <a:rPr lang="tr-TR" dirty="0"/>
              <a:t>-elektrolit/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84" y="1717816"/>
            <a:ext cx="8765232" cy="45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902030302020204" pitchFamily="66" charset="0"/>
              </a:rPr>
              <a:t>NORMAL FLUID BALANCE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200" dirty="0" err="1">
                <a:latin typeface="Comic Sans MS" panose="030F0902030302020204" pitchFamily="66" charset="0"/>
              </a:rPr>
              <a:t>Fluid</a:t>
            </a:r>
            <a:r>
              <a:rPr lang="tr-TR" altLang="en-US" sz="3200" dirty="0">
                <a:latin typeface="Comic Sans MS" panose="030F0902030302020204" pitchFamily="66" charset="0"/>
              </a:rPr>
              <a:t> </a:t>
            </a:r>
            <a:r>
              <a:rPr lang="tr-TR" altLang="en-US" sz="3200" dirty="0" err="1">
                <a:latin typeface="Comic Sans MS" panose="030F0902030302020204" pitchFamily="66" charset="0"/>
              </a:rPr>
              <a:t>intake</a:t>
            </a:r>
            <a:endParaRPr lang="tr-TR" altLang="en-US" sz="3200" dirty="0">
              <a:latin typeface="Comic Sans MS" panose="030F0902030302020204" pitchFamily="66" charset="0"/>
            </a:endParaRPr>
          </a:p>
          <a:p>
            <a:r>
              <a:rPr lang="tr-TR" altLang="en-US" sz="3200" dirty="0" err="1">
                <a:latin typeface="Comic Sans MS" panose="030F0902030302020204" pitchFamily="66" charset="0"/>
              </a:rPr>
              <a:t>Fluid</a:t>
            </a:r>
            <a:r>
              <a:rPr lang="tr-TR" altLang="en-US" sz="3200" dirty="0">
                <a:latin typeface="Comic Sans MS" panose="030F0902030302020204" pitchFamily="66" charset="0"/>
              </a:rPr>
              <a:t> </a:t>
            </a:r>
            <a:r>
              <a:rPr lang="tr-TR" altLang="en-US" sz="3200" dirty="0" err="1">
                <a:latin typeface="Comic Sans MS" panose="030F0902030302020204" pitchFamily="66" charset="0"/>
              </a:rPr>
              <a:t>loss</a:t>
            </a:r>
            <a:endParaRPr lang="tr-TR" altLang="en-US" sz="32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902030302020204" pitchFamily="66" charset="0"/>
              </a:rPr>
              <a:t>FLUID INTAKE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600" dirty="0">
                <a:latin typeface="Comic Sans MS" panose="030F0902030302020204" pitchFamily="66" charset="0"/>
              </a:rPr>
              <a:t>Oral</a:t>
            </a:r>
          </a:p>
          <a:p>
            <a:r>
              <a:rPr lang="tr-TR" altLang="en-US" sz="3600" dirty="0" err="1">
                <a:latin typeface="Comic Sans MS" panose="030F0902030302020204" pitchFamily="66" charset="0"/>
              </a:rPr>
              <a:t>Parenteral</a:t>
            </a:r>
            <a:endParaRPr lang="tr-TR" altLang="en-US" sz="3600" dirty="0">
              <a:latin typeface="Comic Sans MS" panose="030F0902030302020204" pitchFamily="66" charset="0"/>
            </a:endParaRPr>
          </a:p>
          <a:p>
            <a:pPr>
              <a:buFontTx/>
              <a:buNone/>
            </a:pPr>
            <a:endParaRPr lang="tr-TR" altLang="en-US" sz="3600" dirty="0"/>
          </a:p>
          <a:p>
            <a:pPr>
              <a:buFontTx/>
              <a:buNone/>
            </a:pPr>
            <a:endParaRPr lang="tr-T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362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902030302020204" pitchFamily="66" charset="0"/>
              </a:rPr>
              <a:t>DAILY FLUID LOSSES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altLang="en-US" sz="3200" dirty="0" err="1">
                <a:latin typeface="Comic Sans MS" panose="030F0902030302020204" pitchFamily="66" charset="0"/>
              </a:rPr>
              <a:t>Urine</a:t>
            </a:r>
            <a:endParaRPr lang="tr-TR" altLang="en-US" sz="3200" dirty="0">
              <a:latin typeface="Comic Sans MS" panose="030F0902030302020204" pitchFamily="66" charset="0"/>
            </a:endParaRPr>
          </a:p>
          <a:p>
            <a:pPr>
              <a:buFontTx/>
              <a:buNone/>
            </a:pPr>
            <a:r>
              <a:rPr lang="tr-TR" altLang="en-US" sz="3200" dirty="0" err="1">
                <a:latin typeface="Comic Sans MS" panose="030F0902030302020204" pitchFamily="66" charset="0"/>
              </a:rPr>
              <a:t>Insensible</a:t>
            </a:r>
            <a:r>
              <a:rPr lang="tr-TR" altLang="en-US" sz="3200" dirty="0">
                <a:latin typeface="Comic Sans MS" panose="030F0902030302020204" pitchFamily="66" charset="0"/>
              </a:rPr>
              <a:t> </a:t>
            </a:r>
            <a:r>
              <a:rPr lang="tr-TR" altLang="en-US" sz="3200" dirty="0" err="1">
                <a:latin typeface="Comic Sans MS" panose="030F0902030302020204" pitchFamily="66" charset="0"/>
              </a:rPr>
              <a:t>loss</a:t>
            </a:r>
            <a:r>
              <a:rPr lang="tr-TR" altLang="en-US" sz="3200" dirty="0">
                <a:latin typeface="Comic Sans MS" panose="030F0902030302020204" pitchFamily="66" charset="0"/>
              </a:rPr>
              <a:t> (normal)</a:t>
            </a:r>
          </a:p>
          <a:p>
            <a:pPr>
              <a:buFontTx/>
              <a:buNone/>
            </a:pPr>
            <a:r>
              <a:rPr lang="tr-TR" altLang="en-US" dirty="0" err="1">
                <a:latin typeface="Comic Sans MS" panose="030F0902030302020204" pitchFamily="66" charset="0"/>
              </a:rPr>
              <a:t>Abnormal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losses</a:t>
            </a:r>
            <a:endParaRPr lang="tr-TR" altLang="en-US" sz="3200" dirty="0">
              <a:latin typeface="Comic Sans MS" panose="030F0902030302020204" pitchFamily="66" charset="0"/>
            </a:endParaRPr>
          </a:p>
          <a:p>
            <a:pPr>
              <a:buFontTx/>
              <a:buNone/>
            </a:pPr>
            <a:endParaRPr lang="tr-TR" altLang="en-US" sz="3200" dirty="0"/>
          </a:p>
          <a:p>
            <a:pPr algn="ctr">
              <a:buFontTx/>
              <a:buNone/>
            </a:pPr>
            <a:endParaRPr lang="tr-T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564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4000" dirty="0">
                <a:latin typeface="Comic Sans MS" panose="030F0902030302020204" pitchFamily="66" charset="0"/>
              </a:rPr>
              <a:t>INSENSIBLE LOSS (NORMAL)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600" dirty="0" err="1">
                <a:latin typeface="Comic Sans MS" panose="030F0902030302020204" pitchFamily="66" charset="0"/>
              </a:rPr>
              <a:t>Sweating</a:t>
            </a:r>
            <a:endParaRPr lang="tr-TR" altLang="en-US" sz="3600" dirty="0">
              <a:latin typeface="Comic Sans MS" panose="030F0902030302020204" pitchFamily="66" charset="0"/>
            </a:endParaRPr>
          </a:p>
          <a:p>
            <a:r>
              <a:rPr lang="tr-TR" altLang="en-US" sz="3600" dirty="0" err="1">
                <a:latin typeface="Comic Sans MS" panose="030F0902030302020204" pitchFamily="66" charset="0"/>
              </a:rPr>
              <a:t>Stool</a:t>
            </a:r>
            <a:endParaRPr lang="tr-TR" altLang="en-US" sz="3600" dirty="0">
              <a:latin typeface="Comic Sans MS" panose="030F0902030302020204" pitchFamily="66" charset="0"/>
            </a:endParaRPr>
          </a:p>
          <a:p>
            <a:r>
              <a:rPr lang="tr-TR" altLang="en-US" sz="3600" dirty="0" err="1">
                <a:latin typeface="Comic Sans MS" panose="030F0902030302020204" pitchFamily="66" charset="0"/>
              </a:rPr>
              <a:t>Respiration</a:t>
            </a:r>
            <a:endParaRPr lang="tr-TR" altLang="en-US" sz="3600" dirty="0">
              <a:latin typeface="Comic Sans MS" panose="030F0902030302020204" pitchFamily="66" charset="0"/>
            </a:endParaRPr>
          </a:p>
          <a:p>
            <a:pPr>
              <a:buFontTx/>
              <a:buNone/>
            </a:pPr>
            <a:endParaRPr lang="tr-T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34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902030302020204" pitchFamily="66" charset="0"/>
              </a:rPr>
              <a:t>ABNORMAL LOSSES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902030302020204" pitchFamily="66" charset="0"/>
              </a:rPr>
              <a:t>Every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type</a:t>
            </a:r>
            <a:r>
              <a:rPr lang="tr-TR" altLang="en-US" dirty="0">
                <a:latin typeface="Comic Sans MS" panose="030F0902030302020204" pitchFamily="66" charset="0"/>
              </a:rPr>
              <a:t> of </a:t>
            </a:r>
            <a:r>
              <a:rPr lang="tr-TR" altLang="en-US" dirty="0" err="1">
                <a:latin typeface="Comic Sans MS" panose="030F0902030302020204" pitchFamily="66" charset="0"/>
              </a:rPr>
              <a:t>drainage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tube</a:t>
            </a:r>
            <a:endParaRPr lang="tr-TR" altLang="en-US" dirty="0">
              <a:latin typeface="Comic Sans MS" panose="030F0902030302020204" pitchFamily="66" charset="0"/>
            </a:endParaRPr>
          </a:p>
          <a:p>
            <a:r>
              <a:rPr lang="tr-TR" altLang="en-US" dirty="0" err="1">
                <a:latin typeface="Comic Sans MS" panose="030F0902030302020204" pitchFamily="66" charset="0"/>
              </a:rPr>
              <a:t>Fistula</a:t>
            </a:r>
            <a:endParaRPr lang="tr-TR" altLang="en-US" dirty="0">
              <a:latin typeface="Comic Sans MS" panose="030F0902030302020204" pitchFamily="66" charset="0"/>
            </a:endParaRPr>
          </a:p>
          <a:p>
            <a:r>
              <a:rPr lang="tr-TR" altLang="en-US" dirty="0" err="1">
                <a:latin typeface="Comic Sans MS" panose="030F0902030302020204" pitchFamily="66" charset="0"/>
              </a:rPr>
              <a:t>Nasogastric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catheter</a:t>
            </a:r>
            <a:endParaRPr lang="tr-TR" altLang="en-US" dirty="0">
              <a:latin typeface="Comic Sans MS" panose="030F0902030302020204" pitchFamily="66" charset="0"/>
            </a:endParaRPr>
          </a:p>
          <a:p>
            <a:r>
              <a:rPr lang="tr-TR" altLang="en-US" dirty="0" err="1">
                <a:latin typeface="Comic Sans MS" panose="030F0902030302020204" pitchFamily="66" charset="0"/>
              </a:rPr>
              <a:t>Vomiting</a:t>
            </a:r>
            <a:endParaRPr lang="tr-TR" altLang="en-US" dirty="0">
              <a:latin typeface="Comic Sans MS" panose="030F0902030302020204" pitchFamily="66" charset="0"/>
            </a:endParaRPr>
          </a:p>
          <a:p>
            <a:r>
              <a:rPr lang="tr-TR" altLang="en-US" dirty="0" err="1">
                <a:latin typeface="Comic Sans MS" panose="030F0902030302020204" pitchFamily="66" charset="0"/>
              </a:rPr>
              <a:t>Increase</a:t>
            </a:r>
            <a:r>
              <a:rPr lang="tr-TR" altLang="en-US" dirty="0">
                <a:latin typeface="Comic Sans MS" panose="030F0902030302020204" pitchFamily="66" charset="0"/>
              </a:rPr>
              <a:t> of normal </a:t>
            </a:r>
            <a:r>
              <a:rPr lang="tr-TR" altLang="en-US" dirty="0" err="1">
                <a:latin typeface="Comic Sans MS" panose="030F0902030302020204" pitchFamily="66" charset="0"/>
              </a:rPr>
              <a:t>losses</a:t>
            </a:r>
            <a:r>
              <a:rPr lang="tr-TR" altLang="en-US" dirty="0">
                <a:latin typeface="Comic Sans MS" panose="030F0902030302020204" pitchFamily="66" charset="0"/>
              </a:rPr>
              <a:t>: </a:t>
            </a:r>
            <a:r>
              <a:rPr lang="tr-TR" altLang="en-US" dirty="0" err="1">
                <a:latin typeface="Comic Sans MS" panose="030F0902030302020204" pitchFamily="66" charset="0"/>
              </a:rPr>
              <a:t>Diarrhea</a:t>
            </a:r>
            <a:r>
              <a:rPr lang="tr-TR" altLang="en-US" dirty="0">
                <a:latin typeface="Comic Sans MS" panose="030F0902030302020204" pitchFamily="66" charset="0"/>
              </a:rPr>
              <a:t>, Fever, </a:t>
            </a:r>
            <a:r>
              <a:rPr lang="tr-TR" altLang="en-US" dirty="0" err="1">
                <a:latin typeface="Comic Sans MS" panose="030F0902030302020204" pitchFamily="66" charset="0"/>
              </a:rPr>
              <a:t>Tachypnea</a:t>
            </a:r>
            <a:r>
              <a:rPr lang="tr-TR" altLang="en-US" dirty="0">
                <a:latin typeface="Comic Sans MS" panose="030F0902030302020204" pitchFamily="66" charset="0"/>
              </a:rPr>
              <a:t>, </a:t>
            </a:r>
            <a:r>
              <a:rPr lang="tr-TR" altLang="en-US" dirty="0" err="1">
                <a:latin typeface="Comic Sans MS" panose="030F0902030302020204" pitchFamily="66" charset="0"/>
              </a:rPr>
              <a:t>Hyperhidrosis</a:t>
            </a:r>
            <a:endParaRPr lang="tr-TR" altLang="en-US" dirty="0">
              <a:latin typeface="Comic Sans MS" panose="030F0902030302020204" pitchFamily="66" charset="0"/>
            </a:endParaRPr>
          </a:p>
          <a:p>
            <a:pPr>
              <a:buFontTx/>
              <a:buNone/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7868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Insensible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loss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Insensible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loss</a:t>
            </a:r>
            <a:r>
              <a:rPr lang="tr-TR" sz="2800" dirty="0">
                <a:latin typeface="Comic Sans MS" panose="030F0902030302020204" pitchFamily="66" charset="0"/>
              </a:rPr>
              <a:t>  </a:t>
            </a:r>
            <a:r>
              <a:rPr lang="tr-TR" sz="2800" dirty="0" err="1">
                <a:latin typeface="Comic Sans MS" panose="030F0902030302020204" pitchFamily="66" charset="0"/>
              </a:rPr>
              <a:t>means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fluids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lost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gastrointestinal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system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sweating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lungs</a:t>
            </a:r>
            <a:r>
              <a:rPr lang="tr-TR" sz="2800" dirty="0">
                <a:latin typeface="Comic Sans MS" panose="030F0902030302020204" pitchFamily="66" charset="0"/>
              </a:rPr>
              <a:t>.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Under normal </a:t>
            </a:r>
            <a:r>
              <a:rPr lang="tr-TR" sz="2800" dirty="0" err="1">
                <a:latin typeface="Comic Sans MS" panose="030F0902030302020204" pitchFamily="66" charset="0"/>
              </a:rPr>
              <a:t>conditions</a:t>
            </a:r>
            <a:r>
              <a:rPr lang="tr-TR" sz="2800" dirty="0">
                <a:latin typeface="Comic Sans MS" panose="030F0902030302020204" pitchFamily="66" charset="0"/>
              </a:rPr>
              <a:t> it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0.5-1 </a:t>
            </a:r>
            <a:r>
              <a:rPr lang="tr-TR" sz="2800" dirty="0" err="1">
                <a:latin typeface="Comic Sans MS" panose="030F0902030302020204" pitchFamily="66" charset="0"/>
              </a:rPr>
              <a:t>liter</a:t>
            </a:r>
            <a:r>
              <a:rPr lang="tr-TR" sz="2800" dirty="0">
                <a:latin typeface="Comic Sans MS" panose="030F0902030302020204" pitchFamily="66" charset="0"/>
              </a:rPr>
              <a:t>/</a:t>
            </a:r>
            <a:r>
              <a:rPr lang="tr-TR" sz="2800" dirty="0" err="1">
                <a:latin typeface="Comic Sans MS" panose="030F0902030302020204" pitchFamily="66" charset="0"/>
              </a:rPr>
              <a:t>daily</a:t>
            </a:r>
            <a:r>
              <a:rPr lang="tr-TR" sz="2800" dirty="0">
                <a:latin typeface="Comic Sans MS" panose="030F0902030302020204" pitchFamily="66" charset="0"/>
              </a:rPr>
              <a:t>, but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amount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increases</a:t>
            </a:r>
            <a:r>
              <a:rPr lang="tr-TR" sz="2800" dirty="0">
                <a:latin typeface="Comic Sans MS" panose="030F0902030302020204" pitchFamily="66" charset="0"/>
              </a:rPr>
              <a:t> in </a:t>
            </a:r>
            <a:r>
              <a:rPr lang="tr-TR" sz="2800" dirty="0" err="1">
                <a:latin typeface="Comic Sans MS" panose="030F0902030302020204" pitchFamily="66" charset="0"/>
              </a:rPr>
              <a:t>diarrhea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hiperhidrosis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Fluid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practically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may</a:t>
            </a:r>
            <a:r>
              <a:rPr lang="tr-TR" sz="2800" dirty="0">
                <a:latin typeface="Comic Sans MS" panose="030F0902030302020204" pitchFamily="66" charset="0"/>
              </a:rPr>
              <a:t> be </a:t>
            </a:r>
            <a:r>
              <a:rPr lang="tr-TR" sz="2800" dirty="0" err="1">
                <a:latin typeface="Comic Sans MS" panose="030F0902030302020204" pitchFamily="66" charset="0"/>
              </a:rPr>
              <a:t>seperated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two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groups</a:t>
            </a:r>
            <a:r>
              <a:rPr lang="tr-TR" sz="2800" dirty="0">
                <a:latin typeface="Comic Sans MS" panose="030F0902030302020204" pitchFamily="66" charset="0"/>
              </a:rPr>
              <a:t>: </a:t>
            </a:r>
            <a:r>
              <a:rPr lang="tr-TR" sz="2800" dirty="0" err="1">
                <a:latin typeface="Comic Sans MS" panose="030F0902030302020204" pitchFamily="66" charset="0"/>
              </a:rPr>
              <a:t>measurable</a:t>
            </a:r>
            <a:r>
              <a:rPr lang="tr-TR" sz="2800" dirty="0">
                <a:latin typeface="Comic Sans MS" panose="030F0902030302020204" pitchFamily="66" charset="0"/>
              </a:rPr>
              <a:t> (</a:t>
            </a:r>
            <a:r>
              <a:rPr lang="tr-TR" sz="2800" dirty="0" err="1">
                <a:latin typeface="Comic Sans MS" panose="030F0902030302020204" pitchFamily="66" charset="0"/>
              </a:rPr>
              <a:t>urine</a:t>
            </a:r>
            <a:r>
              <a:rPr lang="tr-TR" sz="2800" dirty="0">
                <a:latin typeface="Comic Sans MS" panose="030F0902030302020204" pitchFamily="66" charset="0"/>
              </a:rPr>
              <a:t>) ve </a:t>
            </a:r>
            <a:r>
              <a:rPr lang="tr-TR" sz="2800" dirty="0" err="1">
                <a:latin typeface="Comic Sans MS" panose="030F0902030302020204" pitchFamily="66" charset="0"/>
              </a:rPr>
              <a:t>unmeasurable</a:t>
            </a:r>
            <a:r>
              <a:rPr lang="tr-TR" sz="2800" dirty="0">
                <a:latin typeface="Comic Sans MS" panose="030F0902030302020204" pitchFamily="66" charset="0"/>
              </a:rPr>
              <a:t> (</a:t>
            </a:r>
            <a:r>
              <a:rPr lang="tr-TR" sz="2800" dirty="0" err="1">
                <a:latin typeface="Comic Sans MS" panose="030F0902030302020204" pitchFamily="66" charset="0"/>
              </a:rPr>
              <a:t>insensible</a:t>
            </a:r>
            <a:r>
              <a:rPr lang="tr-TR" sz="2800" dirty="0">
                <a:latin typeface="Comic Sans MS" panose="030F0902030302020204" pitchFamily="66" charset="0"/>
              </a:rPr>
              <a:t>)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panose="030F0902030302020204" pitchFamily="66" charset="0"/>
              </a:rPr>
              <a:t>Fluid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balance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Fluid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balance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similar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pool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problems</a:t>
            </a:r>
            <a:r>
              <a:rPr lang="tr-TR" sz="2800" dirty="0">
                <a:latin typeface="Comic Sans MS" panose="030F0902030302020204" pitchFamily="66" charset="0"/>
              </a:rPr>
              <a:t>.</a:t>
            </a:r>
          </a:p>
          <a:p>
            <a:r>
              <a:rPr lang="tr-TR" sz="2800" dirty="0" err="1">
                <a:latin typeface="Comic Sans MS" panose="030F0902030302020204" pitchFamily="66" charset="0"/>
              </a:rPr>
              <a:t>There</a:t>
            </a:r>
            <a:r>
              <a:rPr lang="tr-TR" sz="2800" dirty="0">
                <a:latin typeface="Comic Sans MS" panose="030F0902030302020204" pitchFamily="66" charset="0"/>
              </a:rPr>
              <a:t> is a </a:t>
            </a:r>
            <a:r>
              <a:rPr lang="tr-TR" sz="2800" dirty="0" err="1">
                <a:latin typeface="Comic Sans MS" panose="030F0902030302020204" pitchFamily="66" charset="0"/>
              </a:rPr>
              <a:t>balance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between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faucets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drains</a:t>
            </a:r>
            <a:r>
              <a:rPr lang="tr-TR" sz="2800" dirty="0">
                <a:latin typeface="Comic Sans MS" panose="030F0902030302020204" pitchFamily="66" charset="0"/>
              </a:rPr>
              <a:t>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Under normal </a:t>
            </a:r>
            <a:r>
              <a:rPr lang="tr-TR" sz="2800" dirty="0" err="1">
                <a:latin typeface="Comic Sans MS" panose="030F0902030302020204" pitchFamily="66" charset="0"/>
              </a:rPr>
              <a:t>conditions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there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one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faucet</a:t>
            </a:r>
            <a:r>
              <a:rPr lang="tr-TR" sz="2800" dirty="0">
                <a:latin typeface="Comic Sans MS" panose="030F0902030302020204" pitchFamily="66" charset="0"/>
              </a:rPr>
              <a:t> (oral </a:t>
            </a:r>
            <a:r>
              <a:rPr lang="tr-TR" sz="2800" dirty="0" err="1">
                <a:latin typeface="Comic Sans MS" panose="030F0902030302020204" pitchFamily="66" charset="0"/>
              </a:rPr>
              <a:t>fluid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intake</a:t>
            </a:r>
            <a:r>
              <a:rPr lang="tr-TR" sz="2800" dirty="0">
                <a:latin typeface="Comic Sans MS" panose="030F0902030302020204" pitchFamily="66" charset="0"/>
              </a:rPr>
              <a:t>)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four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drains</a:t>
            </a:r>
            <a:r>
              <a:rPr lang="tr-TR" sz="2800" dirty="0">
                <a:latin typeface="Comic Sans MS" panose="030F0902030302020204" pitchFamily="66" charset="0"/>
              </a:rPr>
              <a:t> (</a:t>
            </a:r>
            <a:r>
              <a:rPr lang="tr-TR" sz="2800" dirty="0" err="1">
                <a:latin typeface="Comic Sans MS" panose="030F0902030302020204" pitchFamily="66" charset="0"/>
              </a:rPr>
              <a:t>urine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gastrointestinal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system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sweating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lungs</a:t>
            </a:r>
            <a:r>
              <a:rPr lang="tr-TR" sz="2800" dirty="0">
                <a:latin typeface="Comic Sans MS" panose="030F0902030302020204" pitchFamily="66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203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panose="030F0902030302020204" pitchFamily="66" charset="0"/>
              </a:rPr>
              <a:t>Fluid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balance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Kidneys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repair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faucet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drain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problems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unless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they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intact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In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kidney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diseases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if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one</a:t>
            </a:r>
            <a:r>
              <a:rPr lang="tr-TR" sz="2800" dirty="0"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drains</a:t>
            </a:r>
            <a:r>
              <a:rPr lang="tr-TR" sz="2800" dirty="0">
                <a:latin typeface="Comic Sans MS" panose="030F0902030302020204" pitchFamily="66" charset="0"/>
              </a:rPr>
              <a:t> (</a:t>
            </a:r>
            <a:r>
              <a:rPr lang="tr-TR" sz="2800" dirty="0" err="1">
                <a:latin typeface="Comic Sans MS" panose="030F0902030302020204" pitchFamily="66" charset="0"/>
              </a:rPr>
              <a:t>urine</a:t>
            </a:r>
            <a:r>
              <a:rPr lang="tr-TR" sz="2800" dirty="0">
                <a:latin typeface="Comic Sans MS" panose="030F0902030302020204" pitchFamily="66" charset="0"/>
              </a:rPr>
              <a:t>) is </a:t>
            </a:r>
            <a:r>
              <a:rPr lang="tr-TR" sz="2800" dirty="0" err="1">
                <a:latin typeface="Comic Sans MS" panose="030F0902030302020204" pitchFamily="66" charset="0"/>
              </a:rPr>
              <a:t>obstructed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fluid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balance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deteriorates</a:t>
            </a:r>
            <a:endParaRPr lang="tr-TR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1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Sodium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Main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extracellular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cation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Total body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60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/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(</a:t>
            </a:r>
            <a:r>
              <a:rPr lang="tr-TR" sz="2800" dirty="0" err="1">
                <a:latin typeface="Comic Sans MS" panose="030F0902030302020204" pitchFamily="66" charset="0"/>
              </a:rPr>
              <a:t>In</a:t>
            </a:r>
            <a:r>
              <a:rPr lang="tr-TR" sz="2800" dirty="0">
                <a:latin typeface="Comic Sans MS" panose="030F0902030302020204" pitchFamily="66" charset="0"/>
              </a:rPr>
              <a:t> a 70 kg </a:t>
            </a:r>
            <a:r>
              <a:rPr lang="tr-TR" sz="2800" dirty="0" err="1">
                <a:latin typeface="Comic Sans MS" panose="030F0902030302020204" pitchFamily="66" charset="0"/>
              </a:rPr>
              <a:t>man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there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4200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, 1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Na</a:t>
            </a:r>
            <a:r>
              <a:rPr lang="tr-TR" sz="2800" dirty="0">
                <a:latin typeface="Comic Sans MS" panose="030F0902030302020204" pitchFamily="66" charset="0"/>
              </a:rPr>
              <a:t> = 23 mg)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There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100 gram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in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body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Sodium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Body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balance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depends</a:t>
            </a:r>
            <a:r>
              <a:rPr lang="tr-TR" sz="2800" dirty="0">
                <a:latin typeface="Comic Sans MS" panose="030F0902030302020204" pitchFamily="66" charset="0"/>
              </a:rPr>
              <a:t> on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intake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like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fluid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balance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Under normal </a:t>
            </a:r>
            <a:r>
              <a:rPr lang="tr-TR" sz="2800" dirty="0" err="1">
                <a:latin typeface="Comic Sans MS" panose="030F0902030302020204" pitchFamily="66" charset="0"/>
              </a:rPr>
              <a:t>conditions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there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only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one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source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for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intake</a:t>
            </a:r>
            <a:r>
              <a:rPr lang="tr-TR" sz="2800" dirty="0">
                <a:latin typeface="Comic Sans MS" panose="030F0902030302020204" pitchFamily="66" charset="0"/>
              </a:rPr>
              <a:t>, oral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Under normal </a:t>
            </a:r>
            <a:r>
              <a:rPr lang="tr-TR" sz="2800" dirty="0" err="1">
                <a:latin typeface="Comic Sans MS" panose="030F0902030302020204" pitchFamily="66" charset="0"/>
              </a:rPr>
              <a:t>conditions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daily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sweating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stool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10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very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less</a:t>
            </a:r>
            <a:r>
              <a:rPr lang="tr-TR" sz="2800" dirty="0">
                <a:latin typeface="Comic Sans MS" panose="030F0902030302020204" pitchFamily="66" charset="0"/>
              </a:rPr>
              <a:t>.</a:t>
            </a:r>
          </a:p>
          <a:p>
            <a:r>
              <a:rPr lang="tr-TR" sz="2800" dirty="0" err="1">
                <a:latin typeface="Comic Sans MS" panose="030F0902030302020204" pitchFamily="66" charset="0"/>
              </a:rPr>
              <a:t>Nearly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all</a:t>
            </a:r>
            <a:r>
              <a:rPr lang="tr-TR" sz="2800" dirty="0"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oral </a:t>
            </a:r>
            <a:r>
              <a:rPr lang="tr-TR" sz="2800" dirty="0" err="1">
                <a:latin typeface="Comic Sans MS" panose="030F0902030302020204" pitchFamily="66" charset="0"/>
              </a:rPr>
              <a:t>taken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lost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kidneys</a:t>
            </a:r>
            <a:r>
              <a:rPr lang="tr-TR" sz="2800" dirty="0">
                <a:latin typeface="Comic Sans MS" panose="030F09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68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Plan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Basic information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Water-fluid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Sodium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Potassium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Acid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-Base 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Calcium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phosphorus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magnesium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Summary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Disease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/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Practical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information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table</a:t>
            </a:r>
            <a:r>
              <a:rPr lang="tr-TR" sz="2800" dirty="0">
                <a:latin typeface="Comic Sans MS" panose="030F0902030302020204" pitchFamily="66" charset="0"/>
              </a:rPr>
              <a:t> salt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Salt is a general </a:t>
            </a:r>
            <a:r>
              <a:rPr lang="tr-TR" sz="2800" dirty="0" err="1">
                <a:latin typeface="Comic Sans MS" panose="030F0902030302020204" pitchFamily="66" charset="0"/>
              </a:rPr>
              <a:t>term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bicarbonat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also</a:t>
            </a:r>
            <a:r>
              <a:rPr lang="tr-TR" sz="2800" dirty="0">
                <a:latin typeface="Comic Sans MS" panose="030F0902030302020204" pitchFamily="66" charset="0"/>
              </a:rPr>
              <a:t> salt.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1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latin typeface="Comic Sans MS" panose="030F0902030302020204" pitchFamily="66" charset="0"/>
              </a:rPr>
              <a:t> = 58.5 mg (23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, 35.5 </a:t>
            </a:r>
            <a:r>
              <a:rPr lang="tr-TR" sz="2800" dirty="0" err="1"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latin typeface="Comic Sans MS" panose="030F0902030302020204" pitchFamily="66" charset="0"/>
              </a:rPr>
              <a:t>)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1 gram </a:t>
            </a:r>
            <a:r>
              <a:rPr lang="tr-TR" sz="2800" dirty="0" err="1">
                <a:latin typeface="Comic Sans MS" panose="030F0902030302020204" pitchFamily="66" charset="0"/>
              </a:rPr>
              <a:t>table</a:t>
            </a:r>
            <a:r>
              <a:rPr lang="tr-TR" sz="2800" dirty="0">
                <a:latin typeface="Comic Sans MS" panose="030F0902030302020204" pitchFamily="66" charset="0"/>
              </a:rPr>
              <a:t> salt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17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latin typeface="Comic Sans MS" panose="030F0902030302020204" pitchFamily="66" charset="0"/>
              </a:rPr>
              <a:t> (1000/58.5).</a:t>
            </a:r>
          </a:p>
          <a:p>
            <a:r>
              <a:rPr lang="tr-TR" sz="2800" dirty="0" err="1">
                <a:latin typeface="Comic Sans MS" panose="030F0902030302020204" pitchFamily="66" charset="0"/>
              </a:rPr>
              <a:t>Constituents</a:t>
            </a:r>
            <a:r>
              <a:rPr lang="tr-TR" sz="2800" dirty="0">
                <a:latin typeface="Comic Sans MS" panose="030F0902030302020204" pitchFamily="66" charset="0"/>
              </a:rPr>
              <a:t> of 1 gram salt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40%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(400 mg), 60% </a:t>
            </a:r>
            <a:r>
              <a:rPr lang="tr-TR" sz="2800" dirty="0" err="1"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latin typeface="Comic Sans MS" panose="030F0902030302020204" pitchFamily="66" charset="0"/>
              </a:rPr>
              <a:t> (600 mg).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Numbers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related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to</a:t>
            </a:r>
            <a:r>
              <a:rPr lang="tr-TR" altLang="tr-TR" dirty="0">
                <a:latin typeface="Comic Sans MS" charset="-94"/>
              </a:rPr>
              <a:t> salt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 err="1">
                <a:latin typeface="Comic Sans MS" panose="030F0902030302020204" pitchFamily="66" charset="0"/>
              </a:rPr>
              <a:t>Turkey</a:t>
            </a:r>
            <a:r>
              <a:rPr lang="tr-TR" sz="2400" dirty="0">
                <a:latin typeface="Comic Sans MS" panose="030F0902030302020204" pitchFamily="66" charset="0"/>
              </a:rPr>
              <a:t> (SALTURK 2)    		</a:t>
            </a:r>
            <a:r>
              <a:rPr lang="tr-TR" sz="2400" dirty="0" smtClean="0">
                <a:latin typeface="Comic Sans MS" panose="030F0902030302020204" pitchFamily="66" charset="0"/>
              </a:rPr>
              <a:t>	15 </a:t>
            </a:r>
            <a:r>
              <a:rPr lang="tr-TR" sz="2400" dirty="0" err="1">
                <a:latin typeface="Comic Sans MS" panose="030F0902030302020204" pitchFamily="66" charset="0"/>
              </a:rPr>
              <a:t>grams</a:t>
            </a:r>
            <a:r>
              <a:rPr lang="tr-TR" sz="2400" dirty="0">
                <a:latin typeface="Comic Sans MS" panose="030F0902030302020204" pitchFamily="66" charset="0"/>
              </a:rPr>
              <a:t>/</a:t>
            </a:r>
            <a:r>
              <a:rPr lang="tr-TR" sz="2400" dirty="0" err="1">
                <a:latin typeface="Comic Sans MS" panose="030F0902030302020204" pitchFamily="66" charset="0"/>
              </a:rPr>
              <a:t>day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 err="1">
                <a:latin typeface="Comic Sans MS" panose="030F0902030302020204" pitchFamily="66" charset="0"/>
              </a:rPr>
              <a:t>European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countries</a:t>
            </a:r>
            <a:r>
              <a:rPr lang="tr-TR" sz="2400" dirty="0">
                <a:latin typeface="Comic Sans MS" panose="030F0902030302020204" pitchFamily="66" charset="0"/>
              </a:rPr>
              <a:t>                  </a:t>
            </a:r>
            <a:r>
              <a:rPr lang="tr-TR" sz="2400" dirty="0" smtClean="0">
                <a:latin typeface="Comic Sans MS" panose="030F0902030302020204" pitchFamily="66" charset="0"/>
              </a:rPr>
              <a:t>	9-12 </a:t>
            </a:r>
            <a:r>
              <a:rPr lang="tr-TR" sz="2400" dirty="0" err="1" smtClean="0">
                <a:latin typeface="Comic Sans MS" panose="030F0902030302020204" pitchFamily="66" charset="0"/>
              </a:rPr>
              <a:t>rams</a:t>
            </a:r>
            <a:r>
              <a:rPr lang="tr-TR" sz="2400" dirty="0" smtClean="0">
                <a:latin typeface="Comic Sans MS" panose="030F0902030302020204" pitchFamily="66" charset="0"/>
              </a:rPr>
              <a:t>/</a:t>
            </a:r>
            <a:r>
              <a:rPr lang="tr-TR" sz="2400" dirty="0" err="1" smtClean="0">
                <a:latin typeface="Comic Sans MS" panose="030F0902030302020204" pitchFamily="66" charset="0"/>
              </a:rPr>
              <a:t>day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 err="1">
                <a:latin typeface="Comic Sans MS" panose="030F0902030302020204" pitchFamily="66" charset="0"/>
              </a:rPr>
              <a:t>England</a:t>
            </a:r>
            <a:r>
              <a:rPr lang="tr-TR" sz="2400" dirty="0">
                <a:latin typeface="Comic Sans MS" panose="030F0902030302020204" pitchFamily="66" charset="0"/>
              </a:rPr>
              <a:t>				  	</a:t>
            </a:r>
            <a:r>
              <a:rPr lang="tr-TR" sz="2400" dirty="0" smtClean="0">
                <a:latin typeface="Comic Sans MS" panose="030F0902030302020204" pitchFamily="66" charset="0"/>
              </a:rPr>
              <a:t>8 </a:t>
            </a:r>
            <a:r>
              <a:rPr lang="tr-TR" sz="2400" dirty="0" err="1">
                <a:latin typeface="Comic Sans MS" panose="030F0902030302020204" pitchFamily="66" charset="0"/>
              </a:rPr>
              <a:t>grams</a:t>
            </a:r>
            <a:r>
              <a:rPr lang="tr-TR" sz="2400" dirty="0">
                <a:latin typeface="Comic Sans MS" panose="030F0902030302020204" pitchFamily="66" charset="0"/>
              </a:rPr>
              <a:t>/</a:t>
            </a:r>
            <a:r>
              <a:rPr lang="tr-TR" sz="2400" dirty="0" err="1">
                <a:latin typeface="Comic Sans MS" panose="030F0902030302020204" pitchFamily="66" charset="0"/>
              </a:rPr>
              <a:t>day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 err="1">
                <a:latin typeface="Comic Sans MS" panose="030F0902030302020204" pitchFamily="66" charset="0"/>
              </a:rPr>
              <a:t>Recommended</a:t>
            </a:r>
            <a:r>
              <a:rPr lang="tr-TR" sz="2400" dirty="0">
                <a:latin typeface="Comic Sans MS" panose="030F0902030302020204" pitchFamily="66" charset="0"/>
              </a:rPr>
              <a:t> salt (</a:t>
            </a:r>
            <a:r>
              <a:rPr lang="tr-TR" sz="2400" dirty="0" err="1">
                <a:latin typeface="Comic Sans MS" panose="030F0902030302020204" pitchFamily="66" charset="0"/>
              </a:rPr>
              <a:t>first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target</a:t>
            </a:r>
            <a:r>
              <a:rPr lang="tr-TR" sz="2400" dirty="0">
                <a:latin typeface="Comic Sans MS" panose="030F0902030302020204" pitchFamily="66" charset="0"/>
              </a:rPr>
              <a:t>)       </a:t>
            </a:r>
            <a:r>
              <a:rPr lang="tr-TR" sz="2400" dirty="0" smtClean="0">
                <a:latin typeface="Comic Sans MS" panose="030F0902030302020204" pitchFamily="66" charset="0"/>
              </a:rPr>
              <a:t>	5-6 </a:t>
            </a:r>
            <a:r>
              <a:rPr lang="tr-TR" sz="2400" dirty="0" err="1">
                <a:latin typeface="Comic Sans MS" panose="030F0902030302020204" pitchFamily="66" charset="0"/>
              </a:rPr>
              <a:t>grams</a:t>
            </a:r>
            <a:r>
              <a:rPr lang="tr-TR" sz="2400" dirty="0">
                <a:latin typeface="Comic Sans MS" panose="030F0902030302020204" pitchFamily="66" charset="0"/>
              </a:rPr>
              <a:t>/</a:t>
            </a:r>
            <a:r>
              <a:rPr lang="tr-TR" sz="2400" dirty="0" err="1">
                <a:latin typeface="Comic Sans MS" panose="030F0902030302020204" pitchFamily="66" charset="0"/>
              </a:rPr>
              <a:t>day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 err="1">
                <a:latin typeface="Comic Sans MS" panose="030F0902030302020204" pitchFamily="66" charset="0"/>
              </a:rPr>
              <a:t>Recommended</a:t>
            </a:r>
            <a:r>
              <a:rPr lang="tr-TR" sz="2400" dirty="0">
                <a:latin typeface="Comic Sans MS" panose="030F0902030302020204" pitchFamily="66" charset="0"/>
              </a:rPr>
              <a:t> salt (</a:t>
            </a:r>
            <a:r>
              <a:rPr lang="tr-TR" sz="2400" dirty="0" err="1">
                <a:latin typeface="Comic Sans MS" panose="030F0902030302020204" pitchFamily="66" charset="0"/>
              </a:rPr>
              <a:t>second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target</a:t>
            </a:r>
            <a:r>
              <a:rPr lang="tr-TR" sz="2400" dirty="0">
                <a:latin typeface="Comic Sans MS" panose="030F0902030302020204" pitchFamily="66" charset="0"/>
              </a:rPr>
              <a:t>)    </a:t>
            </a:r>
            <a:r>
              <a:rPr lang="tr-TR" sz="2400" dirty="0" smtClean="0">
                <a:latin typeface="Comic Sans MS" panose="030F0902030302020204" pitchFamily="66" charset="0"/>
              </a:rPr>
              <a:t>	3 </a:t>
            </a:r>
            <a:r>
              <a:rPr lang="tr-TR" sz="2400" dirty="0" err="1">
                <a:latin typeface="Comic Sans MS" panose="030F0902030302020204" pitchFamily="66" charset="0"/>
              </a:rPr>
              <a:t>grams</a:t>
            </a:r>
            <a:r>
              <a:rPr lang="tr-TR" sz="2400" dirty="0">
                <a:latin typeface="Comic Sans MS" panose="030F0902030302020204" pitchFamily="66" charset="0"/>
              </a:rPr>
              <a:t>/</a:t>
            </a:r>
            <a:r>
              <a:rPr lang="tr-TR" sz="2400" dirty="0" err="1">
                <a:latin typeface="Comic Sans MS" panose="030F0902030302020204" pitchFamily="66" charset="0"/>
              </a:rPr>
              <a:t>day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 err="1">
                <a:latin typeface="Comic Sans MS" panose="030F0902030302020204" pitchFamily="66" charset="0"/>
              </a:rPr>
              <a:t>Ancestors</a:t>
            </a:r>
            <a:r>
              <a:rPr lang="tr-TR" sz="2400" dirty="0">
                <a:latin typeface="Comic Sans MS" panose="030F0902030302020204" pitchFamily="66" charset="0"/>
              </a:rPr>
              <a:t> 5000 </a:t>
            </a:r>
            <a:r>
              <a:rPr lang="tr-TR" sz="2400" dirty="0" err="1">
                <a:latin typeface="Comic Sans MS" panose="030F0902030302020204" pitchFamily="66" charset="0"/>
              </a:rPr>
              <a:t>years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ago</a:t>
            </a:r>
            <a:r>
              <a:rPr lang="tr-TR" sz="2400" dirty="0">
                <a:latin typeface="Comic Sans MS" panose="030F0902030302020204" pitchFamily="66" charset="0"/>
              </a:rPr>
              <a:t>	         </a:t>
            </a:r>
            <a:r>
              <a:rPr lang="tr-TR" sz="2400" dirty="0" smtClean="0">
                <a:latin typeface="Comic Sans MS" panose="030F0902030302020204" pitchFamily="66" charset="0"/>
              </a:rPr>
              <a:t>	100-150 </a:t>
            </a:r>
            <a:r>
              <a:rPr lang="tr-TR" sz="2400" dirty="0">
                <a:latin typeface="Comic Sans MS" panose="030F0902030302020204" pitchFamily="66" charset="0"/>
              </a:rPr>
              <a:t>mg/</a:t>
            </a:r>
            <a:r>
              <a:rPr lang="tr-TR" sz="2400" dirty="0" err="1">
                <a:latin typeface="Comic Sans MS" panose="030F0902030302020204" pitchFamily="66" charset="0"/>
              </a:rPr>
              <a:t>day</a:t>
            </a:r>
            <a:endParaRPr lang="tr-TR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>
                <a:latin typeface="Comic Sans MS" panose="030F0902030302020204" pitchFamily="66" charset="0"/>
              </a:rPr>
              <a:t>(Stone </a:t>
            </a:r>
            <a:r>
              <a:rPr lang="tr-TR" sz="2400" dirty="0" err="1">
                <a:latin typeface="Comic Sans MS" panose="030F0902030302020204" pitchFamily="66" charset="0"/>
              </a:rPr>
              <a:t>age</a:t>
            </a:r>
            <a:r>
              <a:rPr lang="tr-TR" sz="2400" dirty="0">
                <a:latin typeface="Comic Sans MS" panose="030F0902030302020204" pitchFamily="66" charset="0"/>
              </a:rPr>
              <a:t>) </a:t>
            </a:r>
            <a:endParaRPr lang="en-US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Salt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Urinary</a:t>
            </a:r>
            <a:r>
              <a:rPr lang="tr-TR" sz="2800" dirty="0">
                <a:latin typeface="Comic Sans MS" panose="030F0902030302020204" pitchFamily="66" charset="0"/>
              </a:rPr>
              <a:t> salt </a:t>
            </a:r>
            <a:r>
              <a:rPr lang="tr-TR" sz="2800" dirty="0" err="1">
                <a:latin typeface="Comic Sans MS" panose="030F0902030302020204" pitchFamily="66" charset="0"/>
              </a:rPr>
              <a:t>loss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depends</a:t>
            </a:r>
            <a:r>
              <a:rPr lang="tr-TR" sz="2800" dirty="0">
                <a:latin typeface="Comic Sans MS" panose="030F0902030302020204" pitchFamily="66" charset="0"/>
              </a:rPr>
              <a:t> on oral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intake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If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remember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under</a:t>
            </a:r>
            <a:r>
              <a:rPr lang="tr-TR" sz="2800" dirty="0">
                <a:latin typeface="Comic Sans MS" panose="030F0902030302020204" pitchFamily="66" charset="0"/>
              </a:rPr>
              <a:t> normal </a:t>
            </a:r>
            <a:r>
              <a:rPr lang="tr-TR" sz="2800" dirty="0" err="1">
                <a:latin typeface="Comic Sans MS" panose="030F0902030302020204" pitchFamily="66" charset="0"/>
              </a:rPr>
              <a:t>conditions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daily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sweating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stool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 10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(230 mg)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daily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intake</a:t>
            </a:r>
            <a:r>
              <a:rPr lang="tr-TR" sz="2800" dirty="0">
                <a:latin typeface="Comic Sans MS" panose="030F0902030302020204" pitchFamily="66" charset="0"/>
              </a:rPr>
              <a:t> is 100-150 mg in </a:t>
            </a:r>
            <a:r>
              <a:rPr lang="tr-TR" sz="2800" dirty="0" err="1">
                <a:latin typeface="Comic Sans MS" panose="030F0902030302020204" pitchFamily="66" charset="0"/>
              </a:rPr>
              <a:t>our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ancestors</a:t>
            </a:r>
            <a:r>
              <a:rPr lang="tr-TR" sz="2800" dirty="0">
                <a:latin typeface="Comic Sans MS" panose="030F0902030302020204" pitchFamily="66" charset="0"/>
              </a:rPr>
              <a:t> (5000 </a:t>
            </a:r>
            <a:r>
              <a:rPr lang="tr-TR" sz="2800" dirty="0" err="1">
                <a:latin typeface="Comic Sans MS" panose="030F0902030302020204" pitchFamily="66" charset="0"/>
              </a:rPr>
              <a:t>years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ago</a:t>
            </a:r>
            <a:r>
              <a:rPr lang="tr-TR" sz="2800" dirty="0">
                <a:latin typeface="Comic Sans MS" panose="030F0902030302020204" pitchFamily="66" charset="0"/>
              </a:rPr>
              <a:t>), </a:t>
            </a:r>
            <a:r>
              <a:rPr lang="tr-TR" sz="2800" dirty="0" err="1">
                <a:latin typeface="Comic Sans MS" panose="030F0902030302020204" pitchFamily="66" charset="0"/>
              </a:rPr>
              <a:t>we</a:t>
            </a:r>
            <a:r>
              <a:rPr lang="tr-TR" sz="2800" dirty="0">
                <a:latin typeface="Comic Sans MS" panose="030F0902030302020204" pitchFamily="66" charset="0"/>
              </a:rPr>
              <a:t> can </a:t>
            </a:r>
            <a:r>
              <a:rPr lang="tr-TR" sz="2800" dirty="0" err="1">
                <a:latin typeface="Comic Sans MS" panose="030F0902030302020204" pitchFamily="66" charset="0"/>
              </a:rPr>
              <a:t>have</a:t>
            </a:r>
            <a:r>
              <a:rPr lang="tr-TR" sz="2800" dirty="0">
                <a:latin typeface="Comic Sans MS" panose="030F0902030302020204" pitchFamily="66" charset="0"/>
              </a:rPr>
              <a:t> idea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our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daily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need</a:t>
            </a:r>
            <a:r>
              <a:rPr lang="tr-TR" sz="2800" dirty="0">
                <a:latin typeface="Comic Sans MS" panose="030F0902030302020204" pitchFamily="66" charset="0"/>
              </a:rPr>
              <a:t>. </a:t>
            </a:r>
          </a:p>
          <a:p>
            <a:endParaRPr lang="tr-TR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Salt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We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already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take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our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daily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requirement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natural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foods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without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additional</a:t>
            </a:r>
            <a:r>
              <a:rPr lang="tr-TR" sz="2800" dirty="0">
                <a:latin typeface="Comic Sans MS" panose="030F0902030302020204" pitchFamily="66" charset="0"/>
              </a:rPr>
              <a:t> salt, life </a:t>
            </a:r>
            <a:r>
              <a:rPr lang="tr-TR" sz="2800" dirty="0" err="1">
                <a:latin typeface="Comic Sans MS" panose="030F0902030302020204" pitchFamily="66" charset="0"/>
              </a:rPr>
              <a:t>goes</a:t>
            </a:r>
            <a:r>
              <a:rPr lang="tr-TR" sz="2800" dirty="0">
                <a:latin typeface="Comic Sans MS" panose="030F0902030302020204" pitchFamily="66" charset="0"/>
              </a:rPr>
              <a:t> on </a:t>
            </a:r>
            <a:r>
              <a:rPr lang="tr-TR" sz="2800" dirty="0" err="1">
                <a:latin typeface="Comic Sans MS" panose="030F0902030302020204" pitchFamily="66" charset="0"/>
              </a:rPr>
              <a:t>like</a:t>
            </a:r>
            <a:r>
              <a:rPr lang="tr-TR" sz="2800" dirty="0">
                <a:latin typeface="Comic Sans MS" panose="030F0902030302020204" pitchFamily="66" charset="0"/>
              </a:rPr>
              <a:t> 5000 </a:t>
            </a:r>
            <a:r>
              <a:rPr lang="tr-TR" sz="2800" dirty="0" err="1">
                <a:latin typeface="Comic Sans MS" panose="030F0902030302020204" pitchFamily="66" charset="0"/>
              </a:rPr>
              <a:t>years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ago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In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addition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if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</a:t>
            </a:r>
            <a:r>
              <a:rPr lang="tr-TR" sz="2800" dirty="0">
                <a:latin typeface="Comic Sans MS" panose="030F0902030302020204" pitchFamily="66" charset="0"/>
              </a:rPr>
              <a:t> do not </a:t>
            </a:r>
            <a:r>
              <a:rPr lang="tr-TR" sz="2800" dirty="0" err="1">
                <a:latin typeface="Comic Sans MS" panose="030F0902030302020204" pitchFamily="66" charset="0"/>
              </a:rPr>
              <a:t>take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any</a:t>
            </a:r>
            <a:r>
              <a:rPr lang="tr-TR" sz="2800" dirty="0">
                <a:latin typeface="Comic Sans MS" panose="030F0902030302020204" pitchFamily="66" charset="0"/>
              </a:rPr>
              <a:t> salt, salt </a:t>
            </a:r>
            <a:r>
              <a:rPr lang="tr-TR" sz="2800" dirty="0" err="1">
                <a:latin typeface="Comic Sans MS" panose="030F0902030302020204" pitchFamily="66" charset="0"/>
              </a:rPr>
              <a:t>loss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sweating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stool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also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decreases</a:t>
            </a:r>
            <a:r>
              <a:rPr lang="tr-TR" sz="2800" dirty="0">
                <a:latin typeface="Comic Sans MS" panose="030F0902030302020204" pitchFamily="66" charset="0"/>
              </a:rPr>
              <a:t> but since </a:t>
            </a:r>
            <a:r>
              <a:rPr lang="tr-TR" sz="2800" dirty="0" err="1">
                <a:latin typeface="Comic Sans MS" panose="030F0902030302020204" pitchFamily="66" charset="0"/>
              </a:rPr>
              <a:t>this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amount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already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less</a:t>
            </a:r>
            <a:r>
              <a:rPr lang="tr-TR" sz="2800" dirty="0">
                <a:latin typeface="Comic Sans MS" panose="030F0902030302020204" pitchFamily="66" charset="0"/>
              </a:rPr>
              <a:t>, it is </a:t>
            </a:r>
            <a:r>
              <a:rPr lang="tr-TR" sz="2800" dirty="0" err="1">
                <a:latin typeface="Comic Sans MS" panose="030F0902030302020204" pitchFamily="66" charset="0"/>
              </a:rPr>
              <a:t>clinically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insignificant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If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take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excess</a:t>
            </a:r>
            <a:r>
              <a:rPr lang="tr-TR" sz="2800" dirty="0">
                <a:latin typeface="Comic Sans MS" panose="030F0902030302020204" pitchFamily="66" charset="0"/>
              </a:rPr>
              <a:t> salt, </a:t>
            </a:r>
            <a:r>
              <a:rPr lang="tr-TR" sz="2800" dirty="0" err="1">
                <a:latin typeface="Comic Sans MS" panose="030F0902030302020204" pitchFamily="66" charset="0"/>
              </a:rPr>
              <a:t>mechanisms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needed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lose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excess</a:t>
            </a:r>
            <a:r>
              <a:rPr lang="tr-TR" sz="2800" dirty="0">
                <a:latin typeface="Comic Sans MS" panose="030F0902030302020204" pitchFamily="66" charset="0"/>
              </a:rPr>
              <a:t> salt </a:t>
            </a:r>
            <a:r>
              <a:rPr lang="tr-TR" sz="2800" dirty="0" err="1">
                <a:latin typeface="Comic Sans MS" panose="030F0902030302020204" pitchFamily="66" charset="0"/>
              </a:rPr>
              <a:t>also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increases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blood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pressure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/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Salt/</a:t>
            </a:r>
            <a:r>
              <a:rPr lang="tr-TR" altLang="tr-TR" dirty="0" err="1">
                <a:latin typeface="Comic Sans MS" charset="-94"/>
              </a:rPr>
              <a:t>Sodium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Kidneys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perfect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machines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regulating</a:t>
            </a:r>
            <a:r>
              <a:rPr lang="tr-TR" sz="2800" dirty="0">
                <a:latin typeface="Comic Sans MS" panose="030F0902030302020204" pitchFamily="66" charset="0"/>
              </a:rPr>
              <a:t> body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balance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There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other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organs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systems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also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affecting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balance</a:t>
            </a:r>
            <a:r>
              <a:rPr lang="tr-TR" sz="2800" dirty="0">
                <a:latin typeface="Comic Sans MS" panose="030F0902030302020204" pitchFamily="66" charset="0"/>
              </a:rPr>
              <a:t> but </a:t>
            </a:r>
            <a:r>
              <a:rPr lang="tr-TR" sz="2800" dirty="0" err="1">
                <a:latin typeface="Comic Sans MS" panose="030F0902030302020204" pitchFamily="66" charset="0"/>
              </a:rPr>
              <a:t>kidneys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final </a:t>
            </a:r>
            <a:r>
              <a:rPr lang="tr-TR" sz="2800" dirty="0" err="1">
                <a:latin typeface="Comic Sans MS" panose="030F0902030302020204" pitchFamily="66" charset="0"/>
              </a:rPr>
              <a:t>regulators</a:t>
            </a:r>
            <a:r>
              <a:rPr lang="tr-TR" sz="2800" dirty="0">
                <a:latin typeface="Comic Sans MS" panose="030F0902030302020204" pitchFamily="66" charset="0"/>
              </a:rPr>
              <a:t>.</a:t>
            </a: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800" dirty="0" err="1">
                <a:latin typeface="Comic Sans MS" charset="-94"/>
              </a:rPr>
              <a:t>Effective</a:t>
            </a:r>
            <a:r>
              <a:rPr lang="tr-TR" altLang="tr-TR" sz="4800" dirty="0">
                <a:latin typeface="Comic Sans MS" charset="-94"/>
              </a:rPr>
              <a:t> </a:t>
            </a:r>
            <a:r>
              <a:rPr lang="tr-TR" altLang="tr-TR" sz="4800" dirty="0" err="1">
                <a:latin typeface="Comic Sans MS" charset="-94"/>
              </a:rPr>
              <a:t>circulating</a:t>
            </a:r>
            <a:r>
              <a:rPr lang="tr-TR" altLang="tr-TR" sz="4800" dirty="0">
                <a:latin typeface="Comic Sans MS" charset="-94"/>
              </a:rPr>
              <a:t> </a:t>
            </a:r>
            <a:r>
              <a:rPr lang="tr-TR" altLang="tr-TR" sz="4800" dirty="0" err="1">
                <a:latin typeface="Comic Sans MS" charset="-94"/>
              </a:rPr>
              <a:t>volume</a:t>
            </a:r>
            <a:endParaRPr lang="tr-TR" altLang="tr-TR" sz="4800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Effective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circulating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volume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important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for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circulation</a:t>
            </a:r>
            <a:r>
              <a:rPr lang="tr-TR" sz="2800" dirty="0">
                <a:latin typeface="Comic Sans MS" panose="030F0902030302020204" pitchFamily="66" charset="0"/>
              </a:rPr>
              <a:t>. </a:t>
            </a: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Effective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circulating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volume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can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decrease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even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in a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hypervolemic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patient</a:t>
            </a:r>
            <a:endParaRPr lang="tr-TR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Kidneys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perceives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this</a:t>
            </a:r>
            <a:r>
              <a:rPr lang="tr-TR" sz="2800" dirty="0">
                <a:latin typeface="Comic Sans MS" panose="030F0902030302020204" pitchFamily="66" charset="0"/>
              </a:rPr>
              <a:t> as </a:t>
            </a:r>
            <a:r>
              <a:rPr lang="tr-TR" sz="2800" dirty="0" err="1">
                <a:latin typeface="Comic Sans MS" panose="030F0902030302020204" pitchFamily="66" charset="0"/>
              </a:rPr>
              <a:t>hypovolemia</a:t>
            </a:r>
            <a:endParaRPr lang="tr-TR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Potassium</a:t>
            </a: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An </a:t>
            </a:r>
            <a:r>
              <a:rPr lang="tr-TR" sz="2800" dirty="0" err="1">
                <a:latin typeface="Comic Sans MS" panose="030F0902030302020204" pitchFamily="66" charset="0"/>
              </a:rPr>
              <a:t>abundant</a:t>
            </a:r>
            <a:r>
              <a:rPr lang="tr-TR" sz="2800" dirty="0">
                <a:latin typeface="Comic Sans MS" panose="030F0902030302020204" pitchFamily="66" charset="0"/>
              </a:rPr>
              <a:t> body </a:t>
            </a:r>
            <a:r>
              <a:rPr lang="tr-TR" sz="2800" dirty="0" err="1">
                <a:latin typeface="Comic Sans MS" panose="030F0902030302020204" pitchFamily="66" charset="0"/>
              </a:rPr>
              <a:t>cation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like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Most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it is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intracellular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</a:rPr>
              <a:t>Main </a:t>
            </a:r>
            <a:r>
              <a:rPr lang="tr-TR" sz="2800" dirty="0" err="1">
                <a:latin typeface="Comic Sans MS" charset="0"/>
              </a:rPr>
              <a:t>cation</a:t>
            </a:r>
            <a:r>
              <a:rPr lang="tr-TR" sz="2800" dirty="0">
                <a:latin typeface="Comic Sans MS" charset="0"/>
              </a:rPr>
              <a:t> of </a:t>
            </a:r>
            <a:r>
              <a:rPr lang="tr-TR" sz="2800" dirty="0" err="1">
                <a:latin typeface="Comic Sans MS" charset="0"/>
              </a:rPr>
              <a:t>intracellular</a:t>
            </a:r>
            <a:r>
              <a:rPr lang="tr-TR" sz="2800" dirty="0">
                <a:latin typeface="Comic Sans MS" charset="0"/>
              </a:rPr>
              <a:t> </a:t>
            </a:r>
            <a:r>
              <a:rPr lang="tr-TR" sz="2800" dirty="0" err="1">
                <a:latin typeface="Comic Sans MS" charset="0"/>
              </a:rPr>
              <a:t>fluid</a:t>
            </a:r>
            <a:r>
              <a:rPr lang="tr-TR" sz="2800" dirty="0">
                <a:latin typeface="Comic Sans MS" charset="0"/>
              </a:rPr>
              <a:t> (</a:t>
            </a:r>
            <a:r>
              <a:rPr lang="tr-TR" sz="2800" dirty="0" err="1">
                <a:latin typeface="Comic Sans MS" charset="0"/>
              </a:rPr>
              <a:t>sodium</a:t>
            </a:r>
            <a:r>
              <a:rPr lang="tr-TR" sz="2800" dirty="0">
                <a:latin typeface="Comic Sans MS" charset="0"/>
              </a:rPr>
              <a:t> is main </a:t>
            </a:r>
            <a:r>
              <a:rPr lang="tr-TR" sz="2800" dirty="0" err="1">
                <a:latin typeface="Comic Sans MS" charset="0"/>
              </a:rPr>
              <a:t>cation</a:t>
            </a:r>
            <a:r>
              <a:rPr lang="tr-TR" sz="2800" dirty="0">
                <a:latin typeface="Comic Sans MS" charset="0"/>
              </a:rPr>
              <a:t> of </a:t>
            </a:r>
            <a:r>
              <a:rPr lang="tr-TR" sz="2800" dirty="0" err="1">
                <a:latin typeface="Comic Sans MS" charset="0"/>
              </a:rPr>
              <a:t>extracellular</a:t>
            </a:r>
            <a:r>
              <a:rPr lang="tr-TR" sz="2800" dirty="0">
                <a:latin typeface="Comic Sans MS" charset="0"/>
              </a:rPr>
              <a:t> </a:t>
            </a:r>
            <a:r>
              <a:rPr lang="tr-TR" sz="2800" dirty="0" err="1">
                <a:latin typeface="Comic Sans MS" charset="0"/>
              </a:rPr>
              <a:t>fluid</a:t>
            </a:r>
            <a:r>
              <a:rPr lang="tr-TR" sz="2800" dirty="0">
                <a:latin typeface="Comic Sans MS" charset="0"/>
              </a:rPr>
              <a:t>)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tr-TR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Potassium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Total body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50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/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(</a:t>
            </a:r>
            <a:r>
              <a:rPr lang="tr-TR" sz="2800" dirty="0" err="1">
                <a:latin typeface="Comic Sans MS" panose="030F0902030302020204" pitchFamily="66" charset="0"/>
              </a:rPr>
              <a:t>In</a:t>
            </a:r>
            <a:r>
              <a:rPr lang="tr-TR" sz="2800" dirty="0">
                <a:latin typeface="Comic Sans MS" panose="030F0902030302020204" pitchFamily="66" charset="0"/>
              </a:rPr>
              <a:t> a 70 kg </a:t>
            </a:r>
            <a:r>
              <a:rPr lang="tr-TR" sz="2800" dirty="0" err="1">
                <a:latin typeface="Comic Sans MS" panose="030F0902030302020204" pitchFamily="66" charset="0"/>
              </a:rPr>
              <a:t>man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there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3500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, 1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K = 39 mg)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Practical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information</a:t>
            </a:r>
            <a:r>
              <a:rPr lang="tr-TR" sz="2800" dirty="0">
                <a:latin typeface="Comic Sans MS" panose="030F0902030302020204" pitchFamily="66" charset="0"/>
              </a:rPr>
              <a:t>: </a:t>
            </a:r>
            <a:r>
              <a:rPr lang="tr-TR" sz="2800" dirty="0" err="1">
                <a:latin typeface="Comic Sans MS" panose="030F0902030302020204" pitchFamily="66" charset="0"/>
              </a:rPr>
              <a:t>If</a:t>
            </a:r>
            <a:r>
              <a:rPr lang="tr-TR" sz="2800" dirty="0">
                <a:latin typeface="Comic Sans MS" panose="030F0902030302020204" pitchFamily="66" charset="0"/>
              </a:rPr>
              <a:t> 1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is 39 mg, total body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is 136.500 (3500x39) mg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136.500 = 136.5 </a:t>
            </a:r>
            <a:r>
              <a:rPr lang="tr-TR" sz="2800" dirty="0" err="1">
                <a:latin typeface="Comic Sans MS" panose="030F0902030302020204" pitchFamily="66" charset="0"/>
              </a:rPr>
              <a:t>grams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140 </a:t>
            </a:r>
            <a:r>
              <a:rPr lang="tr-TR" sz="2800" dirty="0" err="1">
                <a:latin typeface="Comic Sans MS" panose="030F0902030302020204" pitchFamily="66" charset="0"/>
              </a:rPr>
              <a:t>grams</a:t>
            </a:r>
            <a:endParaRPr lang="tr-TR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Potassium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1-2% of body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extracellular</a:t>
            </a:r>
            <a:r>
              <a:rPr lang="tr-TR" sz="2800" dirty="0">
                <a:latin typeface="Comic Sans MS" panose="030F0902030302020204" pitchFamily="66" charset="0"/>
              </a:rPr>
              <a:t> (60-80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), </a:t>
            </a:r>
            <a:r>
              <a:rPr lang="tr-TR" sz="2800" dirty="0" err="1">
                <a:latin typeface="Comic Sans MS" panose="030F0902030302020204" pitchFamily="66" charset="0"/>
              </a:rPr>
              <a:t>remaining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intracellular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Normal </a:t>
            </a:r>
            <a:r>
              <a:rPr lang="tr-TR" sz="2800" dirty="0" err="1">
                <a:latin typeface="Comic Sans MS" panose="030F0902030302020204" pitchFamily="66" charset="0"/>
              </a:rPr>
              <a:t>blood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level</a:t>
            </a:r>
            <a:r>
              <a:rPr lang="tr-TR" sz="2800" dirty="0">
                <a:latin typeface="Comic Sans MS" panose="030F0902030302020204" pitchFamily="66" charset="0"/>
              </a:rPr>
              <a:t> 3.5-5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/</a:t>
            </a:r>
            <a:r>
              <a:rPr lang="tr-TR" sz="2800" dirty="0" err="1">
                <a:latin typeface="Comic Sans MS" panose="030F0902030302020204" pitchFamily="66" charset="0"/>
              </a:rPr>
              <a:t>liter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Normal </a:t>
            </a:r>
            <a:r>
              <a:rPr lang="tr-TR" sz="2800" dirty="0" err="1">
                <a:latin typeface="Comic Sans MS" panose="030F0902030302020204" pitchFamily="66" charset="0"/>
              </a:rPr>
              <a:t>intracellular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level</a:t>
            </a:r>
            <a:r>
              <a:rPr lang="tr-TR" sz="2800" dirty="0">
                <a:latin typeface="Comic Sans MS" panose="030F0902030302020204" pitchFamily="66" charset="0"/>
              </a:rPr>
              <a:t> 100-150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/</a:t>
            </a:r>
            <a:r>
              <a:rPr lang="tr-TR" sz="2800" dirty="0" err="1">
                <a:latin typeface="Comic Sans MS" panose="030F0902030302020204" pitchFamily="66" charset="0"/>
              </a:rPr>
              <a:t>liter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Potassium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Under normal </a:t>
            </a:r>
            <a:r>
              <a:rPr lang="tr-TR" sz="2800" dirty="0" err="1">
                <a:latin typeface="Comic Sans MS" panose="030F0902030302020204" pitchFamily="66" charset="0"/>
              </a:rPr>
              <a:t>conditions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there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only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one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source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for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intake</a:t>
            </a:r>
            <a:r>
              <a:rPr lang="tr-TR" sz="2800" dirty="0">
                <a:latin typeface="Comic Sans MS" panose="030F0902030302020204" pitchFamily="66" charset="0"/>
              </a:rPr>
              <a:t>, oral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Under normal </a:t>
            </a:r>
            <a:r>
              <a:rPr lang="tr-TR" sz="2800" dirty="0" err="1">
                <a:latin typeface="Comic Sans MS" panose="030F0902030302020204" pitchFamily="66" charset="0"/>
              </a:rPr>
              <a:t>conditions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daily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stool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10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very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less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remaining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excreted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kidneys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sweat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even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more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less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In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practice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most</a:t>
            </a:r>
            <a:r>
              <a:rPr lang="tr-TR" sz="2800" dirty="0"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taken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excreted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kidneys</a:t>
            </a:r>
            <a:endParaRPr lang="tr-TR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tr-TR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INTRODUCTION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hardest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topics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for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students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doctors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order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survive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electrolytes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must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be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balance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electrolyte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disorders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similar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diseases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Potassium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Normal </a:t>
            </a:r>
            <a:r>
              <a:rPr lang="tr-TR" sz="2800" dirty="0" err="1">
                <a:latin typeface="Comic Sans MS" panose="030F0902030302020204" pitchFamily="66" charset="0"/>
              </a:rPr>
              <a:t>daily</a:t>
            </a:r>
            <a:r>
              <a:rPr lang="tr-TR" sz="2800" dirty="0">
                <a:latin typeface="Comic Sans MS" panose="030F0902030302020204" pitchFamily="66" charset="0"/>
              </a:rPr>
              <a:t> oral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intake</a:t>
            </a:r>
            <a:r>
              <a:rPr lang="tr-TR" sz="2800" dirty="0">
                <a:latin typeface="Comic Sans MS" panose="030F0902030302020204" pitchFamily="66" charset="0"/>
              </a:rPr>
              <a:t> is 50-100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In</a:t>
            </a:r>
            <a:r>
              <a:rPr lang="tr-TR" sz="2800" dirty="0">
                <a:latin typeface="Comic Sans MS" panose="030F0902030302020204" pitchFamily="66" charset="0"/>
              </a:rPr>
              <a:t> general, </a:t>
            </a:r>
            <a:r>
              <a:rPr lang="tr-TR" sz="2800" dirty="0" err="1">
                <a:latin typeface="Comic Sans MS" panose="030F0902030302020204" pitchFamily="66" charset="0"/>
              </a:rPr>
              <a:t>fruit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vegetables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rich</a:t>
            </a:r>
            <a:r>
              <a:rPr lang="tr-TR" sz="2800" dirty="0">
                <a:latin typeface="Comic Sans MS" panose="030F0902030302020204" pitchFamily="66" charset="0"/>
              </a:rPr>
              <a:t> in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therefore</a:t>
            </a:r>
            <a:r>
              <a:rPr lang="tr-TR" sz="2800" dirty="0">
                <a:latin typeface="Comic Sans MS" panose="030F0902030302020204" pitchFamily="66" charset="0"/>
              </a:rPr>
              <a:t>, in </a:t>
            </a:r>
            <a:r>
              <a:rPr lang="tr-TR" sz="2800" dirty="0" err="1">
                <a:latin typeface="Comic Sans MS" panose="030F0902030302020204" pitchFamily="66" charset="0"/>
              </a:rPr>
              <a:t>people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eating</a:t>
            </a:r>
            <a:r>
              <a:rPr lang="tr-TR" sz="2800" dirty="0">
                <a:latin typeface="Comic Sans MS" panose="030F0902030302020204" pitchFamily="66" charset="0"/>
              </a:rPr>
              <a:t> a lot of </a:t>
            </a:r>
            <a:r>
              <a:rPr lang="tr-TR" sz="2800" dirty="0" err="1">
                <a:latin typeface="Comic Sans MS" panose="030F0902030302020204" pitchFamily="66" charset="0"/>
              </a:rPr>
              <a:t>fruit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vegetables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daily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intake</a:t>
            </a:r>
            <a:r>
              <a:rPr lang="tr-TR" sz="2800" dirty="0"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may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rise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to</a:t>
            </a:r>
            <a:r>
              <a:rPr lang="tr-TR" sz="2800" dirty="0">
                <a:latin typeface="Comic Sans MS" panose="030F0902030302020204" pitchFamily="66" charset="0"/>
              </a:rPr>
              <a:t> 150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, but it </a:t>
            </a:r>
            <a:r>
              <a:rPr lang="tr-TR" sz="2800" dirty="0" err="1">
                <a:latin typeface="Comic Sans MS" panose="030F0902030302020204" pitchFamily="66" charset="0"/>
              </a:rPr>
              <a:t>does</a:t>
            </a:r>
            <a:r>
              <a:rPr lang="tr-TR" sz="2800" dirty="0">
                <a:latin typeface="Comic Sans MS" panose="030F0902030302020204" pitchFamily="66" charset="0"/>
              </a:rPr>
              <a:t> not </a:t>
            </a:r>
            <a:r>
              <a:rPr lang="tr-TR" sz="2800" dirty="0" err="1">
                <a:latin typeface="Comic Sans MS" panose="030F0902030302020204" pitchFamily="66" charset="0"/>
              </a:rPr>
              <a:t>cause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any</a:t>
            </a:r>
            <a:r>
              <a:rPr lang="tr-TR" sz="2800" dirty="0">
                <a:latin typeface="Comic Sans MS" panose="030F0902030302020204" pitchFamily="66" charset="0"/>
              </a:rPr>
              <a:t> problem </a:t>
            </a:r>
            <a:r>
              <a:rPr lang="tr-TR" sz="2800" dirty="0" err="1">
                <a:latin typeface="Comic Sans MS" panose="030F0902030302020204" pitchFamily="66" charset="0"/>
              </a:rPr>
              <a:t>unless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kidneys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intact</a:t>
            </a:r>
            <a:endParaRPr lang="tr-TR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Potassium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In</a:t>
            </a:r>
            <a:r>
              <a:rPr lang="tr-TR" sz="2800" dirty="0">
                <a:latin typeface="Comic Sans MS" panose="030F0902030302020204" pitchFamily="66" charset="0"/>
              </a:rPr>
              <a:t> a </a:t>
            </a:r>
            <a:r>
              <a:rPr lang="tr-TR" sz="2800" dirty="0" err="1">
                <a:latin typeface="Comic Sans MS" panose="030F0902030302020204" pitchFamily="66" charset="0"/>
              </a:rPr>
              <a:t>patient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who</a:t>
            </a:r>
            <a:r>
              <a:rPr lang="tr-TR" sz="2800" dirty="0">
                <a:latin typeface="Comic Sans MS" panose="030F0902030302020204" pitchFamily="66" charset="0"/>
              </a:rPr>
              <a:t> can not </a:t>
            </a:r>
            <a:r>
              <a:rPr lang="tr-TR" sz="2800" dirty="0" err="1">
                <a:latin typeface="Comic Sans MS" panose="030F0902030302020204" pitchFamily="66" charset="0"/>
              </a:rPr>
              <a:t>eat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deficiency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may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develop</a:t>
            </a:r>
            <a:r>
              <a:rPr lang="tr-TR" sz="2800" dirty="0">
                <a:latin typeface="Comic Sans MS" panose="030F0902030302020204" pitchFamily="66" charset="0"/>
              </a:rPr>
              <a:t>. </a:t>
            </a:r>
            <a:r>
              <a:rPr lang="tr-TR" sz="2800" dirty="0" err="1">
                <a:latin typeface="Comic Sans MS" panose="030F0902030302020204" pitchFamily="66" charset="0"/>
              </a:rPr>
              <a:t>In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practice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there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two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causes</a:t>
            </a:r>
            <a:r>
              <a:rPr lang="tr-TR" sz="2800" dirty="0">
                <a:latin typeface="Comic Sans MS" panose="030F0902030302020204" pitchFamily="66" charset="0"/>
              </a:rPr>
              <a:t>: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1.Systems </a:t>
            </a:r>
            <a:r>
              <a:rPr lang="tr-TR" sz="2800" dirty="0" err="1">
                <a:latin typeface="Comic Sans MS" panose="030F0902030302020204" pitchFamily="66" charset="0"/>
              </a:rPr>
              <a:t>decreasing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renal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excretion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may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need</a:t>
            </a:r>
            <a:r>
              <a:rPr lang="tr-TR" sz="2800" dirty="0">
                <a:latin typeface="Comic Sans MS" panose="030F0902030302020204" pitchFamily="66" charset="0"/>
              </a:rPr>
              <a:t> time</a:t>
            </a: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2.In </a:t>
            </a:r>
            <a:r>
              <a:rPr lang="tr-TR" sz="2800" dirty="0" err="1">
                <a:latin typeface="Comic Sans MS" panose="030F0902030302020204" pitchFamily="66" charset="0"/>
              </a:rPr>
              <a:t>practice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zero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renal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excretion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very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difficult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kidneys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continue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lose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even</a:t>
            </a:r>
            <a:r>
              <a:rPr lang="tr-TR" sz="2800" dirty="0">
                <a:latin typeface="Comic Sans MS" panose="030F0902030302020204" pitchFamily="66" charset="0"/>
              </a:rPr>
              <a:t> at </a:t>
            </a:r>
            <a:r>
              <a:rPr lang="tr-TR" sz="2800" dirty="0" err="1">
                <a:latin typeface="Comic Sans MS" panose="030F0902030302020204" pitchFamily="66" charset="0"/>
              </a:rPr>
              <a:t>low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amount</a:t>
            </a:r>
            <a:endParaRPr lang="tr-TR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Practical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information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Tubular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secretion</a:t>
            </a:r>
            <a:r>
              <a:rPr lang="tr-TR" sz="2800" dirty="0"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regulated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distal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nephron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especially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principle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cells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located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cortical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collecting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ducts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Main </a:t>
            </a:r>
            <a:r>
              <a:rPr lang="tr-TR" sz="2800" dirty="0" err="1">
                <a:latin typeface="Comic Sans MS" panose="030F0902030302020204" pitchFamily="66" charset="0"/>
              </a:rPr>
              <a:t>factors</a:t>
            </a:r>
            <a:r>
              <a:rPr lang="tr-TR" sz="2800" dirty="0">
                <a:latin typeface="Comic Sans MS" panose="030F0902030302020204" pitchFamily="66" charset="0"/>
              </a:rPr>
              <a:t> in </a:t>
            </a:r>
            <a:r>
              <a:rPr lang="tr-TR" sz="2800" dirty="0" err="1">
                <a:latin typeface="Comic Sans MS" panose="030F0902030302020204" pitchFamily="66" charset="0"/>
              </a:rPr>
              <a:t>this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regulation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aldosterone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plasma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levels</a:t>
            </a:r>
            <a:endParaRPr lang="en-US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Practical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information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In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order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understand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regulation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we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must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know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factors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affecting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intacellular-extracellular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shift</a:t>
            </a:r>
            <a:r>
              <a:rPr lang="tr-TR" sz="2800" dirty="0"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learn</a:t>
            </a:r>
            <a:r>
              <a:rPr lang="tr-TR" sz="2800" dirty="0">
                <a:latin typeface="Comic Sans MS" panose="030F0902030302020204" pitchFamily="66" charset="0"/>
              </a:rPr>
              <a:t> how </a:t>
            </a:r>
            <a:r>
              <a:rPr lang="tr-TR" sz="2800" dirty="0" err="1">
                <a:latin typeface="Comic Sans MS" panose="030F0902030302020204" pitchFamily="66" charset="0"/>
              </a:rPr>
              <a:t>principle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cells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located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cortical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collecting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ducts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work</a:t>
            </a:r>
            <a:endParaRPr lang="tr-TR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err="1">
                <a:latin typeface="Comic Sans MS" panose="030F0902030302020204" pitchFamily="66" charset="0"/>
              </a:rPr>
              <a:t>Factors</a:t>
            </a:r>
            <a:r>
              <a:rPr lang="tr-TR" sz="4400" dirty="0">
                <a:latin typeface="Comic Sans MS" panose="030F0902030302020204" pitchFamily="66" charset="0"/>
              </a:rPr>
              <a:t> </a:t>
            </a:r>
            <a:r>
              <a:rPr lang="tr-TR" sz="4400" dirty="0" err="1">
                <a:latin typeface="Comic Sans MS" panose="030F0902030302020204" pitchFamily="66" charset="0"/>
              </a:rPr>
              <a:t>increasing</a:t>
            </a:r>
            <a:r>
              <a:rPr lang="tr-TR" sz="4400" dirty="0">
                <a:latin typeface="Comic Sans MS" panose="030F0902030302020204" pitchFamily="66" charset="0"/>
              </a:rPr>
              <a:t> </a:t>
            </a:r>
            <a:r>
              <a:rPr lang="tr-TR" sz="4400" dirty="0" err="1">
                <a:latin typeface="Comic Sans MS" panose="030F0902030302020204" pitchFamily="66" charset="0"/>
              </a:rPr>
              <a:t>intracellular</a:t>
            </a:r>
            <a:r>
              <a:rPr lang="tr-TR" sz="4400" dirty="0">
                <a:latin typeface="Comic Sans MS" panose="030F0902030302020204" pitchFamily="66" charset="0"/>
              </a:rPr>
              <a:t> </a:t>
            </a:r>
            <a:r>
              <a:rPr lang="tr-TR" sz="4400" dirty="0" err="1">
                <a:latin typeface="Comic Sans MS" panose="030F0902030302020204" pitchFamily="66" charset="0"/>
              </a:rPr>
              <a:t>potassium</a:t>
            </a:r>
            <a:endParaRPr lang="tr-TR" altLang="tr-TR" sz="4400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649413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Insulin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Alkalosis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Beta2 </a:t>
            </a:r>
            <a:r>
              <a:rPr lang="tr-TR" sz="2800" dirty="0" err="1">
                <a:latin typeface="Comic Sans MS" panose="030F0902030302020204" pitchFamily="66" charset="0"/>
              </a:rPr>
              <a:t>adrenergic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agonist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Alpha </a:t>
            </a:r>
            <a:r>
              <a:rPr lang="tr-TR" sz="2800" dirty="0" err="1">
                <a:latin typeface="Comic Sans MS" panose="030F0902030302020204" pitchFamily="66" charset="0"/>
              </a:rPr>
              <a:t>adrenergic</a:t>
            </a:r>
            <a:r>
              <a:rPr lang="tr-TR" sz="2800" dirty="0">
                <a:latin typeface="Comic Sans MS" panose="030F0902030302020204" pitchFamily="66" charset="0"/>
              </a:rPr>
              <a:t> antagonist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Aldosterone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Other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causes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 algn="ctr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Decrease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  <a:latin typeface="Comic Sans MS" panose="030F0902030302020204" pitchFamily="66" charset="0"/>
              </a:rPr>
              <a:t>plasma</a:t>
            </a:r>
            <a:r>
              <a:rPr lang="tr-TR" sz="2800" dirty="0" smtClean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potassium</a:t>
            </a:r>
            <a:endParaRPr lang="en-US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err="1">
                <a:latin typeface="Comic Sans MS" panose="030F0902030302020204" pitchFamily="66" charset="0"/>
              </a:rPr>
              <a:t>Factors</a:t>
            </a:r>
            <a:r>
              <a:rPr lang="tr-TR" sz="4400" dirty="0">
                <a:latin typeface="Comic Sans MS" panose="030F0902030302020204" pitchFamily="66" charset="0"/>
              </a:rPr>
              <a:t> </a:t>
            </a:r>
            <a:r>
              <a:rPr lang="tr-TR" sz="4400" dirty="0" err="1">
                <a:latin typeface="Comic Sans MS" panose="030F0902030302020204" pitchFamily="66" charset="0"/>
              </a:rPr>
              <a:t>decreasing</a:t>
            </a:r>
            <a:r>
              <a:rPr lang="tr-TR" sz="4400" dirty="0">
                <a:latin typeface="Comic Sans MS" panose="030F0902030302020204" pitchFamily="66" charset="0"/>
              </a:rPr>
              <a:t> </a:t>
            </a:r>
            <a:r>
              <a:rPr lang="tr-TR" sz="4400" dirty="0" err="1">
                <a:latin typeface="Comic Sans MS" panose="030F0902030302020204" pitchFamily="66" charset="0"/>
              </a:rPr>
              <a:t>intracellular</a:t>
            </a:r>
            <a:r>
              <a:rPr lang="tr-TR" sz="4400" dirty="0">
                <a:latin typeface="Comic Sans MS" panose="030F0902030302020204" pitchFamily="66" charset="0"/>
              </a:rPr>
              <a:t> </a:t>
            </a:r>
            <a:r>
              <a:rPr lang="tr-TR" sz="4400" dirty="0" err="1">
                <a:latin typeface="Comic Sans MS" panose="030F0902030302020204" pitchFamily="66" charset="0"/>
              </a:rPr>
              <a:t>potassium</a:t>
            </a:r>
            <a:endParaRPr lang="tr-TR" altLang="tr-TR" sz="4400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Acidosis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Hyperosmolality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Hyperglycemia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Alpha </a:t>
            </a:r>
            <a:r>
              <a:rPr lang="tr-TR" sz="2800" dirty="0" err="1">
                <a:latin typeface="Comic Sans MS" panose="030F0902030302020204" pitchFamily="66" charset="0"/>
              </a:rPr>
              <a:t>adrenergic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agonist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Beta2 </a:t>
            </a:r>
            <a:r>
              <a:rPr lang="tr-TR" sz="2800" dirty="0" err="1">
                <a:latin typeface="Comic Sans MS" panose="030F0902030302020204" pitchFamily="66" charset="0"/>
              </a:rPr>
              <a:t>adrenergic</a:t>
            </a:r>
            <a:r>
              <a:rPr lang="tr-TR" sz="2800" dirty="0">
                <a:latin typeface="Comic Sans MS" panose="030F0902030302020204" pitchFamily="66" charset="0"/>
              </a:rPr>
              <a:t> antagonist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Exercise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Other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causes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 algn="ctr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Increase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  <a:latin typeface="Comic Sans MS" panose="030F0902030302020204" pitchFamily="66" charset="0"/>
              </a:rPr>
              <a:t>plasma</a:t>
            </a:r>
            <a:r>
              <a:rPr lang="tr-TR" sz="2800" dirty="0" smtClean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potassium</a:t>
            </a:r>
            <a:endParaRPr lang="en-US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>
                <a:latin typeface="Comic Sans MS" panose="030F0902030302020204" pitchFamily="66" charset="0"/>
              </a:rPr>
              <a:t>Factors</a:t>
            </a:r>
            <a:r>
              <a:rPr lang="tr-TR" sz="3600" dirty="0">
                <a:latin typeface="Comic Sans MS" panose="030F0902030302020204" pitchFamily="66" charset="0"/>
              </a:rPr>
              <a:t> </a:t>
            </a:r>
            <a:r>
              <a:rPr lang="tr-TR" sz="3600" dirty="0" err="1">
                <a:latin typeface="Comic Sans MS" panose="030F0902030302020204" pitchFamily="66" charset="0"/>
              </a:rPr>
              <a:t>affecting</a:t>
            </a:r>
            <a:r>
              <a:rPr lang="tr-TR" sz="3600" dirty="0">
                <a:latin typeface="Comic Sans MS" panose="030F0902030302020204" pitchFamily="66" charset="0"/>
              </a:rPr>
              <a:t> </a:t>
            </a:r>
            <a:r>
              <a:rPr lang="tr-TR" sz="3600" dirty="0" err="1">
                <a:latin typeface="Comic Sans MS" panose="030F0902030302020204" pitchFamily="66" charset="0"/>
              </a:rPr>
              <a:t>potassium</a:t>
            </a:r>
            <a:r>
              <a:rPr lang="tr-TR" sz="3600" dirty="0">
                <a:latin typeface="Comic Sans MS" panose="030F0902030302020204" pitchFamily="66" charset="0"/>
              </a:rPr>
              <a:t> </a:t>
            </a:r>
            <a:r>
              <a:rPr lang="tr-TR" sz="3600" dirty="0" err="1">
                <a:latin typeface="Comic Sans MS" panose="030F0902030302020204" pitchFamily="66" charset="0"/>
              </a:rPr>
              <a:t>secretion</a:t>
            </a:r>
            <a:r>
              <a:rPr lang="tr-TR" sz="3600" dirty="0">
                <a:latin typeface="Comic Sans MS" panose="030F0902030302020204" pitchFamily="66" charset="0"/>
              </a:rPr>
              <a:t> of </a:t>
            </a:r>
            <a:r>
              <a:rPr lang="tr-TR" sz="3600" dirty="0" err="1">
                <a:latin typeface="Comic Sans MS" panose="030F0902030302020204" pitchFamily="66" charset="0"/>
              </a:rPr>
              <a:t>principle</a:t>
            </a:r>
            <a:r>
              <a:rPr lang="tr-TR" sz="3600" dirty="0">
                <a:latin typeface="Comic Sans MS" panose="030F0902030302020204" pitchFamily="66" charset="0"/>
              </a:rPr>
              <a:t> </a:t>
            </a:r>
            <a:r>
              <a:rPr lang="tr-TR" sz="3600" dirty="0" err="1">
                <a:latin typeface="Comic Sans MS" panose="030F0902030302020204" pitchFamily="66" charset="0"/>
              </a:rPr>
              <a:t>cells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Intraluminal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factors</a:t>
            </a:r>
            <a:endParaRPr lang="en-US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r>
              <a:rPr lang="tr-TR" sz="24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Potassium</a:t>
            </a:r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concentration</a:t>
            </a:r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: </a:t>
            </a:r>
            <a:r>
              <a:rPr lang="tr-TR" sz="2400" dirty="0" err="1">
                <a:latin typeface="Comic Sans MS" panose="030F0902030302020204" pitchFamily="66" charset="0"/>
              </a:rPr>
              <a:t>Potassium</a:t>
            </a:r>
            <a:r>
              <a:rPr lang="tr-TR" sz="2400" dirty="0">
                <a:latin typeface="Comic Sans MS" panose="030F0902030302020204" pitchFamily="66" charset="0"/>
              </a:rPr>
              <a:t> is </a:t>
            </a:r>
            <a:r>
              <a:rPr lang="tr-TR" sz="2400" dirty="0" err="1">
                <a:latin typeface="Comic Sans MS" panose="030F0902030302020204" pitchFamily="66" charset="0"/>
              </a:rPr>
              <a:t>secreted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when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potassium</a:t>
            </a:r>
            <a:r>
              <a:rPr lang="tr-TR" sz="2400" dirty="0">
                <a:latin typeface="Comic Sans MS" panose="030F0902030302020204" pitchFamily="66" charset="0"/>
              </a:rPr>
              <a:t> is </a:t>
            </a:r>
            <a:r>
              <a:rPr lang="tr-TR" sz="2400" dirty="0" err="1">
                <a:latin typeface="Comic Sans MS" panose="030F0902030302020204" pitchFamily="66" charset="0"/>
              </a:rPr>
              <a:t>low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tr-TR" sz="24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Sodium</a:t>
            </a:r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concentration</a:t>
            </a:r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: </a:t>
            </a:r>
            <a:r>
              <a:rPr lang="tr-TR" sz="2400" dirty="0" err="1">
                <a:latin typeface="Comic Sans MS" panose="030F0902030302020204" pitchFamily="66" charset="0"/>
              </a:rPr>
              <a:t>Potassium</a:t>
            </a:r>
            <a:r>
              <a:rPr lang="tr-TR" sz="2400" dirty="0">
                <a:latin typeface="Comic Sans MS" panose="030F0902030302020204" pitchFamily="66" charset="0"/>
              </a:rPr>
              <a:t> is </a:t>
            </a:r>
            <a:r>
              <a:rPr lang="tr-TR" sz="2400" dirty="0" err="1">
                <a:latin typeface="Comic Sans MS" panose="030F0902030302020204" pitchFamily="66" charset="0"/>
              </a:rPr>
              <a:t>secreted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when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sodium</a:t>
            </a:r>
            <a:r>
              <a:rPr lang="tr-TR" sz="2400" dirty="0">
                <a:latin typeface="Comic Sans MS" panose="030F0902030302020204" pitchFamily="66" charset="0"/>
              </a:rPr>
              <a:t> is </a:t>
            </a:r>
            <a:r>
              <a:rPr lang="tr-TR" sz="2400" dirty="0" err="1">
                <a:latin typeface="Comic Sans MS" panose="030F0902030302020204" pitchFamily="66" charset="0"/>
              </a:rPr>
              <a:t>high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tr-TR" sz="24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Anion’s</a:t>
            </a:r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reabsorption</a:t>
            </a:r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property</a:t>
            </a:r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: </a:t>
            </a:r>
            <a:r>
              <a:rPr lang="tr-TR" sz="2400" dirty="0" err="1">
                <a:latin typeface="Comic Sans MS" panose="030F0902030302020204" pitchFamily="66" charset="0"/>
              </a:rPr>
              <a:t>Potassium</a:t>
            </a:r>
            <a:r>
              <a:rPr lang="tr-TR" sz="2400" dirty="0">
                <a:latin typeface="Comic Sans MS" panose="030F0902030302020204" pitchFamily="66" charset="0"/>
              </a:rPr>
              <a:t> is </a:t>
            </a:r>
            <a:r>
              <a:rPr lang="tr-TR" sz="2400" dirty="0" err="1">
                <a:latin typeface="Comic Sans MS" panose="030F0902030302020204" pitchFamily="66" charset="0"/>
              </a:rPr>
              <a:t>secreted</a:t>
            </a:r>
            <a:r>
              <a:rPr lang="tr-TR" sz="2400" dirty="0">
                <a:latin typeface="Comic Sans MS" panose="030F0902030302020204" pitchFamily="66" charset="0"/>
              </a:rPr>
              <a:t> in </a:t>
            </a:r>
            <a:r>
              <a:rPr lang="tr-TR" sz="2400" dirty="0" err="1">
                <a:latin typeface="Comic Sans MS" panose="030F0902030302020204" pitchFamily="66" charset="0"/>
              </a:rPr>
              <a:t>the</a:t>
            </a:r>
            <a:r>
              <a:rPr lang="tr-TR" sz="2400" dirty="0">
                <a:latin typeface="Comic Sans MS" panose="030F0902030302020204" pitchFamily="66" charset="0"/>
              </a:rPr>
              <a:t> presence </a:t>
            </a:r>
            <a:r>
              <a:rPr lang="tr-TR" sz="2400" dirty="0" err="1">
                <a:latin typeface="Comic Sans MS" panose="030F0902030302020204" pitchFamily="66" charset="0"/>
              </a:rPr>
              <a:t>anions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reabsorbed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less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such</a:t>
            </a:r>
            <a:r>
              <a:rPr lang="tr-TR" sz="2400" dirty="0">
                <a:latin typeface="Comic Sans MS" panose="030F0902030302020204" pitchFamily="66" charset="0"/>
              </a:rPr>
              <a:t> as beta </a:t>
            </a:r>
            <a:r>
              <a:rPr lang="tr-TR" sz="2400" dirty="0" err="1">
                <a:latin typeface="Comic Sans MS" panose="030F0902030302020204" pitchFamily="66" charset="0"/>
              </a:rPr>
              <a:t>hydroxybutirate</a:t>
            </a:r>
            <a:r>
              <a:rPr lang="tr-TR" sz="2400" dirty="0">
                <a:latin typeface="Comic Sans MS" panose="030F0902030302020204" pitchFamily="66" charset="0"/>
              </a:rPr>
              <a:t>, </a:t>
            </a:r>
            <a:r>
              <a:rPr lang="tr-TR" sz="2400" dirty="0" err="1">
                <a:latin typeface="Comic Sans MS" panose="030F0902030302020204" pitchFamily="66" charset="0"/>
              </a:rPr>
              <a:t>bicarbonate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tr-TR" sz="24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Flow</a:t>
            </a:r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 rate:</a:t>
            </a:r>
            <a:r>
              <a:rPr lang="tr-TR" sz="2400" dirty="0">
                <a:latin typeface="Comic Sans MS" panose="030F0902030302020204" pitchFamily="66" charset="0"/>
              </a:rPr>
              <a:t> Artarsa potasyum salgılanır</a:t>
            </a:r>
            <a:endParaRPr lang="en-US" sz="24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>
                <a:latin typeface="Comic Sans MS" panose="030F0902030302020204" pitchFamily="66" charset="0"/>
              </a:rPr>
              <a:t>Factors</a:t>
            </a:r>
            <a:r>
              <a:rPr lang="tr-TR" sz="3600" dirty="0">
                <a:latin typeface="Comic Sans MS" panose="030F0902030302020204" pitchFamily="66" charset="0"/>
              </a:rPr>
              <a:t> </a:t>
            </a:r>
            <a:r>
              <a:rPr lang="tr-TR" sz="3600" dirty="0" err="1">
                <a:latin typeface="Comic Sans MS" panose="030F0902030302020204" pitchFamily="66" charset="0"/>
              </a:rPr>
              <a:t>affecting</a:t>
            </a:r>
            <a:r>
              <a:rPr lang="tr-TR" sz="3600" dirty="0">
                <a:latin typeface="Comic Sans MS" panose="030F0902030302020204" pitchFamily="66" charset="0"/>
              </a:rPr>
              <a:t> </a:t>
            </a:r>
            <a:r>
              <a:rPr lang="tr-TR" sz="3600" dirty="0" err="1">
                <a:latin typeface="Comic Sans MS" panose="030F0902030302020204" pitchFamily="66" charset="0"/>
              </a:rPr>
              <a:t>potassium</a:t>
            </a:r>
            <a:r>
              <a:rPr lang="tr-TR" sz="3600" dirty="0">
                <a:latin typeface="Comic Sans MS" panose="030F0902030302020204" pitchFamily="66" charset="0"/>
              </a:rPr>
              <a:t> </a:t>
            </a:r>
            <a:r>
              <a:rPr lang="tr-TR" sz="3600" dirty="0" err="1">
                <a:latin typeface="Comic Sans MS" panose="030F0902030302020204" pitchFamily="66" charset="0"/>
              </a:rPr>
              <a:t>secretion</a:t>
            </a:r>
            <a:r>
              <a:rPr lang="tr-TR" sz="3600" dirty="0">
                <a:latin typeface="Comic Sans MS" panose="030F0902030302020204" pitchFamily="66" charset="0"/>
              </a:rPr>
              <a:t> of </a:t>
            </a:r>
            <a:r>
              <a:rPr lang="tr-TR" sz="3600" dirty="0" err="1">
                <a:latin typeface="Comic Sans MS" panose="030F0902030302020204" pitchFamily="66" charset="0"/>
              </a:rPr>
              <a:t>principle</a:t>
            </a:r>
            <a:r>
              <a:rPr lang="tr-TR" sz="3600" dirty="0">
                <a:latin typeface="Comic Sans MS" panose="030F0902030302020204" pitchFamily="66" charset="0"/>
              </a:rPr>
              <a:t> </a:t>
            </a:r>
            <a:r>
              <a:rPr lang="tr-TR" sz="3600" dirty="0" err="1">
                <a:latin typeface="Comic Sans MS" panose="030F0902030302020204" pitchFamily="66" charset="0"/>
              </a:rPr>
              <a:t>cells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Factors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related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to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principle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cells</a:t>
            </a:r>
            <a:endParaRPr lang="en-US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Plasma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concentration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: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secreted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when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intracellular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high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Sodium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and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permeability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membrane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Aldosterone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: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secreted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when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aldosterone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increases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Secretion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from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principal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cell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to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lumen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means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decrease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plasma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level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Plan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Basic information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Water-fluid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Sodium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Potassium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</a:t>
            </a:r>
            <a:r>
              <a:rPr lang="tr-TR" sz="2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-Base: </a:t>
            </a:r>
            <a:r>
              <a:rPr lang="tr-TR" sz="28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Another</a:t>
            </a:r>
            <a:r>
              <a:rPr lang="tr-TR" sz="2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lesson</a:t>
            </a:r>
            <a:endParaRPr lang="tr-TR" sz="28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Calcium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phosphorus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magnesium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Summary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Disease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/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Others</a:t>
            </a:r>
            <a:endParaRPr lang="tr-TR" dirty="0">
              <a:latin typeface="Comic Sans MS" panose="030F09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17335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electrolyte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disorders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1.Theoretical </a:t>
            </a:r>
            <a:r>
              <a:rPr lang="tr-TR" sz="2800" dirty="0" err="1">
                <a:latin typeface="Comic Sans MS" panose="030F0902030302020204" pitchFamily="66" charset="0"/>
              </a:rPr>
              <a:t>information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must</a:t>
            </a:r>
            <a:r>
              <a:rPr lang="tr-TR" sz="2800" dirty="0">
                <a:latin typeface="Comic Sans MS" panose="030F0902030302020204" pitchFamily="66" charset="0"/>
              </a:rPr>
              <a:t> be </a:t>
            </a:r>
            <a:r>
              <a:rPr lang="tr-TR" sz="2800" dirty="0" err="1">
                <a:latin typeface="Comic Sans MS" panose="030F0902030302020204" pitchFamily="66" charset="0"/>
              </a:rPr>
              <a:t>good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sufficient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2.History is </a:t>
            </a:r>
            <a:r>
              <a:rPr lang="tr-TR" sz="2800" dirty="0" err="1">
                <a:latin typeface="Comic Sans MS" panose="030F0902030302020204" pitchFamily="66" charset="0"/>
              </a:rPr>
              <a:t>very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important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3.Diagnosis is hard </a:t>
            </a:r>
            <a:r>
              <a:rPr lang="tr-TR" sz="2800" dirty="0" err="1">
                <a:latin typeface="Comic Sans MS" panose="030F0902030302020204" pitchFamily="66" charset="0"/>
              </a:rPr>
              <a:t>unless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suspected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4.More </a:t>
            </a:r>
            <a:r>
              <a:rPr lang="tr-TR" sz="2800" dirty="0" err="1">
                <a:latin typeface="Comic Sans MS" panose="030F0902030302020204" pitchFamily="66" charset="0"/>
              </a:rPr>
              <a:t>than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one</a:t>
            </a:r>
            <a:r>
              <a:rPr lang="tr-TR" sz="2800" dirty="0">
                <a:latin typeface="Comic Sans MS" panose="030F0902030302020204" pitchFamily="66" charset="0"/>
              </a:rPr>
              <a:t> problem can </a:t>
            </a:r>
            <a:r>
              <a:rPr lang="tr-TR" sz="2800" dirty="0" err="1">
                <a:latin typeface="Comic Sans MS" panose="030F0902030302020204" pitchFamily="66" charset="0"/>
              </a:rPr>
              <a:t>occur</a:t>
            </a:r>
            <a:r>
              <a:rPr lang="tr-TR" sz="2800" dirty="0">
                <a:latin typeface="Comic Sans MS" panose="030F0902030302020204" pitchFamily="66" charset="0"/>
              </a:rPr>
              <a:t> at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same</a:t>
            </a:r>
            <a:r>
              <a:rPr lang="tr-TR" sz="2800" dirty="0">
                <a:latin typeface="Comic Sans MS" panose="030F0902030302020204" pitchFamily="66" charset="0"/>
              </a:rPr>
              <a:t> time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5.Primary problem </a:t>
            </a:r>
            <a:r>
              <a:rPr lang="tr-TR" sz="2800" dirty="0" err="1">
                <a:latin typeface="Comic Sans MS" panose="030F0902030302020204" pitchFamily="66" charset="0"/>
              </a:rPr>
              <a:t>must</a:t>
            </a:r>
            <a:r>
              <a:rPr lang="tr-TR" sz="2800" dirty="0">
                <a:latin typeface="Comic Sans MS" panose="030F0902030302020204" pitchFamily="66" charset="0"/>
              </a:rPr>
              <a:t> be </a:t>
            </a:r>
            <a:r>
              <a:rPr lang="tr-TR" sz="2800" dirty="0" err="1">
                <a:latin typeface="Comic Sans MS" panose="030F0902030302020204" pitchFamily="66" charset="0"/>
              </a:rPr>
              <a:t>determined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treated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6.Measures </a:t>
            </a:r>
            <a:r>
              <a:rPr lang="tr-TR" sz="2800" dirty="0" err="1">
                <a:latin typeface="Comic Sans MS" panose="030F0902030302020204" pitchFamily="66" charset="0"/>
              </a:rPr>
              <a:t>against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underlying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diseases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may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prevent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many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problems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7.Correct </a:t>
            </a:r>
            <a:r>
              <a:rPr lang="tr-TR" sz="2800" dirty="0" err="1">
                <a:latin typeface="Comic Sans MS" panose="030F0902030302020204" pitchFamily="66" charset="0"/>
              </a:rPr>
              <a:t>choice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may</a:t>
            </a:r>
            <a:r>
              <a:rPr lang="tr-TR" sz="2800" dirty="0">
                <a:latin typeface="Comic Sans MS" panose="030F0902030302020204" pitchFamily="66" charset="0"/>
              </a:rPr>
              <a:t> be </a:t>
            </a:r>
            <a:r>
              <a:rPr lang="tr-TR" sz="2800" dirty="0" err="1">
                <a:latin typeface="Comic Sans MS" panose="030F0902030302020204" pitchFamily="66" charset="0"/>
              </a:rPr>
              <a:t>more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than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one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Molecular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weight</a:t>
            </a:r>
            <a:r>
              <a:rPr lang="tr-TR" altLang="tr-TR" dirty="0">
                <a:latin typeface="Comic Sans MS" charset="-94"/>
              </a:rPr>
              <a:t>/Formula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Calcium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(Ca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+2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 err="1">
                <a:latin typeface="Comic Sans MS" panose="030F0902030302020204" pitchFamily="66" charset="0"/>
              </a:rPr>
              <a:t>Molecular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40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Phosphorus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(P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-3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 err="1">
                <a:latin typeface="Comic Sans MS" panose="030F0902030302020204" pitchFamily="66" charset="0"/>
              </a:rPr>
              <a:t>Molecular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31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Magnesium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(Mg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+2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 err="1">
                <a:latin typeface="Comic Sans MS" panose="030F0902030302020204" pitchFamily="66" charset="0"/>
              </a:rPr>
              <a:t>Molecular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24</a:t>
            </a:r>
            <a:endParaRPr lang="en-US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omic Sans MS" panose="030F0902030302020204" pitchFamily="66" charset="0"/>
              </a:rPr>
              <a:t>Basic information about calcium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1.There is about 1200 grams (more than 1 kg) of calcium in a 70 kg adult. Let’s compare with sodium. There is about 4200 </a:t>
            </a:r>
            <a:r>
              <a:rPr lang="en-US" sz="2800" dirty="0" err="1">
                <a:latin typeface="Comic Sans MS" panose="030F0902030302020204" pitchFamily="66" charset="0"/>
              </a:rPr>
              <a:t>mEq</a:t>
            </a:r>
            <a:r>
              <a:rPr lang="en-US" sz="2800" dirty="0">
                <a:latin typeface="Comic Sans MS" panose="030F0902030302020204" pitchFamily="66" charset="0"/>
              </a:rPr>
              <a:t> (96.600 mg, less than 100 grams) of sodium in a 70 kg adult.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2.Bones are calcium deposits, more than 99% of calcium is in the bones.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3.Most of the remaining calcium is intracellular.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4.Free calcium is the one which is physiologically active. 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Factors affecting calcium metabolism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709" y="1630363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1.Dietary calcium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2.Intestinal calcium absorption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3.Bone related states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4.Renal calcium excretion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5.Parathormone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6.Vitamin D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7.Other factors</a:t>
            </a: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Calcium metabolism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1.Dietary calcium is about 900-1000 mg per day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2.350-400 mg of it is absorbed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3.In addition, 150-200 mg of calcium is secreted from intestines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4.Intestinal net calcium entrance is about 200 mg daily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5.Urinary calcium excretion is about 200 mg daily</a:t>
            </a: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Basic information about phosphorus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8735" y="1725613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</a:rPr>
              <a:t>1.Most of the phosphorus is in the bone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</a:rPr>
              <a:t>2.Most of the remaining phosphorus is intracellular.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</a:rPr>
              <a:t>3.Most of the intracellular phosphorus is in the organic form. Organic phosphorus is critical for cell functions.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</a:rPr>
              <a:t>4.Only small portion of phosphorus (about 200 mg) is in the plasma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</a:rPr>
              <a:t>5.Phosphorus measured in the plasma in the inorganic form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26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Phosphorus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en-US" dirty="0">
                <a:latin typeface="Comic Sans MS" panose="030F0902030302020204" pitchFamily="66" charset="0"/>
              </a:rPr>
              <a:t>metabolism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1.Dietary phosphorus is about 1400 mg per day (may show wide variation)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2.1</a:t>
            </a:r>
            <a:r>
              <a:rPr lang="tr-TR" sz="2800" dirty="0">
                <a:latin typeface="Comic Sans MS" panose="030F0902030302020204" pitchFamily="66" charset="0"/>
              </a:rPr>
              <a:t>1</a:t>
            </a:r>
            <a:r>
              <a:rPr lang="en-US" sz="2800" dirty="0">
                <a:latin typeface="Comic Sans MS" panose="030F0902030302020204" pitchFamily="66" charset="0"/>
              </a:rPr>
              <a:t>00 mg of it is absorbed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3.In addition, 200 mg of phosphorus is secreted from intestines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4.Intestinal net phosphorus entrance is about 900 mg daily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5.Urinary phosphorus excretion is about 900 mg daily</a:t>
            </a: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9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Practical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information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panose="030F0902030302020204" pitchFamily="66" charset="0"/>
              </a:rPr>
              <a:t>Vitamin D increases intestinal phosphorus absorption </a:t>
            </a:r>
          </a:p>
          <a:p>
            <a:r>
              <a:rPr lang="en-US" sz="2800" dirty="0">
                <a:latin typeface="Comic Sans MS" panose="030F0902030302020204" pitchFamily="66" charset="0"/>
              </a:rPr>
              <a:t>Vitamin D decreases parathormone secretion</a:t>
            </a:r>
          </a:p>
          <a:p>
            <a:r>
              <a:rPr lang="en-US" sz="2800" dirty="0">
                <a:latin typeface="Comic Sans MS" panose="030F0902030302020204" pitchFamily="66" charset="0"/>
              </a:rPr>
              <a:t>Parathormone plays a role in vitamin D’s activation</a:t>
            </a:r>
          </a:p>
          <a:p>
            <a:r>
              <a:rPr lang="en-US" sz="2800" dirty="0">
                <a:latin typeface="Comic Sans MS" panose="030F0902030302020204" pitchFamily="66" charset="0"/>
              </a:rPr>
              <a:t>If phosphorus decreases, vitamin D secretion increases, intestinal phosphorus absorption increases</a:t>
            </a:r>
          </a:p>
          <a:p>
            <a:r>
              <a:rPr lang="en-US" sz="2800" dirty="0">
                <a:latin typeface="Comic Sans MS" panose="030F0902030302020204" pitchFamily="66" charset="0"/>
              </a:rPr>
              <a:t>If phosphorus increases, parathormone secretion increases, renal phosphorus excretion increases</a:t>
            </a:r>
          </a:p>
        </p:txBody>
      </p:sp>
    </p:spTree>
    <p:extLst>
      <p:ext uri="{BB962C8B-B14F-4D97-AF65-F5344CB8AC3E}">
        <p14:creationId xmlns:p14="http://schemas.microsoft.com/office/powerpoint/2010/main" val="4844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Basic information about magnesium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649413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1.Most of the magnesium is in the bone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2.Most of the remaining magnesium is intracellular.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3.There is about 21-25 grams of magnesium in the body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4.Only small portion of magnesium (about 300-400 mg) is in the plasma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5.Magnesium in the plasma is either free or </a:t>
            </a:r>
            <a:r>
              <a:rPr lang="en-US" sz="2800" dirty="0" err="1">
                <a:latin typeface="Comic Sans MS" panose="030F0902030302020204" pitchFamily="66" charset="0"/>
              </a:rPr>
              <a:t>binded</a:t>
            </a:r>
            <a:r>
              <a:rPr lang="en-US" sz="2800" dirty="0">
                <a:latin typeface="Comic Sans MS" panose="030F0902030302020204" pitchFamily="66" charset="0"/>
              </a:rPr>
              <a:t> (proteins, anions)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98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omic Sans MS" panose="030F0902030302020204" pitchFamily="66" charset="0"/>
              </a:rPr>
              <a:t>Magnesium metabolism</a:t>
            </a:r>
            <a:endParaRPr lang="tr-TR" altLang="tr-TR" sz="4400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1.Dietary magnesium is about 300 mg per day (may show wide variation)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2.100 mg of it is absorbed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3.3500 mg magnesium is filtrated thorough glomerular membrane daily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4.About 3400 mg of it is reabsorbed and urinary magnesium excretion is about 100 mg daily</a:t>
            </a:r>
          </a:p>
        </p:txBody>
      </p:sp>
    </p:spTree>
    <p:extLst>
      <p:ext uri="{BB962C8B-B14F-4D97-AF65-F5344CB8AC3E}">
        <p14:creationId xmlns:p14="http://schemas.microsoft.com/office/powerpoint/2010/main" val="20323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Summary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Water and sodium balance is critical for circulation because circulation failure directly affects potassium, acid-base and calcium metabolism, leads to vicious cycles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Therefore, in fluid and electrolyte metabolism disorders, water and sodium balance must be evaluated first and treated if disordered</a:t>
            </a:r>
          </a:p>
        </p:txBody>
      </p:sp>
    </p:spTree>
    <p:extLst>
      <p:ext uri="{BB962C8B-B14F-4D97-AF65-F5344CB8AC3E}">
        <p14:creationId xmlns:p14="http://schemas.microsoft.com/office/powerpoint/2010/main" val="10957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0"/>
                <a:ea typeface="Comic Sans MS" charset="0"/>
                <a:cs typeface="Comic Sans MS" charset="0"/>
              </a:rPr>
              <a:t>Basic </a:t>
            </a:r>
            <a:r>
              <a:rPr lang="tr-TR" altLang="tr-TR" dirty="0" err="1">
                <a:latin typeface="Comic Sans MS" charset="0"/>
                <a:ea typeface="Comic Sans MS" charset="0"/>
                <a:cs typeface="Comic Sans MS" charset="0"/>
              </a:rPr>
              <a:t>information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When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talk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first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think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but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when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talk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electrolyte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think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different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substances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Sodium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potassium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chloride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hydrogen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bicarbonate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calcium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magnesium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phosphorus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remembered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first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will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talk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each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Summary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Even, first and maybe the only treatment of many potassium, acid-base and calcium metabolism disorders is maintenance of circulation and fluid support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To diagnose fluid electrolyte metabolism disorder, first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suspection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is needed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With appropriate fluid/sodium treatment many problems can be prevented</a:t>
            </a:r>
          </a:p>
        </p:txBody>
      </p:sp>
    </p:spTree>
    <p:extLst>
      <p:ext uri="{BB962C8B-B14F-4D97-AF65-F5344CB8AC3E}">
        <p14:creationId xmlns:p14="http://schemas.microsoft.com/office/powerpoint/2010/main" val="6251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00" y="190500"/>
            <a:ext cx="8109456" cy="67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9516" y="69019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Glomerul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4661" y="23961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Proximal </a:t>
            </a:r>
            <a:r>
              <a:rPr lang="en-US" dirty="0" err="1">
                <a:solidFill>
                  <a:srgbClr val="FF0000"/>
                </a:solidFill>
              </a:rPr>
              <a:t>tubul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1778" y="2872934"/>
            <a:ext cx="1915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Henle loop descending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1372" y="2688267"/>
            <a:ext cx="1757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Henle loop ascending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14941" y="1371600"/>
            <a:ext cx="218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Distal </a:t>
            </a:r>
            <a:r>
              <a:rPr lang="en-US" dirty="0" err="1">
                <a:solidFill>
                  <a:srgbClr val="FF0000"/>
                </a:solidFill>
              </a:rPr>
              <a:t>tubul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8595" y="2717881"/>
            <a:ext cx="1785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Collecting </a:t>
            </a:r>
            <a:r>
              <a:rPr lang="en-US" dirty="0" err="1">
                <a:solidFill>
                  <a:srgbClr val="FF0000"/>
                </a:solidFill>
              </a:rPr>
              <a:t>tubul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89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96943"/>
              </p:ext>
            </p:extLst>
          </p:nvPr>
        </p:nvGraphicFramePr>
        <p:xfrm>
          <a:off x="399357" y="49953"/>
          <a:ext cx="9793086" cy="6846147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1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Source: Cogan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Bicarbonate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140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Molecular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Glomerular filtrate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20000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4500/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Proximal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000" dirty="0"/>
                        <a:t>Henle descending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+100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ascending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Distal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Collecting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Urine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87988" y="5199484"/>
            <a:ext cx="3352800" cy="473075"/>
          </a:xfrm>
        </p:spPr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435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799757"/>
              </p:ext>
            </p:extLst>
          </p:nvPr>
        </p:nvGraphicFramePr>
        <p:xfrm>
          <a:off x="385669" y="212154"/>
          <a:ext cx="9793086" cy="669243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77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Source: Cogan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Bicarbonate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140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Molecular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Glomerular filtrate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20000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4500/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Proximal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ascending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+100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descending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Distal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Collecting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-14.25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Urine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87988" y="5199484"/>
            <a:ext cx="3352800" cy="473075"/>
          </a:xfrm>
        </p:spPr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2032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241620"/>
              </p:ext>
            </p:extLst>
          </p:nvPr>
        </p:nvGraphicFramePr>
        <p:xfrm>
          <a:off x="1076325" y="56685"/>
          <a:ext cx="9313724" cy="6999864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1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7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Source: Cogan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Phosphorus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Magnesium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2.5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Molecular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Glomerular filtrate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9000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4500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3500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Proximal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Absorption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Henle </a:t>
                      </a:r>
                      <a:r>
                        <a:rPr lang="en-US" sz="2400" dirty="0" smtClean="0"/>
                        <a:t>descending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Absorption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</a:t>
                      </a:r>
                      <a:r>
                        <a:rPr lang="en-US" sz="2400" dirty="0" smtClean="0"/>
                        <a:t>ascending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Absorption,</a:t>
                      </a:r>
                    </a:p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Most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Distal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Absorption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Collecting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Urine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3894" y="5847556"/>
            <a:ext cx="3352800" cy="473075"/>
          </a:xfrm>
        </p:spPr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769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254269"/>
              </p:ext>
            </p:extLst>
          </p:nvPr>
        </p:nvGraphicFramePr>
        <p:xfrm>
          <a:off x="511175" y="120226"/>
          <a:ext cx="9471408" cy="669243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61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3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Source: Cogan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Phosphorus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Magnesium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2.5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Molecular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Glomerular filtrate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9000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4500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3500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Proximal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-2925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descending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-450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-525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ascending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-1750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Distal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Collecting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Urine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3894" y="5847556"/>
            <a:ext cx="3352800" cy="473075"/>
          </a:xfrm>
        </p:spPr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881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7B17D-88C3-FE44-ADF4-EB3E1FD2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4800" dirty="0">
                <a:latin typeface="Comic Sans MS" panose="030F0902030302020204" pitchFamily="66" charset="0"/>
              </a:rPr>
              <a:t>Diseases/Diagnostic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D4085-BD51-464C-B154-0C3FE952B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sz="2800" dirty="0">
                <a:latin typeface="Comic Sans MS" panose="030F0902030302020204" pitchFamily="66" charset="0"/>
              </a:rPr>
              <a:t>Hypervolemia/hypovolemia: Clinical</a:t>
            </a:r>
          </a:p>
          <a:p>
            <a:r>
              <a:rPr lang="x-none" sz="2800" dirty="0">
                <a:latin typeface="Comic Sans MS" panose="030F0902030302020204" pitchFamily="66" charset="0"/>
              </a:rPr>
              <a:t>Hyponatremia/hypernatremia: Measuring level</a:t>
            </a:r>
          </a:p>
          <a:p>
            <a:r>
              <a:rPr lang="x-none" sz="2800" dirty="0">
                <a:latin typeface="Comic Sans MS" panose="030F0902030302020204" pitchFamily="66" charset="0"/>
              </a:rPr>
              <a:t>Hypopotas</a:t>
            </a:r>
            <a:r>
              <a:rPr lang="tr-TR" sz="2800" dirty="0">
                <a:latin typeface="Comic Sans MS" panose="030F0902030302020204" pitchFamily="66" charset="0"/>
              </a:rPr>
              <a:t>s</a:t>
            </a:r>
            <a:r>
              <a:rPr lang="x-none" sz="2800" dirty="0">
                <a:latin typeface="Comic Sans MS" panose="030F0902030302020204" pitchFamily="66" charset="0"/>
              </a:rPr>
              <a:t>emia/hyperpotas</a:t>
            </a:r>
            <a:r>
              <a:rPr lang="tr-TR" sz="2800" dirty="0">
                <a:latin typeface="Comic Sans MS" panose="030F0902030302020204" pitchFamily="66" charset="0"/>
              </a:rPr>
              <a:t>s</a:t>
            </a:r>
            <a:r>
              <a:rPr lang="x-none" sz="2800" dirty="0">
                <a:latin typeface="Comic Sans MS" panose="030F0902030302020204" pitchFamily="66" charset="0"/>
              </a:rPr>
              <a:t>emia: Measuring level</a:t>
            </a:r>
          </a:p>
          <a:p>
            <a:r>
              <a:rPr lang="x-none" sz="2800" dirty="0">
                <a:latin typeface="Comic Sans MS" panose="030F0902030302020204" pitchFamily="66" charset="0"/>
              </a:rPr>
              <a:t>Metabolic acidosis/alkalosis: Blood gases (venous?)</a:t>
            </a:r>
          </a:p>
          <a:p>
            <a:r>
              <a:rPr lang="x-none" sz="2800" dirty="0">
                <a:latin typeface="Comic Sans MS" panose="030F0902030302020204" pitchFamily="66" charset="0"/>
              </a:rPr>
              <a:t>Respiratory acidosis/alkalosis : Blood gases (arterial)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59FA2-11BD-A24C-8B3B-BDFFFB4C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145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7B17D-88C3-FE44-ADF4-EB3E1FD2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4800" dirty="0">
                <a:latin typeface="Comic Sans MS" panose="030F0902030302020204" pitchFamily="66" charset="0"/>
              </a:rPr>
              <a:t>Diseases/Diagnostic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D4085-BD51-464C-B154-0C3FE952B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>
                <a:latin typeface="Comic Sans MS" panose="030F0902030302020204" pitchFamily="66" charset="0"/>
              </a:rPr>
              <a:t>Hypocalcemia/hypercalcemia: Measuring level</a:t>
            </a:r>
          </a:p>
          <a:p>
            <a:r>
              <a:rPr lang="x-none" dirty="0">
                <a:latin typeface="Comic Sans MS" panose="030F0902030302020204" pitchFamily="66" charset="0"/>
              </a:rPr>
              <a:t>Hypophosphatemia/hyperphosphatemia: Measuring level</a:t>
            </a:r>
          </a:p>
          <a:p>
            <a:r>
              <a:rPr lang="x-none" dirty="0">
                <a:latin typeface="Comic Sans MS" panose="030F0902030302020204" pitchFamily="66" charset="0"/>
              </a:rPr>
              <a:t>Hypomagnesemia/hypermagnesemia: Measuring level</a:t>
            </a:r>
          </a:p>
          <a:p>
            <a:pPr marL="0" indent="0" algn="ctr">
              <a:buNone/>
            </a:pPr>
            <a:r>
              <a:rPr lang="x-none" dirty="0">
                <a:solidFill>
                  <a:srgbClr val="FFFF00"/>
                </a:solidFill>
                <a:latin typeface="Comic Sans MS" panose="030F0902030302020204" pitchFamily="66" charset="0"/>
              </a:rPr>
              <a:t>FIRST THINK, SUSPECT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59FA2-11BD-A24C-8B3B-BDFFFB4C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1615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41388"/>
            <a:r>
              <a:rPr lang="tr-TR" altLang="en-US" dirty="0" smtClean="0"/>
              <a:t>www.tekinakpolat.con</a:t>
            </a:r>
            <a:endParaRPr lang="en-US" altLang="en-US" dirty="0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3688" indent="-293688" algn="ctr" defTabSz="941388">
              <a:buFont typeface="Monotype Sorts" charset="2"/>
              <a:buNone/>
            </a:pPr>
            <a:endParaRPr lang="tr-TR" altLang="en-US" sz="3600" dirty="0" smtClean="0">
              <a:solidFill>
                <a:srgbClr val="FFFF00"/>
              </a:solidFill>
            </a:endParaRPr>
          </a:p>
          <a:p>
            <a:pPr marL="293688" indent="-293688" algn="ctr" defTabSz="941388">
              <a:buFont typeface="Monotype Sorts" charset="2"/>
              <a:buNone/>
            </a:pPr>
            <a:endParaRPr lang="tr-TR" altLang="en-US" sz="4200" dirty="0" smtClean="0">
              <a:solidFill>
                <a:srgbClr val="FFFF00"/>
              </a:solidFill>
            </a:endParaRPr>
          </a:p>
          <a:p>
            <a:pPr marL="293688" indent="-293688" algn="ctr" defTabSz="941388">
              <a:buFont typeface="Monotype Sorts" charset="2"/>
              <a:buNone/>
            </a:pPr>
            <a:r>
              <a:rPr lang="tr-TR" altLang="en-US" sz="4200" dirty="0" smtClean="0">
                <a:solidFill>
                  <a:srgbClr val="FFFF00"/>
                </a:solidFill>
              </a:rPr>
              <a:t>  </a:t>
            </a:r>
          </a:p>
          <a:p>
            <a:pPr marL="293688" indent="-293688" algn="ctr" defTabSz="941388">
              <a:buFont typeface="Monotype Sorts" charset="2"/>
              <a:buNone/>
            </a:pPr>
            <a:endParaRPr lang="tr-TR" altLang="en-US" sz="4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68" y="1131032"/>
            <a:ext cx="3960440" cy="59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Our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body is a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pool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consisting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molecules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swimming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inside,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words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is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main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component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our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body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constitutes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about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50-60% of body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weight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this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ratio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changes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age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gender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Sodium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Most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abundant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extracellular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cation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words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positively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charged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Most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it is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extracellular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Like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all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positive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substances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sodium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is not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alone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always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a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negatively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charged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substance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must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be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together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Potassium</a:t>
            </a: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An </a:t>
            </a:r>
            <a:r>
              <a:rPr lang="tr-TR" sz="2800" dirty="0" err="1">
                <a:latin typeface="Comic Sans MS" panose="030F0902030302020204" pitchFamily="66" charset="0"/>
              </a:rPr>
              <a:t>abundant</a:t>
            </a:r>
            <a:r>
              <a:rPr lang="tr-TR" sz="2800" dirty="0">
                <a:latin typeface="Comic Sans MS" panose="030F0902030302020204" pitchFamily="66" charset="0"/>
              </a:rPr>
              <a:t> body </a:t>
            </a:r>
            <a:r>
              <a:rPr lang="tr-TR" sz="2800" dirty="0" err="1">
                <a:latin typeface="Comic Sans MS" panose="030F0902030302020204" pitchFamily="66" charset="0"/>
              </a:rPr>
              <a:t>cation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like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Most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it is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intracellular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C:\Office97\Templates\Blank Presentation.pot</Template>
  <TotalTime>9942</TotalTime>
  <Words>2784</Words>
  <Application>Microsoft Office PowerPoint</Application>
  <PresentationFormat>Özel</PresentationFormat>
  <Paragraphs>595</Paragraphs>
  <Slides>68</Slides>
  <Notes>58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68</vt:i4>
      </vt:variant>
    </vt:vector>
  </HeadingPairs>
  <TitlesOfParts>
    <vt:vector size="74" baseType="lpstr">
      <vt:lpstr>Arial</vt:lpstr>
      <vt:lpstr>Comic Sans MS</vt:lpstr>
      <vt:lpstr>Monotype Sorts</vt:lpstr>
      <vt:lpstr>Times New Roman</vt:lpstr>
      <vt:lpstr>Times New Roman Tur</vt:lpstr>
      <vt:lpstr>Blank Presentation</vt:lpstr>
      <vt:lpstr>FLUID ELECTROLYTE BALANCE</vt:lpstr>
      <vt:lpstr>PowerPoint Sunusu</vt:lpstr>
      <vt:lpstr>Plan</vt:lpstr>
      <vt:lpstr>INTRODUCTION</vt:lpstr>
      <vt:lpstr>Fluid and electrolyte disorders</vt:lpstr>
      <vt:lpstr>Basic information</vt:lpstr>
      <vt:lpstr>Water</vt:lpstr>
      <vt:lpstr>Sodium</vt:lpstr>
      <vt:lpstr>Potassium</vt:lpstr>
      <vt:lpstr>Chloride</vt:lpstr>
      <vt:lpstr>Hydrogen</vt:lpstr>
      <vt:lpstr>Bicarbonate</vt:lpstr>
      <vt:lpstr>Molecular weight/Formula</vt:lpstr>
      <vt:lpstr>Basic information</vt:lpstr>
      <vt:lpstr>Plan</vt:lpstr>
      <vt:lpstr>Water-Fluid</vt:lpstr>
      <vt:lpstr>Water-Fluid</vt:lpstr>
      <vt:lpstr>Water-Fluid</vt:lpstr>
      <vt:lpstr>Water-Fluid</vt:lpstr>
      <vt:lpstr>NORMAL FLUID BALANCE</vt:lpstr>
      <vt:lpstr>FLUID INTAKE</vt:lpstr>
      <vt:lpstr>DAILY FLUID LOSSES</vt:lpstr>
      <vt:lpstr>INSENSIBLE LOSS (NORMAL)</vt:lpstr>
      <vt:lpstr>ABNORMAL LOSSES</vt:lpstr>
      <vt:lpstr>Insensible loss</vt:lpstr>
      <vt:lpstr>Fluid balance</vt:lpstr>
      <vt:lpstr>Fluid balance</vt:lpstr>
      <vt:lpstr>Sodium</vt:lpstr>
      <vt:lpstr>Sodium</vt:lpstr>
      <vt:lpstr>Practical information</vt:lpstr>
      <vt:lpstr>Numbers related to salt</vt:lpstr>
      <vt:lpstr>Salt</vt:lpstr>
      <vt:lpstr>Salt</vt:lpstr>
      <vt:lpstr>Salt/Sodium</vt:lpstr>
      <vt:lpstr>Effective circulating volume</vt:lpstr>
      <vt:lpstr>Potassium</vt:lpstr>
      <vt:lpstr>Potassium</vt:lpstr>
      <vt:lpstr>Potassium</vt:lpstr>
      <vt:lpstr>Potassium</vt:lpstr>
      <vt:lpstr>Potassium</vt:lpstr>
      <vt:lpstr>Potassium</vt:lpstr>
      <vt:lpstr>Practical information</vt:lpstr>
      <vt:lpstr>Practical information</vt:lpstr>
      <vt:lpstr>Factors increasing intracellular potassium</vt:lpstr>
      <vt:lpstr>Factors decreasing intracellular potassium</vt:lpstr>
      <vt:lpstr>Factors affecting potassium secretion of principle cells</vt:lpstr>
      <vt:lpstr>Factors affecting potassium secretion of principle cells</vt:lpstr>
      <vt:lpstr>Plan</vt:lpstr>
      <vt:lpstr>Others</vt:lpstr>
      <vt:lpstr>Molecular weight/Formula</vt:lpstr>
      <vt:lpstr>Basic information about calcium</vt:lpstr>
      <vt:lpstr>Factors affecting calcium metabolism</vt:lpstr>
      <vt:lpstr>Calcium metabolism</vt:lpstr>
      <vt:lpstr>Basic information about phosphorus</vt:lpstr>
      <vt:lpstr>Phosphorus metabolism</vt:lpstr>
      <vt:lpstr>Practical information</vt:lpstr>
      <vt:lpstr>Basic information about magnesium</vt:lpstr>
      <vt:lpstr>Magnesium metabolism</vt:lpstr>
      <vt:lpstr>Summary</vt:lpstr>
      <vt:lpstr>Summary</vt:lpstr>
      <vt:lpstr>PowerPoint Sunusu</vt:lpstr>
      <vt:lpstr>PowerPoint Sunusu</vt:lpstr>
      <vt:lpstr>PowerPoint Sunusu</vt:lpstr>
      <vt:lpstr>PowerPoint Sunusu</vt:lpstr>
      <vt:lpstr>PowerPoint Sunusu</vt:lpstr>
      <vt:lpstr>Diseases/Diagnostic methods</vt:lpstr>
      <vt:lpstr>Diseases/Diagnostic methods</vt:lpstr>
      <vt:lpstr>www.tekinakpolat.con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basıncı ölçüm cihazları ve  problemler</dc:title>
  <dc:creator>Mehmet Tekin Akpolat</dc:creator>
  <cp:lastModifiedBy>Mehmet Tekin Akpolat</cp:lastModifiedBy>
  <cp:revision>729</cp:revision>
  <cp:lastPrinted>2018-12-13T17:36:49Z</cp:lastPrinted>
  <dcterms:created xsi:type="dcterms:W3CDTF">1997-12-11T13:27:56Z</dcterms:created>
  <dcterms:modified xsi:type="dcterms:W3CDTF">2026-04-20T08:54:53Z</dcterms:modified>
</cp:coreProperties>
</file>