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949" r:id="rId2"/>
    <p:sldId id="1221" r:id="rId3"/>
    <p:sldId id="955" r:id="rId4"/>
    <p:sldId id="1035" r:id="rId5"/>
    <p:sldId id="1036" r:id="rId6"/>
    <p:sldId id="1037" r:id="rId7"/>
    <p:sldId id="1038" r:id="rId8"/>
    <p:sldId id="1039" r:id="rId9"/>
    <p:sldId id="1041" r:id="rId10"/>
    <p:sldId id="1042" r:id="rId11"/>
    <p:sldId id="1043" r:id="rId12"/>
    <p:sldId id="1044" r:id="rId13"/>
    <p:sldId id="1045" r:id="rId14"/>
    <p:sldId id="1046" r:id="rId15"/>
    <p:sldId id="1305" r:id="rId16"/>
    <p:sldId id="1047" r:id="rId17"/>
    <p:sldId id="1048" r:id="rId18"/>
    <p:sldId id="1096" r:id="rId19"/>
    <p:sldId id="1049" r:id="rId20"/>
    <p:sldId id="1120" r:id="rId21"/>
    <p:sldId id="1114" r:id="rId22"/>
    <p:sldId id="1121" r:id="rId23"/>
    <p:sldId id="1124" r:id="rId24"/>
    <p:sldId id="1125" r:id="rId25"/>
    <p:sldId id="1052" r:id="rId26"/>
    <p:sldId id="1053" r:id="rId27"/>
    <p:sldId id="1131" r:id="rId28"/>
    <p:sldId id="1136" r:id="rId29"/>
    <p:sldId id="1137" r:id="rId30"/>
    <p:sldId id="1138" r:id="rId31"/>
    <p:sldId id="1139" r:id="rId32"/>
    <p:sldId id="1140" r:id="rId33"/>
    <p:sldId id="1149" r:id="rId34"/>
    <p:sldId id="1141" r:id="rId35"/>
    <p:sldId id="1143" r:id="rId36"/>
    <p:sldId id="1228" r:id="rId37"/>
    <p:sldId id="1230" r:id="rId38"/>
    <p:sldId id="1231" r:id="rId39"/>
    <p:sldId id="1232" r:id="rId40"/>
    <p:sldId id="1233" r:id="rId41"/>
    <p:sldId id="1234" r:id="rId42"/>
    <p:sldId id="1235" r:id="rId43"/>
    <p:sldId id="1236" r:id="rId44"/>
    <p:sldId id="1237" r:id="rId45"/>
    <p:sldId id="1238" r:id="rId46"/>
    <p:sldId id="1239" r:id="rId47"/>
    <p:sldId id="1240" r:id="rId48"/>
    <p:sldId id="1478" r:id="rId49"/>
    <p:sldId id="1273" r:id="rId50"/>
    <p:sldId id="1298" r:id="rId51"/>
    <p:sldId id="1275" r:id="rId52"/>
    <p:sldId id="1277" r:id="rId53"/>
    <p:sldId id="1280" r:id="rId54"/>
    <p:sldId id="1285" r:id="rId55"/>
    <p:sldId id="1287" r:id="rId56"/>
    <p:sldId id="1288" r:id="rId57"/>
    <p:sldId id="1464" r:id="rId58"/>
    <p:sldId id="1295" r:id="rId59"/>
    <p:sldId id="1194" r:id="rId60"/>
    <p:sldId id="1196" r:id="rId61"/>
    <p:sldId id="1216" r:id="rId62"/>
    <p:sldId id="1217" r:id="rId63"/>
    <p:sldId id="1218" r:id="rId64"/>
    <p:sldId id="1419" r:id="rId65"/>
    <p:sldId id="1420" r:id="rId66"/>
    <p:sldId id="1427" r:id="rId67"/>
    <p:sldId id="1304" r:id="rId68"/>
    <p:sldId id="1479" r:id="rId69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1" autoAdjust="0"/>
    <p:restoredTop sz="76114" autoAdjust="0"/>
  </p:normalViewPr>
  <p:slideViewPr>
    <p:cSldViewPr>
      <p:cViewPr varScale="1">
        <p:scale>
          <a:sx n="85" d="100"/>
          <a:sy n="85" d="100"/>
        </p:scale>
        <p:origin x="1704" y="84"/>
      </p:cViewPr>
      <p:guideLst/>
    </p:cSldViewPr>
  </p:slideViewPr>
  <p:outlineViewPr>
    <p:cViewPr>
      <p:scale>
        <a:sx n="33" d="100"/>
        <a:sy n="33" d="100"/>
      </p:scale>
      <p:origin x="0" y="-1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smtClean="0"/>
              <a:t>Asit baz genişlet ikiye böl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83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181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298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7672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4897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9583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645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5558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769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3813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0643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867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9852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698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155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03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9664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5826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399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4494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0750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57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6205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662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2237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86373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0063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93648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0467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4074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6778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2659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635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53203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93634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1714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89687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2394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3211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8121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0234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6005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0129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8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035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675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73261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5420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10074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36158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81048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007402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708717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9AF4F30D-000D-4A8A-A020-F30BD466F1C3}" type="slidenum">
              <a:rPr lang="tr-TR" altLang="en-US" sz="1200" smtClean="0">
                <a:latin typeface="Times New Roman" panose="02020603050405020304" pitchFamily="18" charset="0"/>
              </a:rPr>
              <a:pPr/>
              <a:t>68</a:t>
            </a:fld>
            <a:endParaRPr lang="tr-TR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232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150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489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287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SIVI ELEKTROLİT </a:t>
            </a:r>
            <a:r>
              <a:rPr lang="tr-TR" altLang="en-US" sz="4800">
                <a:latin typeface="Comic Sans MS" pitchFamily="66" charset="0"/>
              </a:rPr>
              <a:t/>
            </a:r>
            <a:br>
              <a:rPr lang="tr-TR" altLang="en-US" sz="4800">
                <a:latin typeface="Comic Sans MS" pitchFamily="66" charset="0"/>
              </a:rPr>
            </a:br>
            <a:r>
              <a:rPr lang="tr-TR" altLang="en-US" sz="4800">
                <a:latin typeface="Comic Sans MS" pitchFamily="66" charset="0"/>
              </a:rPr>
              <a:t>DENGESİ </a:t>
            </a:r>
            <a:endParaRPr lang="tr-TR" altLang="en-US" sz="4800" dirty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Klor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Hücre dışı sıvıda en çok bulunan bir anyondur yani eksi yüklüdür.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dışında bulunur.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Klorun  yanında mutlaka artı yüklü bir madde (katyon) olmalıdır.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En sık sodyum klorür şeklinde bulunur.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Tuz denince akla sodyum klorür gelir ama başka tuzlar da vardır. Örneğin potasyum klorür de bir tuzdur.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Hidrojen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Artı yüklü bir maddedir.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Vücutta az bulunmasına rağmen asit baz metabolizmasının temel direğidir.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Bir sıvının </a:t>
            </a:r>
            <a:r>
              <a:rPr lang="tr-TR" sz="2800" dirty="0" err="1">
                <a:latin typeface="Comic Sans MS" panose="030F0902030302020204" pitchFamily="66" charset="0"/>
              </a:rPr>
              <a:t>asiditesi</a:t>
            </a:r>
            <a:r>
              <a:rPr lang="tr-TR" sz="2800" dirty="0">
                <a:latin typeface="Comic Sans MS" panose="030F0902030302020204" pitchFamily="66" charset="0"/>
              </a:rPr>
              <a:t> hidrojen konsantrasyonu ile ifade edilebilir.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Bikarbonat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Klor gibi vücutta çok bulunan bir anyondur, hücre dışında en çok bulunan iki anyon klor ve bikarbonattır.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Asit baz metabolizmasında hidrojenle birlikte en önemli iki molekülden birisidir.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Hücre içinde daha çok bulunan anyonlar ise farklıdır.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Molekül ağırlığı/Formül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Su (H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O): </a:t>
            </a:r>
            <a:r>
              <a:rPr lang="tr-TR" sz="2800" dirty="0">
                <a:latin typeface="Comic Sans MS" panose="030F0902030302020204" pitchFamily="66" charset="0"/>
              </a:rPr>
              <a:t>İki hidrojen bir oksijenden oluşur. Molekül ağırlığı 18 (Hidrojen 1, oksijen 16)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Sodyum (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Na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23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 (K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39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Klor (Cl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35.5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Hidrojen (H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Bikarbonat (HCO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Bir hidrojen bir karbon üç oksijenden oluşur. Molekül ağırlığı 61 (Hidrojen 1, Karbon 12, Oksijen 16)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Temel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Sıvı elektrolit dengesinin temelini su, sodyum, potasyum, klor, hidrojen ve bikarbonat oluşturur.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Bunlardan herhangi birindeki bozukluk diğerlerini veya burada bahsedilmeyen molekülleri etkileyebilir.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Ama hangi bozukluk olursa olsun temel sağlam olmalı ve kısır döngüler kırılmalıdır.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Asit-Baz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Vücudumuz içinde moleküller yüzen bir su havuzudur yani su vücudumuzun temel taşıdır.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Hepimizin ağırlığının yaklaşık %50-60’ı sudur, bu oran yaşa, cinsiyete göre değişir.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Vücut ağırlığının erkeklerde yaklaşık % 60’ı, kadınlarda % 50’si sudur.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Bu oranlar çocuklarda daha fazladır ve yaşın ilerlemesi ile birlikte azalır.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70 kilogram bir erkekte yaklaşık 42 litre su vardır.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Su hem hücre içinde hem de hücre dışında bulunur.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Hücre içi/hücre dışı sıvı oranı yaklaşık 55/45’tir.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70 kilogram bir erkekte bulunan 42 litre suyun yaklaşık 23 litresi hücre içi, 19 litresi hücre dışında bulunur.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Hücrenin dışındaki sıvı değişik bölümlerden oluşur: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interstisiyel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sıvı, plazma, lenf ve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transsellüler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sıvı.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Sıvı ve elektrolit dengesi açısından önemli bölüm plazmadır.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Plazma hacmi (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effective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circulating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etkili dolaşım hacmi) vücut ağırlığının yaklaşık % 4.5’unu oluşturur.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70 kilogram bir erkekte 3.2 litre plazma bulunur.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Plazma, kan dolaşımı ve böbrek fonksiyonlarının düzenlenmesinde kritik bir öneme sahiptir.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Yani plazma azalırsa dolaşım etkilenir, böbrek fonksiyonları bozulur.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Vücut sıvı dengesinin sağlanması yaşamsal bir öneme sahiptir ve bu dengenin bozulmamasını böbrekler sağlar.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NORMAL SIVI DENGESİ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>
                <a:latin typeface="Comic Sans MS" panose="030F0902030302020204" pitchFamily="66" charset="0"/>
              </a:rPr>
              <a:t>Sıvı alımı</a:t>
            </a:r>
          </a:p>
          <a:p>
            <a:r>
              <a:rPr lang="tr-TR" altLang="en-US" sz="3200" dirty="0">
                <a:latin typeface="Comic Sans MS" panose="030F0902030302020204" pitchFamily="66" charset="0"/>
              </a:rPr>
              <a:t>Sıvı kaybı</a:t>
            </a:r>
          </a:p>
        </p:txBody>
      </p:sp>
    </p:spTree>
    <p:extLst>
      <p:ext uri="{BB962C8B-B14F-4D97-AF65-F5344CB8AC3E}">
        <p14:creationId xmlns:p14="http://schemas.microsoft.com/office/powerpoint/2010/main" val="20603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SIVI ALIMI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Ağızdan</a:t>
            </a: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Parenteral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2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GÜNLÜK SIVI KAYIPLARI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z="3200" dirty="0">
                <a:latin typeface="Comic Sans MS" panose="030F0902030302020204" pitchFamily="66" charset="0"/>
              </a:rPr>
              <a:t>İdrar</a:t>
            </a:r>
          </a:p>
          <a:p>
            <a:pPr>
              <a:buFontTx/>
              <a:buNone/>
            </a:pPr>
            <a:r>
              <a:rPr lang="tr-TR" altLang="en-US" sz="3200" dirty="0">
                <a:latin typeface="Comic Sans MS" panose="030F0902030302020204" pitchFamily="66" charset="0"/>
              </a:rPr>
              <a:t>Hissedilmeyen kayıp (</a:t>
            </a:r>
            <a:r>
              <a:rPr lang="tr-TR" altLang="en-US" dirty="0">
                <a:latin typeface="Comic Sans MS" panose="030F0902030302020204" pitchFamily="66" charset="0"/>
              </a:rPr>
              <a:t>Normal</a:t>
            </a:r>
            <a:r>
              <a:rPr lang="tr-TR" altLang="en-US" sz="3200" dirty="0">
                <a:latin typeface="Comic Sans MS" panose="030F09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Olağan dışı kayıplar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200" dirty="0"/>
          </a:p>
          <a:p>
            <a:pPr algn="ctr">
              <a:buFontTx/>
              <a:buNone/>
            </a:pP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68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902030302020204" pitchFamily="66" charset="0"/>
              </a:rPr>
              <a:t>HİSSEDİLMEYEN KAYIPLAR (NORMAL)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Ter</a:t>
            </a:r>
          </a:p>
          <a:p>
            <a:r>
              <a:rPr lang="tr-TR" altLang="en-US" sz="3600" dirty="0">
                <a:latin typeface="Comic Sans MS" panose="030F0902030302020204" pitchFamily="66" charset="0"/>
              </a:rPr>
              <a:t>Dışkı</a:t>
            </a:r>
          </a:p>
          <a:p>
            <a:r>
              <a:rPr lang="tr-TR" altLang="en-US" sz="3600" dirty="0">
                <a:latin typeface="Comic Sans MS" panose="030F0902030302020204" pitchFamily="66" charset="0"/>
              </a:rPr>
              <a:t>Solunum</a:t>
            </a:r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87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OLAĞAN DIŞI KAYIPLAR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Her türlü dren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Fistül</a:t>
            </a:r>
          </a:p>
          <a:p>
            <a:r>
              <a:rPr lang="tr-TR" altLang="en-US" dirty="0" err="1">
                <a:latin typeface="Comic Sans MS" panose="030F0902030302020204" pitchFamily="66" charset="0"/>
              </a:rPr>
              <a:t>Nazogastrik</a:t>
            </a:r>
            <a:r>
              <a:rPr lang="tr-TR" altLang="en-US" dirty="0">
                <a:latin typeface="Comic Sans MS" panose="030F0902030302020204" pitchFamily="66" charset="0"/>
              </a:rPr>
              <a:t> sonda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Kusma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Olağan kayıpların artması: İshal, Ateş, </a:t>
            </a:r>
            <a:r>
              <a:rPr lang="tr-TR" altLang="en-US" dirty="0" err="1">
                <a:latin typeface="Comic Sans MS" panose="030F0902030302020204" pitchFamily="66" charset="0"/>
              </a:rPr>
              <a:t>Takipne</a:t>
            </a:r>
            <a:r>
              <a:rPr lang="tr-TR" altLang="en-US" dirty="0">
                <a:latin typeface="Comic Sans MS" panose="030F0902030302020204" pitchFamily="66" charset="0"/>
              </a:rPr>
              <a:t>, Aşırı terleme</a:t>
            </a:r>
          </a:p>
          <a:p>
            <a:pPr>
              <a:buFontTx/>
              <a:buNone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8876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Hissedilmeyen kayıp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İnsensıbl</a:t>
            </a:r>
            <a:r>
              <a:rPr lang="tr-TR" sz="2800" dirty="0">
                <a:latin typeface="Comic Sans MS" panose="030F0902030302020204" pitchFamily="66" charset="0"/>
              </a:rPr>
              <a:t> (hissedilmeyen) kayıp deyince akla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sistem, ter, akciğerler aracılığı ile kaybedilen sıvı gelir.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günde yaklaşık 0.5-1 litredir ancak ishal, aşırı terleme gibi durumlarda bu miktar artar.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Kaybedilen sıvı pratik olarak ölçülebilen (idrar) ve ölçülemeyen (hissedilmeyen) olmak üzere ikiye de ayrılabilir.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902030302020204" pitchFamily="66" charset="0"/>
              </a:rPr>
              <a:t>Sıvı dengesi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Sıvı dengesi havuz problemlerine benzetilebilir.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Musluklar ve giderler arasında bir denge vardır.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tek musluk (ağızdan sıvı alımı) ve dört gider (idrar,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sistem, ter, akciğerler) vardır.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Sıvı dengesi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Böbrekler sağlam olduğu sürece musluk veya giderlerde meydana gelen bozuklukları düzeltebilirler.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Böbrek hastalıklarında giderlerden biri (idrar) tıkanırsa da sıvı dengesinde bozulma olabilir.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Hücre dışı sıvının temel katyonudur.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Vücutta bulunan toplam sodyum miktarı kilo başına 60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(70 kilo bir insanda yaklaşık 4200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</a:t>
            </a:r>
            <a:r>
              <a:rPr lang="tr-TR" sz="2800" dirty="0">
                <a:latin typeface="Comic Sans MS" panose="030F0902030302020204" pitchFamily="66" charset="0"/>
              </a:rPr>
              <a:t> = 23 mg).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Vücutta yaklaşık 100 gram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tr-TR" sz="2800" dirty="0">
                <a:latin typeface="Comic Sans MS" panose="030F0902030302020204" pitchFamily="66" charset="0"/>
              </a:rPr>
              <a:t>sodyum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 sodyum dengesi de sıvı dengesi gibi aldığımız sodyum ve kaybettiğimiz sodyum miktarına bağlıdır.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tek sodyum alma yöntemi ağızdan diyetle alınan sodyumdur.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Sodyumun normal koşullarda ter ve dışkı ile günlük kaybı toplam yaklaşık 10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yani çok azdır ve alınanın tamamı nerdeyse böbrekler aracılığı ile atılır.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Asit-Baz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Pratik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klorür bildiğimiz sofra tuzudur.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Tuz çok genel bir isimdir, sodyum bikarbonat da tuzdur potasyum klorür de.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sodyum klorür = 58.5 mg (23 sodyum, 35.5 klorür)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gram sofra tuzunda yaklaşık 17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sodyum klorür (1000/58.5).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 1 gram tuzun yaklaşık %40’ı sodyum (400 mg), %60’ı klorürdür (600 mg).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Tuzla ilgili rakamlar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Türkiye (SALTURK 2)    		</a:t>
            </a:r>
            <a:r>
              <a:rPr lang="tr-TR" sz="2400" dirty="0" smtClean="0">
                <a:latin typeface="Comic Sans MS" panose="030F0902030302020204" pitchFamily="66" charset="0"/>
              </a:rPr>
              <a:t>15 </a:t>
            </a:r>
            <a:r>
              <a:rPr lang="tr-TR" sz="2400" dirty="0">
                <a:latin typeface="Comic Sans MS" panose="030F0902030302020204" pitchFamily="66" charset="0"/>
              </a:rPr>
              <a:t>gram/gün 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Avrupa Ülkeleri                     </a:t>
            </a:r>
            <a:r>
              <a:rPr lang="tr-TR" sz="2400" dirty="0" smtClean="0">
                <a:latin typeface="Comic Sans MS" panose="030F0902030302020204" pitchFamily="66" charset="0"/>
              </a:rPr>
              <a:t>9-12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İngiltere				</a:t>
            </a:r>
            <a:r>
              <a:rPr lang="tr-TR" sz="2400" dirty="0" smtClean="0">
                <a:latin typeface="Comic Sans MS" panose="030F0902030302020204" pitchFamily="66" charset="0"/>
              </a:rPr>
              <a:t>8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İzin verilen tuz (ilk hedef)        </a:t>
            </a:r>
            <a:r>
              <a:rPr lang="tr-TR" sz="2400" dirty="0" smtClean="0">
                <a:latin typeface="Comic Sans MS" panose="030F0902030302020204" pitchFamily="66" charset="0"/>
              </a:rPr>
              <a:t>	5-6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İzin verilen tuz (ikinci hedef)   </a:t>
            </a:r>
            <a:r>
              <a:rPr lang="tr-TR" sz="2400" dirty="0" smtClean="0">
                <a:latin typeface="Comic Sans MS" panose="030F0902030302020204" pitchFamily="66" charset="0"/>
              </a:rPr>
              <a:t>	3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5000 yıl önceki atalarımız 	  </a:t>
            </a:r>
            <a:r>
              <a:rPr lang="tr-TR" sz="2400" dirty="0" smtClean="0">
                <a:latin typeface="Comic Sans MS" panose="030F0902030302020204" pitchFamily="66" charset="0"/>
              </a:rPr>
              <a:t>	100-150 </a:t>
            </a:r>
            <a:r>
              <a:rPr lang="tr-TR" sz="2400" dirty="0">
                <a:latin typeface="Comic Sans MS" panose="030F0902030302020204" pitchFamily="66" charset="0"/>
              </a:rPr>
              <a:t>mg/gün </a:t>
            </a: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(Taş devri) </a:t>
            </a: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İdrarla atılan tuz miktarı aldığımız tuz miktarına bağlıdır.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Sodyumun normal koşullarda ter ve dışkı ile günlük kaybının yaklaşık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(230 mg) ve 5000 yıl önceki atalarımızın aldığı günlük tuz miktarının 100-150 mg olduğunu hatırlarsak ihtiyacımız olan tuz hakkında da fikir sahibi olabiliriz.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Günlük ihtiyacımız olan tuzu doğal gıdalarla zaten alıyoruz, ilave tuz almasak da yaşam 5000 yıl önceki gibi devam eder.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Üstelik tuz alınamadığı durumlarda ter ve dışkı ile olan kayıp da azalabilir ama bu miktar zaten çok az olduğu için klinik olarak önemsizdir.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Fazla tuz alınan durumlarda tuzu atmak için devreye giren mekanizmalar kan basıncını yükseltebilir.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Tuz/Sodyum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Böbrekler vücut sodyum dengesini düzenleyen mükemmel makinelerdir.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 dengemizi etkileyen başka organlar, sistemler de vardır ama son sözü böbrekler söyler.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Etkili dolaşım hacmi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Dolaşım için önemli olan plazma hacmidir. </a:t>
            </a: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Bir hastada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hipervolemi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yani vücut sıvı fazlalığı olmasına rağmen etkili dolaşım hacmi azalmış olabilir yani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hipervolemik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olduğu halde damarlarda dolaşan plazma hacmi azalmış olabilir.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Böbrekler bu durumu </a:t>
            </a:r>
            <a:r>
              <a:rPr lang="tr-TR" sz="2800" dirty="0" err="1">
                <a:latin typeface="Comic Sans MS" panose="030F0902030302020204" pitchFamily="66" charset="0"/>
              </a:rPr>
              <a:t>hipovolemi</a:t>
            </a:r>
            <a:r>
              <a:rPr lang="tr-TR" sz="2800" dirty="0">
                <a:latin typeface="Comic Sans MS" panose="030F0902030302020204" pitchFamily="66" charset="0"/>
              </a:rPr>
              <a:t> gibi algılar.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Potasyum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gibi vücutta çok bulunan bir katyondur.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içinde bulunur.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Hücre içi sıvının temel katyonudur (Hücre dışı sıvının temel katyonu sodyumdur). 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Vücutta bulunan toplam potasyum miktarı kilo başına 50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(70 kilo bir insanda yaklaşık 3500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K = 39 mg).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Pratik bilgi: Her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potasyum 39 mg ise vücutta toplam 136.500 (3500x39) mg potasyum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136.500 = 136.5 gram, yaklaşık 140 gram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 potasyumunun yaklaşık %1-2’si (60-80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) hücre dışında bulunur, kalanı hücre içindedir.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kan potasyum düzeyi 3.5-5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/litredir.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hücre içi potasyum düzeyi 100-150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/litredir.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Normal koşullarda tek potasyum alma yöntemi ağızdan diyetle alınan potasyumdur.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Potasyumun normal koşullarda dışkı ile günlük kaybı toplam yaklaşık 10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yani çok azdır ve kalan kısmı böbrekler aracılığı ile atılır.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Ter ile potasyum kaybı ise çok çok azdır.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Pratik olarak ağızdan alınan potasyumun çoğunluğu böbreklerden atılır.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GİRİŞ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Tıp öğrencisi ve hekimlerin en zorlandıkları konulardan bir tanesidir.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Yaşamın olabilmesi için sıvı elektrolit dengesi korunmalıdır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Sıvı elektrolit metabolizması bozuklukları diğer hastalıklara birçok benzerlik gösterir.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Ağızdan günlük potasyum alımı ortalama 50-100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Genel olarak sebze meyveler potasyumdan zengin besinlerdir bu nedenle çok sebze meyve yiyenlerde günlük potasyum alımı 150 </a:t>
            </a:r>
            <a:r>
              <a:rPr lang="tr-TR" sz="2800" dirty="0" err="1">
                <a:latin typeface="Comic Sans MS" panose="030F0902030302020204" pitchFamily="66" charset="0"/>
              </a:rPr>
              <a:t>mEq’a</a:t>
            </a:r>
            <a:r>
              <a:rPr lang="tr-TR" sz="2800" dirty="0">
                <a:latin typeface="Comic Sans MS" panose="030F0902030302020204" pitchFamily="66" charset="0"/>
              </a:rPr>
              <a:t> kadar çıkabilir ama böbrekler sağlam olduğu sürece bu durum sorun çıkarmaz.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Ağızdan beslenemeyen bir insanda bir süre sonra potasyum eksikliği olabilir. Bunun pratik olarak 2 nedeni vardır: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1.Böbrekten potasyum atılımını azaltan sistemlerin devreye girmesi zaman alabilir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2.Böbreğin pratik olarak potasyum kaybını sıfırlaması çok zordur, az da olsa bir miktar böbrekle atılmaya devam eder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Pratik bilgi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Potasyumun </a:t>
            </a:r>
            <a:r>
              <a:rPr lang="tr-TR" sz="2800" dirty="0" err="1">
                <a:latin typeface="Comic Sans MS" panose="030F0902030302020204" pitchFamily="66" charset="0"/>
              </a:rPr>
              <a:t>tübüler</a:t>
            </a:r>
            <a:r>
              <a:rPr lang="tr-TR" sz="2800" dirty="0">
                <a:latin typeface="Comic Sans MS" panose="030F0902030302020204" pitchFamily="66" charset="0"/>
              </a:rPr>
              <a:t> salgılanması </a:t>
            </a:r>
            <a:r>
              <a:rPr lang="tr-TR" sz="2800" dirty="0" err="1">
                <a:latin typeface="Comic Sans MS" panose="030F0902030302020204" pitchFamily="66" charset="0"/>
              </a:rPr>
              <a:t>distal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nefrondan</a:t>
            </a:r>
            <a:r>
              <a:rPr lang="tr-TR" sz="2800" dirty="0">
                <a:latin typeface="Comic Sans MS" panose="030F0902030302020204" pitchFamily="66" charset="0"/>
              </a:rPr>
              <a:t> özellikle de </a:t>
            </a:r>
            <a:r>
              <a:rPr lang="tr-TR" sz="2800" dirty="0" err="1">
                <a:latin typeface="Comic Sans MS" panose="030F0902030302020204" pitchFamily="66" charset="0"/>
              </a:rPr>
              <a:t>kortikal</a:t>
            </a:r>
            <a:r>
              <a:rPr lang="tr-TR" sz="2800" dirty="0">
                <a:latin typeface="Comic Sans MS" panose="030F0902030302020204" pitchFamily="66" charset="0"/>
              </a:rPr>
              <a:t> toplayıcı kanallardaki esas (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) hücreler tarafından yürütülür.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 olayı düzenleyen ana faktörler </a:t>
            </a:r>
            <a:r>
              <a:rPr lang="tr-TR" sz="2800" dirty="0" err="1">
                <a:latin typeface="Comic Sans MS" panose="030F0902030302020204" pitchFamily="66" charset="0"/>
              </a:rPr>
              <a:t>aldosteron</a:t>
            </a:r>
            <a:r>
              <a:rPr lang="tr-TR" sz="2800" dirty="0">
                <a:latin typeface="Comic Sans MS" panose="030F0902030302020204" pitchFamily="66" charset="0"/>
              </a:rPr>
              <a:t> ve plazma potasyum düzeyinin kendisidir.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Pratik bilgi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Potasyum meselesini iyi anlamak için hem potasyumun hücre içine girip çıkmasını etkileyen faktörler hem de </a:t>
            </a:r>
            <a:r>
              <a:rPr lang="tr-TR" sz="2800" dirty="0" err="1">
                <a:latin typeface="Comic Sans MS" panose="030F0902030302020204" pitchFamily="66" charset="0"/>
              </a:rPr>
              <a:t>kortikal</a:t>
            </a:r>
            <a:r>
              <a:rPr lang="tr-TR" sz="2800" dirty="0">
                <a:latin typeface="Comic Sans MS" panose="030F0902030302020204" pitchFamily="66" charset="0"/>
              </a:rPr>
              <a:t> toplayıcı kanallardaki esas (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) hücrelerin nasıl çalıştığı iyi bilinmelidir.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latin typeface="Comic Sans MS" panose="030F0902030302020204" pitchFamily="66" charset="0"/>
              </a:rPr>
              <a:t>Potasyumun hücre içine girmesini arttıran faktörler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İnsülin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Alkaloz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Alfa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Aldosteron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Diğer nedenler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potasyumunu düşürürler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latin typeface="Comic Sans MS" panose="030F0902030302020204" pitchFamily="66" charset="0"/>
              </a:rPr>
              <a:t>Potasyumun hücre içine girmesini azaltan faktörler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Asidoz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Hiperozmolalite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Hiperglisemi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Alfa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Egzersiz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Diğer nedenler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potasyumunu arttırırlar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omic Sans MS" panose="030F0902030302020204" pitchFamily="66" charset="0"/>
              </a:rPr>
              <a:t>Esas (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) hücrelerin potasyum salgılamasını etkileyen faktörler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Lümen içi faktörler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 konsantrasyonu: </a:t>
            </a:r>
            <a:r>
              <a:rPr lang="tr-TR" sz="2400" dirty="0">
                <a:latin typeface="Comic Sans MS" panose="030F0902030302020204" pitchFamily="66" charset="0"/>
              </a:rPr>
              <a:t>Lümende potasyum azsa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Sodyum konsantrasyonu: </a:t>
            </a:r>
            <a:r>
              <a:rPr lang="tr-TR" sz="2400" dirty="0">
                <a:latin typeface="Comic Sans MS" panose="030F0902030302020204" pitchFamily="66" charset="0"/>
              </a:rPr>
              <a:t>Lümende sodyum fazla ise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Anyonun geri emilme özelliği: </a:t>
            </a:r>
            <a:r>
              <a:rPr lang="tr-TR" sz="2400" dirty="0">
                <a:latin typeface="Comic Sans MS" panose="030F0902030302020204" pitchFamily="66" charset="0"/>
              </a:rPr>
              <a:t>Beta </a:t>
            </a:r>
            <a:r>
              <a:rPr lang="tr-TR" sz="2400" dirty="0" err="1">
                <a:latin typeface="Comic Sans MS" panose="030F0902030302020204" pitchFamily="66" charset="0"/>
              </a:rPr>
              <a:t>hidroksibütirat</a:t>
            </a:r>
            <a:r>
              <a:rPr lang="tr-TR" sz="2400" dirty="0">
                <a:latin typeface="Comic Sans MS" panose="030F0902030302020204" pitchFamily="66" charset="0"/>
              </a:rPr>
              <a:t>, bikarbonat gibi geri emilmesi daha az anyonların varlığında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Akım hızı:</a:t>
            </a:r>
            <a:r>
              <a:rPr lang="tr-TR" sz="2400" dirty="0">
                <a:latin typeface="Comic Sans MS" panose="030F0902030302020204" pitchFamily="66" charset="0"/>
              </a:rPr>
              <a:t> Artarsa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omic Sans MS" panose="030F0902030302020204" pitchFamily="66" charset="0"/>
              </a:rPr>
              <a:t>Esas (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) hücrelerin potasyum salgılamasını etkileyen faktörler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</a:rPr>
              <a:t>Esas hücresi içi faktörler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 konsantrasyonu: </a:t>
            </a:r>
            <a:r>
              <a:rPr lang="tr-TR" sz="2800" dirty="0">
                <a:latin typeface="Comic Sans MS" panose="030F0902030302020204" pitchFamily="66" charset="0"/>
              </a:rPr>
              <a:t>Artarsa potasyum 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Membranın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sodyum ve potasyuma geçirgenliği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Aldosteron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>
                <a:latin typeface="Comic Sans MS" panose="030F0902030302020204" pitchFamily="66" charset="0"/>
              </a:rPr>
              <a:t>Artarsa potasyum salgılanır.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Potasyumun esas hücreden lümene salgılanması plazma potasyum düzeyinin düşmesi demektir.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Asit-Baz: Başka ders</a:t>
            </a:r>
            <a:endParaRPr lang="tr-TR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Diğerleri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3668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Sıvı elektrolit dengesi bozuklukları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1.Teorik bilginin çok iyi olması gerekir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2.Öykü çok önemlidir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3.Şüphelenilmezse tanı konması zor olabilir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4.Aynı anda birden fazla sorun olabilir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5.Öncelikli sorunu saptayıp ona öncelik vermek gerekebilir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6.Nedene yönelik tedavi birçok sorunun ortaya çıkmasını önleyebilir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7.Tek doğru olmayabilir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Molekül ağırlığı/Formül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Kalsiyum (Ca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40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Fosfor (P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-3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Magnezyum (Mg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24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Comic Sans MS" panose="030F0902030302020204" pitchFamily="66" charset="0"/>
              </a:rPr>
              <a:t>Kalsiyum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hakkında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temel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bilgiler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1.70 kg </a:t>
            </a:r>
            <a:r>
              <a:rPr lang="en-US" sz="2800" dirty="0" err="1">
                <a:latin typeface="Comic Sans MS" panose="030F0902030302020204" pitchFamily="66" charset="0"/>
              </a:rPr>
              <a:t>bir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erişkinde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1200 gram (1 </a:t>
            </a:r>
            <a:r>
              <a:rPr lang="en-US" sz="2800" dirty="0" err="1">
                <a:latin typeface="Comic Sans MS" panose="030F0902030302020204" pitchFamily="66" charset="0"/>
              </a:rPr>
              <a:t>kilodan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fazla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  <a:r>
              <a:rPr lang="en-US" sz="2800" dirty="0" err="1">
                <a:latin typeface="Comic Sans MS" panose="030F0902030302020204" pitchFamily="66" charset="0"/>
              </a:rPr>
              <a:t>Kıyas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yapmak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sodyumu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hatırlayalım</a:t>
            </a:r>
            <a:r>
              <a:rPr lang="en-US" sz="2800" dirty="0">
                <a:latin typeface="Comic Sans MS" panose="030F0902030302020204" pitchFamily="66" charset="0"/>
              </a:rPr>
              <a:t>.  70 kg </a:t>
            </a:r>
            <a:r>
              <a:rPr lang="en-US" sz="2800" dirty="0" err="1">
                <a:latin typeface="Comic Sans MS" panose="030F0902030302020204" pitchFamily="66" charset="0"/>
              </a:rPr>
              <a:t>bir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erişkinde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4200 </a:t>
            </a:r>
            <a:r>
              <a:rPr lang="en-US" sz="2800" dirty="0" err="1">
                <a:latin typeface="Comic Sans MS" panose="030F0902030302020204" pitchFamily="66" charset="0"/>
              </a:rPr>
              <a:t>mEq</a:t>
            </a:r>
            <a:r>
              <a:rPr lang="en-US" sz="2800" dirty="0">
                <a:latin typeface="Comic Sans MS" panose="030F0902030302020204" pitchFamily="66" charset="0"/>
              </a:rPr>
              <a:t> (96.600 mg </a:t>
            </a:r>
            <a:r>
              <a:rPr lang="en-US" sz="2800" dirty="0" err="1">
                <a:latin typeface="Comic Sans MS" panose="030F0902030302020204" pitchFamily="66" charset="0"/>
              </a:rPr>
              <a:t>yani</a:t>
            </a:r>
            <a:r>
              <a:rPr lang="en-US" sz="2800" dirty="0">
                <a:latin typeface="Comic Sans MS" panose="030F0902030302020204" pitchFamily="66" charset="0"/>
              </a:rPr>
              <a:t> 100 </a:t>
            </a:r>
            <a:r>
              <a:rPr lang="en-US" sz="2800" dirty="0" err="1">
                <a:latin typeface="Comic Sans MS" panose="030F0902030302020204" pitchFamily="66" charset="0"/>
              </a:rPr>
              <a:t>gramdan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sodyum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2.Kemikler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deposudur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vücuttaki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%99'undan </a:t>
            </a:r>
            <a:r>
              <a:rPr lang="en-US" sz="2800" dirty="0" err="1">
                <a:latin typeface="Comic Sans MS" panose="030F0902030302020204" pitchFamily="66" charset="0"/>
              </a:rPr>
              <a:t>fazlası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kemiklerde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3.Kalan </a:t>
            </a:r>
            <a:r>
              <a:rPr lang="en-US" sz="2800" dirty="0" err="1">
                <a:latin typeface="Comic Sans MS" panose="030F0902030302020204" pitchFamily="66" charset="0"/>
              </a:rPr>
              <a:t>kalsiyumun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hücre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içindedir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4.Fizyolojik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aktif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olan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serbest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kısmıdır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Kalsiyum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metabolizması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etkileyen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faktörler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09" y="163036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1.Diyetle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alımı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2.Bağırsaktan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3.Kemikle </a:t>
            </a:r>
            <a:r>
              <a:rPr lang="en-US" sz="2800" dirty="0" err="1">
                <a:latin typeface="Comic Sans MS" panose="030F0902030302020204" pitchFamily="66" charset="0"/>
              </a:rPr>
              <a:t>ilgili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durumlar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4.Böbrekten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atılımı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5.Parathormon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6.D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7.Diğer </a:t>
            </a:r>
            <a:r>
              <a:rPr lang="en-US" sz="2800" dirty="0" err="1">
                <a:latin typeface="Comic Sans MS" panose="030F0902030302020204" pitchFamily="66" charset="0"/>
              </a:rPr>
              <a:t>faktörler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Kalsiyum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metabolizması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900-1000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350-400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3.Ayrıca </a:t>
            </a:r>
            <a:r>
              <a:rPr lang="en-US" sz="2800" dirty="0" err="1">
                <a:latin typeface="Comic Sans MS" panose="030F0902030302020204" pitchFamily="66" charset="0"/>
              </a:rPr>
              <a:t>bağırsaklara</a:t>
            </a:r>
            <a:r>
              <a:rPr lang="en-US" sz="2800" dirty="0">
                <a:latin typeface="Comic Sans MS" panose="030F0902030302020204" pitchFamily="66" charset="0"/>
              </a:rPr>
              <a:t> 150-200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4.Net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bağırsaklardan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girişi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200 </a:t>
            </a:r>
            <a:r>
              <a:rPr lang="en-US" sz="2800" dirty="0" err="1">
                <a:latin typeface="Comic Sans MS" panose="030F0902030302020204" pitchFamily="66" charset="0"/>
              </a:rPr>
              <a:t>mg'dır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5.İdrarla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Fosfor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hakkında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temel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bilgiler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735" y="17256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1.Vücuttaki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kemikte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bulunur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2.Kemikte </a:t>
            </a:r>
            <a:r>
              <a:rPr lang="en-US" sz="2400" dirty="0" err="1">
                <a:latin typeface="Comic Sans MS" panose="030F0902030302020204" pitchFamily="66" charset="0"/>
              </a:rPr>
              <a:t>bulunmayan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da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hücre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içindedir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3.Hücre </a:t>
            </a:r>
            <a:r>
              <a:rPr lang="en-US" sz="2400" dirty="0" err="1">
                <a:latin typeface="Comic Sans MS" panose="030F0902030302020204" pitchFamily="66" charset="0"/>
              </a:rPr>
              <a:t>içinde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bulunan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formdadır</a:t>
            </a:r>
            <a:r>
              <a:rPr lang="en-US" sz="2400" dirty="0">
                <a:latin typeface="Comic Sans MS" panose="030F0902030302020204" pitchFamily="66" charset="0"/>
              </a:rPr>
              <a:t>. </a:t>
            </a:r>
            <a:r>
              <a:rPr lang="en-US" sz="2400" dirty="0" err="1">
                <a:latin typeface="Comic Sans MS" panose="030F0902030302020204" pitchFamily="66" charset="0"/>
              </a:rPr>
              <a:t>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hücre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fonksiyonları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için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önemlidir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4.Vücutta </a:t>
            </a:r>
            <a:r>
              <a:rPr lang="en-US" sz="2400" dirty="0" err="1">
                <a:latin typeface="Comic Sans MS" panose="030F0902030302020204" pitchFamily="66" charset="0"/>
              </a:rPr>
              <a:t>bulunan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azı</a:t>
            </a:r>
            <a:r>
              <a:rPr lang="en-US" sz="2400" dirty="0">
                <a:latin typeface="Comic Sans MS" panose="030F0902030302020204" pitchFamily="66" charset="0"/>
              </a:rPr>
              <a:t> (</a:t>
            </a:r>
            <a:r>
              <a:rPr lang="en-US" sz="2400" dirty="0" err="1">
                <a:latin typeface="Comic Sans MS" panose="030F0902030302020204" pitchFamily="66" charset="0"/>
              </a:rPr>
              <a:t>yaklaşık</a:t>
            </a:r>
            <a:r>
              <a:rPr lang="en-US" sz="2400" dirty="0">
                <a:latin typeface="Comic Sans MS" panose="030F0902030302020204" pitchFamily="66" charset="0"/>
              </a:rPr>
              <a:t> 200 mg) </a:t>
            </a:r>
            <a:r>
              <a:rPr lang="en-US" sz="2400" dirty="0" err="1">
                <a:latin typeface="Comic Sans MS" panose="030F0902030302020204" pitchFamily="66" charset="0"/>
              </a:rPr>
              <a:t>plazmadadır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5.Plazmada </a:t>
            </a:r>
            <a:r>
              <a:rPr lang="en-US" sz="2400" dirty="0" err="1">
                <a:latin typeface="Comic Sans MS" panose="030F0902030302020204" pitchFamily="66" charset="0"/>
              </a:rPr>
              <a:t>ölçülen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inorganik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formudur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902030302020204" pitchFamily="66" charset="0"/>
              </a:rPr>
              <a:t>Fosfor metabolizması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1400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değişkenlik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gösterebilir</a:t>
            </a:r>
            <a:r>
              <a:rPr lang="en-US" sz="2800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1100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3.Ayrıca </a:t>
            </a:r>
            <a:r>
              <a:rPr lang="en-US" sz="2800" dirty="0" err="1">
                <a:latin typeface="Comic Sans MS" panose="030F0902030302020204" pitchFamily="66" charset="0"/>
              </a:rPr>
              <a:t>bağırsaklara</a:t>
            </a:r>
            <a:r>
              <a:rPr lang="en-US" sz="2800" dirty="0">
                <a:latin typeface="Comic Sans MS" panose="030F0902030302020204" pitchFamily="66" charset="0"/>
              </a:rPr>
              <a:t> 200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4.Net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bağırsaklardan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günlük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girişi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 </a:t>
            </a:r>
            <a:r>
              <a:rPr lang="en-US" sz="2800" dirty="0" err="1">
                <a:latin typeface="Comic Sans MS" panose="030F0902030302020204" pitchFamily="66" charset="0"/>
              </a:rPr>
              <a:t>mg'dır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5.Böbreklerden </a:t>
            </a:r>
            <a:r>
              <a:rPr lang="en-US" sz="2800" dirty="0" err="1">
                <a:latin typeface="Comic Sans MS" panose="030F0902030302020204" pitchFamily="66" charset="0"/>
              </a:rPr>
              <a:t>idrarla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Pratik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902030302020204" pitchFamily="66" charset="0"/>
              </a:rPr>
              <a:t>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bağırsaktan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arttırır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salgılanmasını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azaltır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D </a:t>
            </a:r>
            <a:r>
              <a:rPr lang="en-US" sz="2800" dirty="0" err="1">
                <a:latin typeface="Comic Sans MS" panose="030F0902030302020204" pitchFamily="66" charset="0"/>
              </a:rPr>
              <a:t>vitamininin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aktif</a:t>
            </a:r>
            <a:r>
              <a:rPr lang="en-US" sz="2800" dirty="0">
                <a:latin typeface="Comic Sans MS" panose="030F0902030302020204" pitchFamily="66" charset="0"/>
              </a:rPr>
              <a:t> hale </a:t>
            </a:r>
            <a:r>
              <a:rPr lang="en-US" sz="2800" dirty="0" err="1">
                <a:latin typeface="Comic Sans MS" panose="030F0902030302020204" pitchFamily="66" charset="0"/>
              </a:rPr>
              <a:t>getirilmesinde</a:t>
            </a:r>
            <a:r>
              <a:rPr lang="en-US" sz="2800" dirty="0">
                <a:latin typeface="Comic Sans MS" panose="030F0902030302020204" pitchFamily="66" charset="0"/>
              </a:rPr>
              <a:t> de </a:t>
            </a:r>
            <a:r>
              <a:rPr lang="en-US" sz="2800" dirty="0" err="1">
                <a:latin typeface="Comic Sans MS" panose="030F0902030302020204" pitchFamily="66" charset="0"/>
              </a:rPr>
              <a:t>rol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oynar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düşerse</a:t>
            </a:r>
            <a:r>
              <a:rPr lang="en-US" sz="2800" dirty="0">
                <a:latin typeface="Comic Sans MS" panose="030F0902030302020204" pitchFamily="66" charset="0"/>
              </a:rPr>
              <a:t> 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salınımı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bağırsaktan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yükselirse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salınımı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böbreklerden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Magnezyum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hakkında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temel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bilgiler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1.Vücuttaki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kemikte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2.Kemikte </a:t>
            </a:r>
            <a:r>
              <a:rPr lang="en-US" sz="2800" dirty="0" err="1">
                <a:latin typeface="Comic Sans MS" panose="030F0902030302020204" pitchFamily="66" charset="0"/>
              </a:rPr>
              <a:t>bulunmayan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hücre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içindedir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3.Vücutta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21-25 gram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4.Vücutta </a:t>
            </a:r>
            <a:r>
              <a:rPr lang="en-US" sz="2800" dirty="0" err="1">
                <a:latin typeface="Comic Sans MS" panose="030F0902030302020204" pitchFamily="66" charset="0"/>
              </a:rPr>
              <a:t>bulunan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azı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300-400 mg) </a:t>
            </a:r>
            <a:r>
              <a:rPr lang="en-US" sz="2800" dirty="0" err="1">
                <a:latin typeface="Comic Sans MS" panose="030F0902030302020204" pitchFamily="66" charset="0"/>
              </a:rPr>
              <a:t>plazmadadır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5.Plazmada </a:t>
            </a:r>
            <a:r>
              <a:rPr lang="en-US" sz="2800" dirty="0" err="1">
                <a:latin typeface="Comic Sans MS" panose="030F0902030302020204" pitchFamily="66" charset="0"/>
              </a:rPr>
              <a:t>bulunan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serbest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veya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bağlı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proteinlere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anyonlara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olabilir</a:t>
            </a:r>
            <a:r>
              <a:rPr lang="en-US" sz="2800" dirty="0">
                <a:latin typeface="Comic Sans MS" panose="030F0902030302020204" pitchFamily="66" charset="0"/>
              </a:rPr>
              <a:t>.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1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Comic Sans MS" panose="030F0902030302020204" pitchFamily="66" charset="0"/>
              </a:rPr>
              <a:t>Magnezyum</a:t>
            </a:r>
            <a:r>
              <a:rPr lang="en-US" sz="4400" dirty="0">
                <a:latin typeface="Comic Sans MS" panose="030F0902030302020204" pitchFamily="66" charset="0"/>
              </a:rPr>
              <a:t> </a:t>
            </a:r>
            <a:r>
              <a:rPr lang="en-US" sz="4400" dirty="0" err="1">
                <a:latin typeface="Comic Sans MS" panose="030F0902030302020204" pitchFamily="66" charset="0"/>
              </a:rPr>
              <a:t>metabolizması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değişkenlik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gösterebilir</a:t>
            </a:r>
            <a:r>
              <a:rPr lang="en-US" sz="2800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3.Böbreklerden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3500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glomerüler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filtrata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geçer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3400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geri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ve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idrarla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Özet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dengesi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sağlanması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için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kritiktir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çünkü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bozulması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potasyum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metabolizmasını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doğrudan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etkiler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kısır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döngüler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oluşur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Bu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nedenle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elektrolit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bozukluğunda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öncelikle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dengesi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değerlendirilmeli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bozuksa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düzeltilmelidir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9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Temel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Sıvı deyince hepimizin aklına önce su gelir ama elektrolit deyince herkesin aklına farklı maddeler gelebilir.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Sodyum, potasyum, klor, hidrojen, bikarbonat, kalsiyum, magnezyum ve fosfor ilk akla gelen elektrolitlerdir.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Hepsini sıra ile konuşacağız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Özet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Hatta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birçok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potasyum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bozukluğunun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ilk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belki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de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tedavisi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sağlanması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desteğidir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elektrolit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tanısı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için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önce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şüphelenmek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gerekir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Uygun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tedavisi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birçok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sorun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önlenebilir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00" y="190500"/>
            <a:ext cx="8109456" cy="6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9516" y="6901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Glomerül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661" y="2396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Proksimal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tubül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778" y="2872934"/>
            <a:ext cx="19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</a:t>
            </a:r>
            <a:r>
              <a:rPr lang="en-US" dirty="0" err="1">
                <a:solidFill>
                  <a:srgbClr val="FF0000"/>
                </a:solidFill>
              </a:rPr>
              <a:t>kulbu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1372" y="2688267"/>
            <a:ext cx="175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</a:t>
            </a:r>
            <a:r>
              <a:rPr lang="en-US" dirty="0" err="1">
                <a:solidFill>
                  <a:srgbClr val="FF0000"/>
                </a:solidFill>
              </a:rPr>
              <a:t>kulbu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çıkan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kolu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941" y="1371600"/>
            <a:ext cx="218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Distal </a:t>
            </a:r>
            <a:r>
              <a:rPr lang="en-US" dirty="0" err="1">
                <a:solidFill>
                  <a:srgbClr val="FF0000"/>
                </a:solidFill>
              </a:rPr>
              <a:t>tubül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595" y="2717881"/>
            <a:ext cx="178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Toplayıcı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Sodyum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Potasyum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Bikarbonat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gün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Değişken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5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Sodyum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Potasyum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Bikarbonat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gün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Değişken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624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675" y="212154"/>
          <a:ext cx="9313724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Kalsiyum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Fosfor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Magnezyum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Emilir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En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çok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16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675" y="212154"/>
          <a:ext cx="9313724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Kalsiyum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Fosfor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Magnezyum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312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Hastalıklar/Tanı Yöntemleri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Hipervolemi/hipovolemi: Klinik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Hiponatremi/hipernatremi: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Hipopotasemi/hiperpotasemi: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Metabolik asidoz/alkaloz: Kan gazı (venöz?)</a:t>
            </a:r>
          </a:p>
          <a:p>
            <a:r>
              <a:rPr lang="x-none" dirty="0">
                <a:latin typeface="Comic Sans MS" panose="030F0902030302020204" pitchFamily="66" charset="0"/>
              </a:rPr>
              <a:t>Solunumsal asidoz/alkaloz: Kan gazı (arteriyel)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430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Hastalıklar/Tanı Yöntemleri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Hipokalsemi/hiperkalsemi: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Hipofosfatemi/hiperfosfatemi: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Hipomagnezemi/hipermagnezemi: Düzey bakarak</a:t>
            </a:r>
          </a:p>
          <a:p>
            <a:pPr marL="0" indent="0" algn="ctr">
              <a:buNone/>
            </a:pPr>
            <a:r>
              <a:rPr lang="x-none" dirty="0">
                <a:solidFill>
                  <a:srgbClr val="FFFF00"/>
                </a:solidFill>
                <a:latin typeface="Comic Sans MS" panose="030F0902030302020204" pitchFamily="66" charset="0"/>
              </a:rPr>
              <a:t>ÖNCE DÜŞÜN, ŞÜPHELEN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746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41388"/>
            <a:r>
              <a:rPr lang="tr-TR" altLang="en-US" dirty="0" smtClean="0"/>
              <a:t>www.tekinakpolat.con</a:t>
            </a:r>
            <a:endParaRPr lang="en-US" alt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algn="ctr" defTabSz="941388">
              <a:buFont typeface="Monotype Sorts" charset="2"/>
              <a:buNone/>
            </a:pPr>
            <a:endParaRPr lang="tr-TR" altLang="en-US" sz="36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r>
              <a:rPr lang="tr-TR" altLang="en-US" sz="4200" dirty="0" smtClean="0">
                <a:solidFill>
                  <a:srgbClr val="FFFF00"/>
                </a:solidFill>
              </a:rPr>
              <a:t>  </a:t>
            </a: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8" y="1131032"/>
            <a:ext cx="396044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Vücudumuz aslında içinde moleküller yüzen bir su havuzudur yani su vücudumuzun temel taşıdır.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Hepimizin ağırlığının yaklaşık %50-60’ı sudur, bu oran yaşa, cinsiyete göre değişir.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Hücre dışı sıvıda en çok bulunan katyon yani artı yüklü maddedir.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Çoğunluğu hücre dışında bulunur.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Sodyum tüm artı yüklü maddeler gibi tek başına bulunmaz yanında mutlaka eksi yüklü bir madde (anyon) olmalıdır.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Potasyum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gibi vücutta çok bulunan bir katyondur.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içinde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9912</TotalTime>
  <Words>2658</Words>
  <Application>Microsoft Office PowerPoint</Application>
  <PresentationFormat>Özel</PresentationFormat>
  <Paragraphs>592</Paragraphs>
  <Slides>68</Slides>
  <Notes>58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4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SIVI ELEKTROLİT  DENGESİ </vt:lpstr>
      <vt:lpstr>PowerPoint Sunusu</vt:lpstr>
      <vt:lpstr>Plan</vt:lpstr>
      <vt:lpstr>GİRİŞ</vt:lpstr>
      <vt:lpstr>Sıvı elektrolit dengesi bozuklukları</vt:lpstr>
      <vt:lpstr>Temel bilgiler</vt:lpstr>
      <vt:lpstr>Su</vt:lpstr>
      <vt:lpstr>Sodyum</vt:lpstr>
      <vt:lpstr>Potasyum</vt:lpstr>
      <vt:lpstr>Klor</vt:lpstr>
      <vt:lpstr>Hidrojen</vt:lpstr>
      <vt:lpstr>Bikarbonat</vt:lpstr>
      <vt:lpstr>Molekül ağırlığı/Formül</vt:lpstr>
      <vt:lpstr>Temel bilgiler</vt:lpstr>
      <vt:lpstr>Plan</vt:lpstr>
      <vt:lpstr>Su-Sıvı</vt:lpstr>
      <vt:lpstr>Su-Sıvı</vt:lpstr>
      <vt:lpstr>Su-Sıvı</vt:lpstr>
      <vt:lpstr>Su-Sıvı</vt:lpstr>
      <vt:lpstr>NORMAL SIVI DENGESİ</vt:lpstr>
      <vt:lpstr>SIVI ALIMI</vt:lpstr>
      <vt:lpstr>GÜNLÜK SIVI KAYIPLARI</vt:lpstr>
      <vt:lpstr>HİSSEDİLMEYEN KAYIPLAR (NORMAL)</vt:lpstr>
      <vt:lpstr>OLAĞAN DIŞI KAYIPLAR</vt:lpstr>
      <vt:lpstr>Hissedilmeyen kayıp</vt:lpstr>
      <vt:lpstr>Sıvı dengesi</vt:lpstr>
      <vt:lpstr>Sıvı dengesi</vt:lpstr>
      <vt:lpstr>Sodyum</vt:lpstr>
      <vt:lpstr>Sodyum</vt:lpstr>
      <vt:lpstr>Pratik bilgiler</vt:lpstr>
      <vt:lpstr>Tuzla ilgili rakamlar</vt:lpstr>
      <vt:lpstr>Tuz</vt:lpstr>
      <vt:lpstr>Tuz</vt:lpstr>
      <vt:lpstr>Tuz/Sodyum</vt:lpstr>
      <vt:lpstr>Etkili dolaşım hacmi</vt:lpstr>
      <vt:lpstr>Potasyum</vt:lpstr>
      <vt:lpstr>Potasyum</vt:lpstr>
      <vt:lpstr>Potasyum</vt:lpstr>
      <vt:lpstr>Potasyum</vt:lpstr>
      <vt:lpstr>Potasyum</vt:lpstr>
      <vt:lpstr>Potasyum</vt:lpstr>
      <vt:lpstr>Pratik bilgi</vt:lpstr>
      <vt:lpstr>Pratik bilgi</vt:lpstr>
      <vt:lpstr>Potasyumun hücre içine girmesini arttıran faktörler</vt:lpstr>
      <vt:lpstr>Potasyumun hücre içine girmesini azaltan faktörler</vt:lpstr>
      <vt:lpstr>Esas (principle) hücrelerin potasyum salgılamasını etkileyen faktörler</vt:lpstr>
      <vt:lpstr>Esas (principle) hücrelerin potasyum salgılamasını etkileyen faktörler</vt:lpstr>
      <vt:lpstr>Plan</vt:lpstr>
      <vt:lpstr>Diğerleri</vt:lpstr>
      <vt:lpstr>Molekül ağırlığı/Formül</vt:lpstr>
      <vt:lpstr>Kalsiyum hakkında temel bilgiler</vt:lpstr>
      <vt:lpstr>Kalsiyum metabolizması etkileyen faktörler </vt:lpstr>
      <vt:lpstr>Kalsiyum metabolizması</vt:lpstr>
      <vt:lpstr>Fosfor hakkında temel bilgiler</vt:lpstr>
      <vt:lpstr>Fosfor metabolizması</vt:lpstr>
      <vt:lpstr>Pratik bilgiler</vt:lpstr>
      <vt:lpstr>Magnezyum hakkında temel bilgiler</vt:lpstr>
      <vt:lpstr>Magnezyum metabolizması</vt:lpstr>
      <vt:lpstr>Özet</vt:lpstr>
      <vt:lpstr>Özet</vt:lpstr>
      <vt:lpstr>PowerPoint Sunusu</vt:lpstr>
      <vt:lpstr>PowerPoint Sunusu</vt:lpstr>
      <vt:lpstr>PowerPoint Sunusu</vt:lpstr>
      <vt:lpstr>PowerPoint Sunusu</vt:lpstr>
      <vt:lpstr>PowerPoint Sunusu</vt:lpstr>
      <vt:lpstr>Hastalıklar/Tanı Yöntemleri</vt:lpstr>
      <vt:lpstr>Hastalıklar/Tanı Yöntemleri</vt:lpstr>
      <vt:lpstr>www.tekinakpolat.con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721</cp:revision>
  <cp:lastPrinted>2018-12-13T17:36:49Z</cp:lastPrinted>
  <dcterms:created xsi:type="dcterms:W3CDTF">1997-12-11T13:27:56Z</dcterms:created>
  <dcterms:modified xsi:type="dcterms:W3CDTF">2026-04-20T08:54:37Z</dcterms:modified>
</cp:coreProperties>
</file>